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925" r:id="rId4"/>
  </p:sldMasterIdLst>
  <p:notesMasterIdLst>
    <p:notesMasterId r:id="rId35"/>
  </p:notesMasterIdLst>
  <p:handoutMasterIdLst>
    <p:handoutMasterId r:id="rId36"/>
  </p:handoutMasterIdLst>
  <p:sldIdLst>
    <p:sldId id="256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57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BA"/>
    <a:srgbClr val="C48836"/>
    <a:srgbClr val="B97132"/>
    <a:srgbClr val="08649C"/>
    <a:srgbClr val="286A9B"/>
    <a:srgbClr val="1F344C"/>
    <a:srgbClr val="294665"/>
    <a:srgbClr val="19BBB7"/>
    <a:srgbClr val="D9D9D9"/>
    <a:srgbClr val="9EC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848E47-932F-4A8B-9669-0F0D6E567FF5}" v="1" dt="2019-10-01T17:18:09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8" autoAdjust="0"/>
    <p:restoredTop sz="88878" autoAdjust="0"/>
  </p:normalViewPr>
  <p:slideViewPr>
    <p:cSldViewPr snapToGrid="0" snapToObjects="1" showGuides="1">
      <p:cViewPr varScale="1">
        <p:scale>
          <a:sx n="134" d="100"/>
          <a:sy n="134" d="100"/>
        </p:scale>
        <p:origin x="930" y="108"/>
      </p:cViewPr>
      <p:guideLst>
        <p:guide orient="horz" pos="1616"/>
        <p:guide pos="2880"/>
        <p:guide orient="horz" pos="16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12" d="100"/>
          <a:sy n="112" d="100"/>
        </p:scale>
        <p:origin x="4472" y="880"/>
      </p:cViewPr>
      <p:guideLst>
        <p:guide orient="horz" pos="2881"/>
        <p:guide pos="2160"/>
        <p:guide orient="horz" pos="28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A4-489A-9A8F-60D753EA2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432368"/>
        <c:axId val="521428104"/>
      </c:scatterChart>
      <c:valAx>
        <c:axId val="521432368"/>
        <c:scaling>
          <c:orientation val="minMax"/>
          <c:max val="2.5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Stability Index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428104"/>
        <c:crosses val="autoZero"/>
        <c:crossBetween val="midCat"/>
        <c:majorUnit val="0.25"/>
      </c:valAx>
      <c:valAx>
        <c:axId val="521428104"/>
        <c:scaling>
          <c:orientation val="minMax"/>
          <c:max val="2.5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Capability </a:t>
                </a:r>
                <a:r>
                  <a:rPr lang="en-US" dirty="0" err="1"/>
                  <a:t>Ppk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432368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0.10955</cdr:x>
      <cdr:y>0</cdr:y>
    </cdr:from>
    <cdr:to>
      <cdr:x>0.97626</cdr:x>
      <cdr:y>0.83051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BB02D62A-278B-4B33-A574-968578DD55D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08472" y="0"/>
          <a:ext cx="5605110" cy="313774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0.34485</cdr:x>
      <cdr:y>0.15247</cdr:y>
    </cdr:from>
    <cdr:to>
      <cdr:x>0.48624</cdr:x>
      <cdr:y>0.3945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D6C3C5C7-DC03-4E98-B46C-CDD9542362D3}"/>
            </a:ext>
          </a:extLst>
        </cdr:cNvPr>
        <cdr:cNvSpPr txBox="1"/>
      </cdr:nvSpPr>
      <cdr:spPr>
        <a:xfrm xmlns:a="http://schemas.openxmlformats.org/drawingml/2006/main">
          <a:off x="2230159" y="5760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0.19806</cdr:x>
      <cdr:y>0.12106</cdr:y>
    </cdr:from>
    <cdr:to>
      <cdr:x>0.33945</cdr:x>
      <cdr:y>0.36309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F5E1770B-0A2F-4350-980F-4844A876C8E8}"/>
            </a:ext>
          </a:extLst>
        </cdr:cNvPr>
        <cdr:cNvSpPr txBox="1"/>
      </cdr:nvSpPr>
      <cdr:spPr>
        <a:xfrm xmlns:a="http://schemas.openxmlformats.org/drawingml/2006/main">
          <a:off x="1280858" y="4573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0.15195</cdr:x>
      <cdr:y>0.14508</cdr:y>
    </cdr:from>
    <cdr:to>
      <cdr:x>0.49842</cdr:x>
      <cdr:y>0.30397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F96455A4-8E9C-40B6-8B17-09DC0A9079F4}"/>
            </a:ext>
          </a:extLst>
        </cdr:cNvPr>
        <cdr:cNvSpPr txBox="1"/>
      </cdr:nvSpPr>
      <cdr:spPr>
        <a:xfrm xmlns:a="http://schemas.openxmlformats.org/drawingml/2006/main">
          <a:off x="982703" y="548122"/>
          <a:ext cx="2240630" cy="600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Stable and Conforming</a:t>
          </a:r>
          <a:endParaRPr lang="en-US" sz="1200" b="1" dirty="0"/>
        </a:p>
        <a:p xmlns:a="http://schemas.openxmlformats.org/drawingml/2006/main">
          <a:pPr algn="ctr"/>
          <a:r>
            <a:rPr lang="en-US" sz="1200" b="1" dirty="0">
              <a:solidFill>
                <a:srgbClr val="0070C0"/>
              </a:solidFill>
            </a:rPr>
            <a:t>Ideal State*</a:t>
          </a:r>
        </a:p>
      </cdr:txBody>
    </cdr:sp>
  </cdr:relSizeAnchor>
  <cdr:relSizeAnchor xmlns:cdr="http://schemas.openxmlformats.org/drawingml/2006/chartDrawing">
    <cdr:from>
      <cdr:x>0.56071</cdr:x>
      <cdr:y>0.14508</cdr:y>
    </cdr:from>
    <cdr:to>
      <cdr:x>0.95575</cdr:x>
      <cdr:y>0.33353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E35E5439-CC4D-47ED-9C6B-B36E7F1BCE38}"/>
            </a:ext>
          </a:extLst>
        </cdr:cNvPr>
        <cdr:cNvSpPr txBox="1"/>
      </cdr:nvSpPr>
      <cdr:spPr>
        <a:xfrm xmlns:a="http://schemas.openxmlformats.org/drawingml/2006/main">
          <a:off x="3626189" y="548121"/>
          <a:ext cx="2554735" cy="7119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Unstable but Conforming</a:t>
          </a:r>
        </a:p>
        <a:p xmlns:a="http://schemas.openxmlformats.org/drawingml/2006/main">
          <a:pPr algn="ctr"/>
          <a:r>
            <a:rPr lang="en-US" sz="1200" b="1" dirty="0">
              <a:solidFill>
                <a:srgbClr val="0070C0"/>
              </a:solidFill>
            </a:rPr>
            <a:t>Predictability Issue*</a:t>
          </a:r>
        </a:p>
      </cdr:txBody>
    </cdr:sp>
  </cdr:relSizeAnchor>
  <cdr:relSizeAnchor xmlns:cdr="http://schemas.openxmlformats.org/drawingml/2006/chartDrawing">
    <cdr:from>
      <cdr:x>0.12466</cdr:x>
      <cdr:y>0.5</cdr:y>
    </cdr:from>
    <cdr:to>
      <cdr:x>0.53373</cdr:x>
      <cdr:y>0.70692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0D21E33B-47A2-46DC-AC37-8EE1E7117EEC}"/>
            </a:ext>
          </a:extLst>
        </cdr:cNvPr>
        <cdr:cNvSpPr txBox="1"/>
      </cdr:nvSpPr>
      <cdr:spPr>
        <a:xfrm xmlns:a="http://schemas.openxmlformats.org/drawingml/2006/main">
          <a:off x="806208" y="1889048"/>
          <a:ext cx="2645477" cy="7817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Stable but not </a:t>
          </a:r>
        </a:p>
        <a:p xmlns:a="http://schemas.openxmlformats.org/drawingml/2006/main">
          <a:pPr algn="ctr"/>
          <a:r>
            <a:rPr lang="en-US" sz="1600" b="1" dirty="0"/>
            <a:t>Conforming</a:t>
          </a:r>
        </a:p>
        <a:p xmlns:a="http://schemas.openxmlformats.org/drawingml/2006/main">
          <a:pPr algn="ctr"/>
          <a:r>
            <a:rPr lang="en-US" sz="1200" b="1" dirty="0">
              <a:solidFill>
                <a:srgbClr val="0070C0"/>
              </a:solidFill>
            </a:rPr>
            <a:t>Yield Issue*</a:t>
          </a:r>
        </a:p>
        <a:p xmlns:a="http://schemas.openxmlformats.org/drawingml/2006/main">
          <a:pPr algn="ctr"/>
          <a:endParaRPr lang="en-US" sz="1200" b="1" baseline="30000" dirty="0">
            <a:solidFill>
              <a:srgbClr val="7030A0"/>
            </a:solidFill>
          </a:endParaRPr>
        </a:p>
      </cdr:txBody>
    </cdr:sp>
  </cdr:relSizeAnchor>
  <cdr:relSizeAnchor xmlns:cdr="http://schemas.openxmlformats.org/drawingml/2006/chartDrawing">
    <cdr:from>
      <cdr:x>0.70642</cdr:x>
      <cdr:y>0.56816</cdr:y>
    </cdr:from>
    <cdr:to>
      <cdr:x>0.84781</cdr:x>
      <cdr:y>0.81019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FA9748F3-9CE5-4088-81C1-643527F378EE}"/>
            </a:ext>
          </a:extLst>
        </cdr:cNvPr>
        <cdr:cNvSpPr txBox="1"/>
      </cdr:nvSpPr>
      <cdr:spPr>
        <a:xfrm xmlns:a="http://schemas.openxmlformats.org/drawingml/2006/main">
          <a:off x="4568510" y="21465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0.55747</cdr:x>
      <cdr:y>0.48707</cdr:y>
    </cdr:from>
    <cdr:to>
      <cdr:x>0.95575</cdr:x>
      <cdr:y>0.75496</cdr:y>
    </cdr:to>
    <cdr:sp macro="" textlink="">
      <cdr:nvSpPr>
        <cdr:cNvPr id="9" name="TextBox 8">
          <a:extLst xmlns:a="http://schemas.openxmlformats.org/drawingml/2006/main">
            <a:ext uri="{FF2B5EF4-FFF2-40B4-BE49-F238E27FC236}">
              <a16:creationId xmlns:a16="http://schemas.microsoft.com/office/drawing/2014/main" id="{396DF2E2-453A-4F21-B852-98866DF6290E}"/>
            </a:ext>
          </a:extLst>
        </cdr:cNvPr>
        <cdr:cNvSpPr txBox="1"/>
      </cdr:nvSpPr>
      <cdr:spPr>
        <a:xfrm xmlns:a="http://schemas.openxmlformats.org/drawingml/2006/main">
          <a:off x="3605249" y="1840186"/>
          <a:ext cx="2575676" cy="1012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Unstable and not </a:t>
          </a:r>
        </a:p>
        <a:p xmlns:a="http://schemas.openxmlformats.org/drawingml/2006/main">
          <a:pPr algn="ctr"/>
          <a:r>
            <a:rPr lang="en-US" sz="1600" b="1" dirty="0"/>
            <a:t>Conforming</a:t>
          </a:r>
          <a:endParaRPr lang="en-US" sz="1200" b="1" dirty="0"/>
        </a:p>
        <a:p xmlns:a="http://schemas.openxmlformats.org/drawingml/2006/main">
          <a:pPr algn="ctr"/>
          <a:r>
            <a:rPr lang="en-US" sz="1200" b="1" dirty="0">
              <a:solidFill>
                <a:srgbClr val="0070C0"/>
              </a:solidFill>
            </a:rPr>
            <a:t>Double Trouble*</a:t>
          </a:r>
        </a:p>
        <a:p xmlns:a="http://schemas.openxmlformats.org/drawingml/2006/main">
          <a:pPr algn="ctr"/>
          <a:endParaRPr lang="en-US" sz="1200" b="1" dirty="0">
            <a:solidFill>
              <a:srgbClr val="7030A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2148840" y="8901571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1" dirty="0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41097" y="806958"/>
            <a:ext cx="5575807" cy="313639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635508" y="4208526"/>
            <a:ext cx="5586984" cy="410565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2148840" y="8902677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1" dirty="0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5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4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82880" algn="l" defTabSz="365760" rtl="0" eaLnBrk="1" fontAlgn="auto" latinLnBrk="0" hangingPunct="1">
                  <a:lnSpc>
                    <a:spcPct val="85000"/>
                  </a:lnSpc>
                  <a:spcBef>
                    <a:spcPts val="800"/>
                  </a:spcBef>
                  <a:spcAft>
                    <a:spcPts val="0"/>
                  </a:spcAft>
                  <a:buClr>
                    <a:schemeClr val="tx1"/>
                  </a:buClr>
                  <a:buSzPct val="80000"/>
                  <a:buFont typeface="Arial" charset="0"/>
                  <a:buChar char="•"/>
                  <a:tabLst/>
                  <a:defRPr/>
                </a:pPr>
                <a:r>
                  <a:rPr lang="en-US" dirty="0"/>
                  <a:t>Double-exponential smoothing model uses a smoothing constant of </a:t>
                </a:r>
                <a:r>
                  <a:rPr lang="el-GR" i="0" dirty="0">
                    <a:latin typeface="Cambria Math" panose="02040503050406030204" pitchFamily="18" charset="0"/>
                  </a:rPr>
                  <a:t>𝜆_</a:t>
                </a:r>
                <a:r>
                  <a:rPr lang="el-GR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𝛽</a:t>
                </a:r>
                <a:r>
                  <a:rPr lang="en-US" dirty="0"/>
                  <a:t>= 0.3 by default</a:t>
                </a:r>
              </a:p>
              <a:p>
                <a:endParaRPr lang="en-US"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888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98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4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488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08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1"/>
                <a:r>
                  <a:rPr lang="en-US" dirty="0"/>
                  <a:t>Plots the process mean shifts standardized to specs on the x-axis and standard deviations standardized to specs on the y-axis.</a:t>
                </a:r>
              </a:p>
              <a:p>
                <a:pPr marL="182880" lvl="1" indent="0">
                  <a:buNone/>
                </a:pPr>
                <a:r>
                  <a:rPr lang="en-US" b="0" i="0">
                    <a:latin typeface="Cambria Math" panose="02040503050406030204" pitchFamily="18" charset="0"/>
                  </a:rPr>
                  <a:t>𝑥 ̈=  ((𝑥 ̅−𝑇𝑎𝑟𝑔𝑒𝑡))/((𝑈𝑆𝐿 −𝐿𝑆𝐿))  and 𝑦 ̈=  </a:t>
                </a:r>
                <a:r>
                  <a:rPr lang="en-US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𝜎 ̂_</a:t>
                </a:r>
                <a:r>
                  <a:rPr lang="en-US" b="0" i="0">
                    <a:latin typeface="Cambria Math" panose="02040503050406030204" pitchFamily="18" charset="0"/>
                  </a:rPr>
                  <a:t>𝑜𝑣𝑒𝑟𝑎𝑙𝑙/((𝑈𝑆𝐿 −𝐿𝑆𝐿))</a:t>
                </a:r>
                <a:endParaRPr lang="en-US" dirty="0"/>
              </a:p>
              <a:p>
                <a:endParaRPr lang="en-US" sz="1200" b="0" i="1" u="none" strike="noStrike" kern="1200" baseline="0" dirty="0">
                  <a:solidFill>
                    <a:schemeClr val="tx2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endParaRP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Capability box plots use center of specs if there is no target.  If there is only one spec and no target it uses the mean.</a:t>
                </a: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Formulas for only upper spec limit:</a:t>
                </a: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x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= 1 ⁄ (3</a:t>
                </a:r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Cpu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+ 2)</a:t>
                </a: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y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= 1 ⁄ (6</a:t>
                </a:r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Cpu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+ 4)</a:t>
                </a:r>
              </a:p>
              <a:p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Formulas for only lower spec limit:</a:t>
                </a: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x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= –1 ⁄ (3</a:t>
                </a:r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Cpl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+ 2)</a:t>
                </a:r>
              </a:p>
              <a:p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y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= 1 ⁄ (6</a:t>
                </a:r>
                <a:r>
                  <a:rPr lang="en-US" sz="1200" b="0" i="1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Cpl </a:t>
                </a:r>
                <a:r>
                  <a:rPr lang="en-US" sz="1200" b="0" i="0" u="none" strike="noStrike" kern="1200" baseline="0" dirty="0">
                    <a:solidFill>
                      <a:schemeClr val="tx2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rPr>
                  <a:t>+ 4)</a:t>
                </a:r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15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indent="-228600">
                  <a:buAutoNum type="arabicPeriod"/>
                </a:pPr>
                <a:r>
                  <a:rPr lang="en-US" dirty="0"/>
                  <a:t>There are 117 processes.</a:t>
                </a:r>
              </a:p>
              <a:p>
                <a:pPr marL="228600" indent="-228600">
                  <a:buAutoNum type="arabicPeriod"/>
                </a:pPr>
                <a:r>
                  <a:rPr lang="en-US" dirty="0"/>
                  <a:t>Explain the capability box plots.  Show how to reorder by ascending </a:t>
                </a:r>
                <a:r>
                  <a:rPr lang="en-US" dirty="0" err="1"/>
                  <a:t>Ppk</a:t>
                </a:r>
                <a:r>
                  <a:rPr lang="en-US" dirty="0"/>
                  <a:t> so least capability processes are at the top.  </a:t>
                </a:r>
              </a:p>
              <a:p>
                <a:pPr marL="228600" indent="-228600">
                  <a:buAutoNum type="arabicPeriod"/>
                </a:pPr>
                <a:r>
                  <a:rPr lang="en-US" dirty="0"/>
                  <a:t>Show how to select and color out of spec data.  (Red is below spec and blue is above spec.)</a:t>
                </a:r>
              </a:p>
              <a:p>
                <a:pPr marL="228600" indent="-228600">
                  <a:buAutoNum type="arabicPeriod" startAt="2"/>
                </a:pPr>
                <a:r>
                  <a:rPr lang="en-US" dirty="0"/>
                  <a:t>Explain the goal plot.</a:t>
                </a:r>
              </a:p>
              <a:p>
                <a:pPr lvl="1"/>
                <a:r>
                  <a:rPr lang="en-US" dirty="0"/>
                  <a:t>Plots the process mean shifts standardized to specs on the x-axis and standard deviations standardized to specs on the y-axis.</a:t>
                </a:r>
              </a:p>
              <a:p>
                <a:pPr marL="182880" lvl="1" indent="0">
                  <a:buNone/>
                </a:pPr>
                <a:r>
                  <a:rPr lang="en-US" b="0" i="0">
                    <a:latin typeface="Cambria Math" panose="02040503050406030204" pitchFamily="18" charset="0"/>
                  </a:rPr>
                  <a:t>𝑥 ̈=  ((𝑥 ̅−𝑇𝑎𝑟𝑔𝑒𝑡))/((𝑈𝑆𝐿 −𝐿𝑆𝐿))  and 𝑦 ̈=  </a:t>
                </a:r>
                <a:r>
                  <a:rPr lang="en-US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𝜎 ̂_</a:t>
                </a:r>
                <a:r>
                  <a:rPr lang="en-US" b="0" i="0">
                    <a:latin typeface="Cambria Math" panose="02040503050406030204" pitchFamily="18" charset="0"/>
                  </a:rPr>
                  <a:t>𝑜𝑣𝑒𝑟𝑎𝑙𝑙/((𝑈𝑆𝐿 −𝐿𝑆𝐿))</a:t>
                </a:r>
                <a:endParaRPr lang="en-US" dirty="0"/>
              </a:p>
              <a:p>
                <a:pPr marL="228600" indent="-228600">
                  <a:buAutoNum type="arabicPeriod" startAt="2"/>
                </a:pPr>
                <a:endParaRPr lang="en-US" dirty="0"/>
              </a:p>
              <a:p>
                <a:pPr marL="228600" indent="-228600">
                  <a:buAutoNum type="arabicPeriod" startAt="2"/>
                </a:pPr>
                <a:r>
                  <a:rPr lang="en-US" dirty="0"/>
                  <a:t>Show the Summary Reports.  Explain the color coding and show to change the conditional formatting for Capability Indices.</a:t>
                </a:r>
              </a:p>
              <a:p>
                <a:pPr marL="228600" indent="-228600">
                  <a:buAutoNum type="arabicPeriod" startAt="2"/>
                </a:pPr>
                <a:r>
                  <a:rPr lang="en-US" dirty="0"/>
                  <a:t>Explain how the Process Screening platform can be used in conjunction with Process Capability to be even more useful for screening.</a:t>
                </a:r>
              </a:p>
              <a:p>
                <a:endParaRPr lang="en-US"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8252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578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785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969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603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915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8064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99049"/>
            <a:ext cx="6611112" cy="584775"/>
          </a:xfrm>
        </p:spPr>
        <p:txBody>
          <a:bodyPr anchor="b" anchorCtr="0">
            <a:spAutoFit/>
          </a:bodyPr>
          <a:lstStyle>
            <a:lvl1pPr algn="l">
              <a:defRPr sz="32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35394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33162171-092A-4276-8F19-A17FBB0753CA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800894"/>
            <a:ext cx="9144000" cy="584775"/>
          </a:xfrm>
        </p:spPr>
        <p:txBody>
          <a:bodyPr anchor="b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383824"/>
            <a:ext cx="9144000" cy="353943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0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9A29BBA6-B091-3C47-9B68-68CC5B4BA043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120427"/>
            <a:ext cx="9144000" cy="584775"/>
          </a:xfrm>
        </p:spPr>
        <p:txBody>
          <a:bodyPr anchor="ctr" anchorCtr="0">
            <a:sp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943877"/>
            <a:ext cx="9144003" cy="3693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1800" baseline="0" dirty="0" err="1">
                <a:solidFill>
                  <a:schemeClr val="bg1"/>
                </a:solidFill>
              </a:rPr>
              <a:t>jmp.com</a:t>
            </a:r>
            <a:endParaRPr lang="en-US" sz="18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3">
            <a:extLst>
              <a:ext uri="{FF2B5EF4-FFF2-40B4-BE49-F238E27FC236}">
                <a16:creationId xmlns:a16="http://schemas.microsoft.com/office/drawing/2014/main" id="{5C1FA37F-8BDD-BA47-A0E5-B405D7890A14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3310128" y="493520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</a:t>
            </a: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016459"/>
            <a:ext cx="7891272" cy="3642853"/>
          </a:xfrm>
        </p:spPr>
        <p:txBody>
          <a:bodyPr wrap="square" anchor="t" anchorCtr="0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626364" y="640080"/>
            <a:ext cx="7891272" cy="274320"/>
          </a:xfrm>
        </p:spPr>
        <p:txBody>
          <a:bodyPr wrap="squar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sz="1800" baseline="0">
                <a:latin typeface="+mn-lt"/>
              </a:defRPr>
            </a:lvl2pPr>
            <a:lvl3pPr>
              <a:defRPr sz="14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wrap="square">
            <a:normAutofit/>
          </a:bodyPr>
          <a:lstStyle>
            <a:lvl1pPr>
              <a:defRPr sz="2000" baseline="0">
                <a:solidFill>
                  <a:schemeClr val="tx2"/>
                </a:solidFill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014984"/>
            <a:ext cx="9144000" cy="3639312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457200"/>
          </a:xfrm>
        </p:spPr>
        <p:txBody>
          <a:bodyPr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3" hasCustomPrompt="1"/>
          </p:nvPr>
        </p:nvSpPr>
        <p:spPr>
          <a:xfrm>
            <a:off x="627641" y="640080"/>
            <a:ext cx="7891272" cy="274320"/>
          </a:xfrm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014984"/>
            <a:ext cx="3886200" cy="3639312"/>
          </a:xfrm>
        </p:spPr>
        <p:txBody>
          <a:bodyPr wrap="square" anchor="t" anchorCtr="0">
            <a:normAutofit/>
          </a:bodyPr>
          <a:lstStyle>
            <a:lvl1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18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4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EE3C823-684D-EA44-B3CF-578DF458BC6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34121" y="1014984"/>
            <a:ext cx="3886200" cy="3639312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>
              <a:buClr>
                <a:schemeClr val="bg1"/>
              </a:buClr>
              <a:defRPr lang="en-US" dirty="0" smtClean="0">
                <a:solidFill>
                  <a:schemeClr val="bg1"/>
                </a:solidFill>
              </a:defRPr>
            </a:lvl1pPr>
            <a:lvl2pPr marL="18288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lang="en-US" sz="2000" dirty="0" smtClean="0">
                <a:solidFill>
                  <a:schemeClr val="bg1"/>
                </a:solidFill>
                <a:latin typeface="+mn-lt"/>
              </a:defRPr>
            </a:lvl2pPr>
            <a:lvl3pPr marL="365760" indent="-18288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 lang="en-US" sz="1800" dirty="0" smtClean="0">
                <a:solidFill>
                  <a:schemeClr val="bg1"/>
                </a:solidFill>
                <a:latin typeface="+mn-lt"/>
              </a:defRPr>
            </a:lvl3pPr>
            <a:lvl4pPr marL="548640" defTabSz="365760">
              <a:lnSpc>
                <a:spcPct val="85000"/>
              </a:lnSpc>
              <a:spcBef>
                <a:spcPts val="800"/>
              </a:spcBef>
              <a:buClr>
                <a:schemeClr val="bg1"/>
              </a:buClr>
              <a:defRPr lang="en-US" sz="1400" dirty="0" smtClean="0">
                <a:solidFill>
                  <a:schemeClr val="bg1"/>
                </a:solidFill>
                <a:latin typeface="+mn-lt"/>
              </a:defRPr>
            </a:lvl4pPr>
            <a:lvl5pPr marL="731520" indent="-182880" defTabSz="365760">
              <a:buClr>
                <a:schemeClr val="bg1"/>
              </a:buClr>
              <a:defRPr lang="en-US" sz="1200" dirty="0">
                <a:solidFill>
                  <a:schemeClr val="bg1"/>
                </a:solidFill>
                <a:latin typeface="+mj-lt"/>
              </a:defRPr>
            </a:lvl5pPr>
            <a:lvl6pPr marL="914400" indent="-182880" defTabSz="365760">
              <a:buClr>
                <a:schemeClr val="bg1"/>
              </a:buClr>
              <a:buSzPct val="100000"/>
              <a:buFont typeface="Calibri" panose="020F0502020204030204" pitchFamily="34" charset="0"/>
              <a:buChar char="-"/>
              <a:defRPr>
                <a:solidFill>
                  <a:schemeClr val="bg1"/>
                </a:solidFill>
                <a:latin typeface="+mj-lt"/>
              </a:defRPr>
            </a:lvl6pPr>
          </a:lstStyle>
          <a:p>
            <a:pPr lvl="1"/>
            <a:r>
              <a:rPr lang="en-US" dirty="0"/>
              <a:t>Click to add text or click an icon to add other content types.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369332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18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192024"/>
            <a:ext cx="6016752" cy="430887"/>
          </a:xfrm>
        </p:spPr>
        <p:txBody>
          <a:bodyPr wrap="square" lIns="274320" rIns="274320" anchor="ctr" anchorCtr="0">
            <a:no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4" hasCustomPrompt="1"/>
          </p:nvPr>
        </p:nvSpPr>
        <p:spPr>
          <a:xfrm>
            <a:off x="3127248" y="636359"/>
            <a:ext cx="6016752" cy="4507141"/>
          </a:xfrm>
        </p:spPr>
        <p:txBody>
          <a:bodyPr vert="horz" wrap="square" lIns="274320" tIns="45720" rIns="457200" bIns="91440" rtlCol="0" anchor="t" anchorCtr="0">
            <a:norm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11480" y="996694"/>
            <a:ext cx="2304288" cy="615553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55000"/>
                  <a:lumOff val="4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30887"/>
          </a:xfrm>
        </p:spPr>
        <p:txBody>
          <a:bodyPr lIns="182880" rIns="182880" anchor="b" anchorCtr="0">
            <a:noAutofit/>
          </a:bodyPr>
          <a:lstStyle>
            <a:lvl1pPr algn="ctr">
              <a:defRPr sz="2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7660"/>
            <a:ext cx="6016752" cy="274320"/>
          </a:xfrm>
        </p:spPr>
        <p:txBody>
          <a:bodyPr wrap="square" lIns="182880" rIns="18288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920337"/>
            <a:ext cx="6016752" cy="4215653"/>
          </a:xfrm>
        </p:spPr>
        <p:txBody>
          <a:bodyPr wrap="square" lIns="365760" rIns="274320" bIns="91440" anchor="t" anchorCtr="0">
            <a:normAutofit/>
          </a:bodyPr>
          <a:lstStyle>
            <a:lvl1pPr>
              <a:defRPr sz="2000" baseline="0">
                <a:solidFill>
                  <a:schemeClr val="tx2"/>
                </a:solidFill>
              </a:defRPr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28600"/>
            <a:ext cx="3127247" cy="369332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428232" y="997228"/>
            <a:ext cx="2304288" cy="315468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75000"/>
                  <a:lumOff val="25000"/>
                </a:srgbClr>
              </a:gs>
              <a:gs pos="100000">
                <a:srgbClr val="1D73BA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29768"/>
          </a:xfrm>
        </p:spPr>
        <p:txBody>
          <a:bodyPr lIns="182880" rIns="182880"/>
          <a:lstStyle>
            <a:lvl1pPr algn="ctr">
              <a:defRPr sz="22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369332"/>
          </a:xfrm>
        </p:spPr>
        <p:txBody>
          <a:bodyPr wrap="square" anchor="ctr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643515"/>
            <a:ext cx="6510270" cy="3977640"/>
          </a:xfrm>
        </p:spPr>
        <p:txBody>
          <a:bodyPr wrap="square" lIns="365760" rIns="274320" anchor="t">
            <a:normAutofit/>
          </a:bodyPr>
          <a:lstStyle>
            <a:lvl1pPr>
              <a:defRPr sz="2000" baseline="0">
                <a:latin typeface="+mn-lt"/>
              </a:defRPr>
            </a:lvl1pPr>
            <a:lvl2pPr>
              <a:defRPr baseline="0">
                <a:latin typeface="+mn-lt"/>
              </a:defRPr>
            </a:lvl2pPr>
            <a:lvl3pPr>
              <a:defRPr baseline="0">
                <a:latin typeface="+mn-lt"/>
              </a:defRPr>
            </a:lvl3pPr>
            <a:lvl4pPr>
              <a:defRPr baseline="0">
                <a:latin typeface="+mj-lt"/>
              </a:defRPr>
            </a:lvl4pPr>
            <a:lvl5pPr>
              <a:defRPr baseline="0">
                <a:latin typeface="+mj-lt"/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1869230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6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49609"/>
            <a:ext cx="2450592" cy="286232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4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58532"/>
          </a:xfrm>
        </p:spPr>
        <p:txBody>
          <a:bodyPr wrap="square" anchor="t">
            <a:spAutoFit/>
          </a:bodyPr>
          <a:lstStyle>
            <a:lvl1pPr marL="182880" indent="0" algn="l">
              <a:lnSpc>
                <a:spcPct val="85000"/>
              </a:lnSpc>
              <a:buNone/>
              <a:defRPr sz="12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45720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36393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7548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941552"/>
            <a:ext cx="2514600" cy="16927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0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llaboratory.wikidot.com/2013-philosophy-of-thought-logic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rategiclearner.wordpress.com/2012/07/25/happy-minds-make-happy-workers-maybe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1306606"/>
            <a:ext cx="6611112" cy="1077218"/>
          </a:xfrm>
        </p:spPr>
        <p:txBody>
          <a:bodyPr/>
          <a:lstStyle/>
          <a:p>
            <a:r>
              <a:rPr lang="en-US" dirty="0"/>
              <a:t>Large-Scale Process Monitoring Using JMP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Laura Lancaster and Jianfeng Ding</a:t>
            </a:r>
          </a:p>
        </p:txBody>
      </p:sp>
    </p:spTree>
    <p:extLst>
      <p:ext uri="{BB962C8B-B14F-4D97-AF65-F5344CB8AC3E}">
        <p14:creationId xmlns:p14="http://schemas.microsoft.com/office/powerpoint/2010/main" val="205766638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A Screening Platform for Quality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443482"/>
            <a:ext cx="7891272" cy="2620518"/>
          </a:xfrm>
        </p:spPr>
        <p:txBody>
          <a:bodyPr>
            <a:normAutofit/>
          </a:bodyPr>
          <a:lstStyle/>
          <a:p>
            <a:r>
              <a:rPr lang="en-US" dirty="0"/>
              <a:t>Helps scan large numbers of processes for stability and capability to quickly and easily assess where to focus attention.</a:t>
            </a:r>
          </a:p>
          <a:p>
            <a:r>
              <a:rPr lang="en-US" dirty="0"/>
              <a:t>Calculates and summarizes control chart, process stability, and process capability metrics.</a:t>
            </a:r>
          </a:p>
          <a:p>
            <a:r>
              <a:rPr lang="en-US" dirty="0"/>
              <a:t>Facilitates further exploration of selected processes with easy access to Control Chart Builder and the Process Capability platforms as well as performing shift and drift detection.</a:t>
            </a:r>
          </a:p>
          <a:p>
            <a:r>
              <a:rPr lang="en-US" dirty="0"/>
              <a:t>A good process is both stable and capable!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8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Monitoring Variation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443482"/>
            <a:ext cx="7891272" cy="26205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Two types of process variability</a:t>
            </a:r>
          </a:p>
          <a:p>
            <a:pPr lvl="1"/>
            <a:r>
              <a:rPr lang="en-US" dirty="0"/>
              <a:t>Common Cause Variation – routine variation that is part of the system</a:t>
            </a:r>
          </a:p>
          <a:p>
            <a:pPr lvl="1"/>
            <a:r>
              <a:rPr lang="en-US" dirty="0"/>
              <a:t>Special Cause Variation – non-routine, unexpected variation that needs to be identified and investigated</a:t>
            </a:r>
          </a:p>
          <a:p>
            <a:r>
              <a:rPr lang="en-US" dirty="0"/>
              <a:t>Control charts are used to determine what types of variation are present in the process.</a:t>
            </a:r>
          </a:p>
          <a:p>
            <a:r>
              <a:rPr lang="en-US" dirty="0"/>
              <a:t>Various tests can be used to identify special cause variation.</a:t>
            </a:r>
          </a:p>
          <a:p>
            <a:r>
              <a:rPr lang="en-US" dirty="0"/>
              <a:t>A process is considered </a:t>
            </a:r>
            <a:r>
              <a:rPr lang="en-US" b="1" dirty="0"/>
              <a:t>stable</a:t>
            </a:r>
            <a:r>
              <a:rPr lang="en-US" dirty="0"/>
              <a:t> if it operates with an absence of special causes over time.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2019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Monitoring Variation for Many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26364" y="1443482"/>
                <a:ext cx="7891272" cy="262051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Difficult to examine many control charts for rule violations and out-of-control signals to assess process stability.</a:t>
                </a:r>
              </a:p>
              <a:p>
                <a:r>
                  <a:rPr lang="en-US" dirty="0"/>
                  <a:t>Need a summary metric for assessing process stability.</a:t>
                </a:r>
              </a:p>
              <a:p>
                <a:r>
                  <a:rPr lang="en-US" dirty="0"/>
                  <a:t>Stability Index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𝑜𝑣𝑒𝑟𝑎𝑙𝑙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𝑝𝑘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A stable process should have a stability index close to one.</a:t>
                </a:r>
              </a:p>
              <a:p>
                <a:r>
                  <a:rPr lang="en-US" dirty="0"/>
                  <a:t>The stability index along with the alarm rate and test violations can be used to screen for stability and identify processes for further investigation.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26364" y="1443482"/>
                <a:ext cx="7891272" cy="2620518"/>
              </a:xfrm>
              <a:blipFill>
                <a:blip r:embed="rId3"/>
                <a:stretch>
                  <a:fillRect l="-309" t="-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8112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Control Chart Options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443482"/>
            <a:ext cx="7891272" cy="2620518"/>
          </a:xfrm>
        </p:spPr>
        <p:txBody>
          <a:bodyPr>
            <a:normAutofit/>
          </a:bodyPr>
          <a:lstStyle/>
          <a:p>
            <a:r>
              <a:rPr lang="en-US" dirty="0"/>
              <a:t>Control charts:</a:t>
            </a:r>
          </a:p>
          <a:p>
            <a:pPr lvl="1"/>
            <a:r>
              <a:rPr lang="en-US" dirty="0"/>
              <a:t>I-MR (Individuals and Moving Range Charts) </a:t>
            </a:r>
          </a:p>
          <a:p>
            <a:pPr lvl="1"/>
            <a:r>
              <a:rPr lang="en-US" dirty="0" err="1"/>
              <a:t>XBar</a:t>
            </a:r>
            <a:r>
              <a:rPr lang="en-US" dirty="0"/>
              <a:t>-R/S (Average and Range/Standard Deviation Charts)</a:t>
            </a:r>
          </a:p>
          <a:p>
            <a:pPr lvl="1"/>
            <a:r>
              <a:rPr lang="en-US" dirty="0" err="1"/>
              <a:t>XBar</a:t>
            </a:r>
            <a:r>
              <a:rPr lang="en-US" dirty="0"/>
              <a:t>-MR-R/S (Three Way/Between-and-Within Control Charts)</a:t>
            </a:r>
          </a:p>
          <a:p>
            <a:r>
              <a:rPr lang="en-US" dirty="0"/>
              <a:t>Control chart alarms:</a:t>
            </a:r>
          </a:p>
          <a:p>
            <a:pPr lvl="1"/>
            <a:r>
              <a:rPr lang="en-US" dirty="0"/>
              <a:t>Western Electric/Nelson tests (can be customized in preferences)</a:t>
            </a:r>
          </a:p>
          <a:p>
            <a:pPr lvl="1"/>
            <a:r>
              <a:rPr lang="en-US" dirty="0"/>
              <a:t>Range Limit Exceeded</a:t>
            </a:r>
          </a:p>
        </p:txBody>
      </p:sp>
    </p:spTree>
    <p:extLst>
      <p:ext uri="{BB962C8B-B14F-4D97-AF65-F5344CB8AC3E}">
        <p14:creationId xmlns:p14="http://schemas.microsoft.com/office/powerpoint/2010/main" val="26231184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Capability Options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26364" y="1174750"/>
                <a:ext cx="7891272" cy="35941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Capability indices:</a:t>
                </a:r>
              </a:p>
              <a:p>
                <a:pPr lvl="1"/>
                <a:r>
                  <a:rPr lang="en-US" dirty="0"/>
                  <a:t>Overall Capability–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Within Capability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Target Index – assesses the ability of the process to hit the target</a:t>
                </a:r>
              </a:p>
              <a:p>
                <a:pPr marL="1828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𝑻𝒂𝒓𝒈𝒆𝒕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𝑰𝒏𝒅𝒆𝒙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acc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𝒘𝒊𝒕𝒉𝒊𝒏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  <a:p>
                <a:pPr marL="182880" lvl="1" indent="0">
                  <a:buNone/>
                </a:pPr>
                <a:endParaRPr lang="en-US" dirty="0"/>
              </a:p>
              <a:p>
                <a:r>
                  <a:rPr lang="en-US" dirty="0"/>
                  <a:t>Out of Spec Summaries:</a:t>
                </a:r>
              </a:p>
              <a:p>
                <a:pPr lvl="1"/>
                <a:r>
                  <a:rPr lang="en-US" dirty="0"/>
                  <a:t>Count</a:t>
                </a:r>
              </a:p>
              <a:p>
                <a:pPr lvl="1"/>
                <a:r>
                  <a:rPr lang="en-US" dirty="0"/>
                  <a:t>Rate</a:t>
                </a:r>
              </a:p>
              <a:p>
                <a:pPr lvl="1"/>
                <a:r>
                  <a:rPr lang="en-US" dirty="0"/>
                  <a:t>Latest Out of Spec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26364" y="1174750"/>
                <a:ext cx="7891272" cy="3594100"/>
              </a:xfrm>
              <a:blipFill>
                <a:blip r:embed="rId3"/>
                <a:stretch>
                  <a:fillRect l="-309" t="-2207" b="-2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349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457200"/>
          </a:xfrm>
        </p:spPr>
        <p:txBody>
          <a:bodyPr/>
          <a:lstStyle/>
          <a:p>
            <a:r>
              <a:rPr lang="en-US" dirty="0"/>
              <a:t>Graph Options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606550"/>
            <a:ext cx="7891272" cy="2222500"/>
          </a:xfrm>
        </p:spPr>
        <p:txBody>
          <a:bodyPr>
            <a:normAutofit/>
          </a:bodyPr>
          <a:lstStyle/>
          <a:p>
            <a:r>
              <a:rPr lang="en-US" dirty="0"/>
              <a:t>Quick Graphs for Selected Items – Small graphs of selected processes to view and compare many processes at one time.</a:t>
            </a:r>
          </a:p>
          <a:p>
            <a:r>
              <a:rPr lang="en-US" dirty="0"/>
              <a:t>Process Performance Graph – Four quadrant graph that assesses processes in term of stability and capability.</a:t>
            </a:r>
          </a:p>
          <a:p>
            <a:r>
              <a:rPr lang="en-US" dirty="0"/>
              <a:t>Goal Plot – Graph for quickly assessing how processes are conforming to their spec limits.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512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630374"/>
            <a:ext cx="7891272" cy="401320"/>
          </a:xfrm>
        </p:spPr>
        <p:txBody>
          <a:bodyPr/>
          <a:lstStyle/>
          <a:p>
            <a:r>
              <a:rPr lang="en-US" dirty="0"/>
              <a:t>Process Performance Graph</a:t>
            </a: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A2F30976-17DF-481C-BF81-0397ADDF5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807498"/>
              </p:ext>
            </p:extLst>
          </p:nvPr>
        </p:nvGraphicFramePr>
        <p:xfrm>
          <a:off x="626364" y="1173379"/>
          <a:ext cx="6467111" cy="3778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26BF0AC-D748-4E20-A6BE-4EE17F2020A1}"/>
              </a:ext>
            </a:extLst>
          </p:cNvPr>
          <p:cNvSpPr txBox="1"/>
          <p:nvPr/>
        </p:nvSpPr>
        <p:spPr>
          <a:xfrm>
            <a:off x="7039484" y="1291329"/>
            <a:ext cx="1769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*Ramirez and Ramirez</a:t>
            </a:r>
          </a:p>
        </p:txBody>
      </p:sp>
    </p:spTree>
    <p:extLst>
      <p:ext uri="{BB962C8B-B14F-4D97-AF65-F5344CB8AC3E}">
        <p14:creationId xmlns:p14="http://schemas.microsoft.com/office/powerpoint/2010/main" val="31122525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891272" cy="401320"/>
          </a:xfrm>
        </p:spPr>
        <p:txBody>
          <a:bodyPr/>
          <a:lstStyle/>
          <a:p>
            <a:r>
              <a:rPr lang="en-US" dirty="0"/>
              <a:t>Process Performance Graph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4482D82-B68E-4687-90BE-F92AAFB6D8A0}"/>
                  </a:ext>
                </a:extLst>
              </p:cNvPr>
              <p:cNvSpPr/>
              <p:nvPr/>
            </p:nvSpPr>
            <p:spPr>
              <a:xfrm>
                <a:off x="3093967" y="4181076"/>
                <a:ext cx="2956066" cy="5181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i="1" dirty="0"/>
                  <a:t>Stability Index </a:t>
                </a:r>
                <a:r>
                  <a:rPr lang="en-US" sz="1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𝑜𝑣𝑒𝑟𝑎𝑙𝑙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𝒑𝒌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𝒑𝒌</m:t>
                            </m:r>
                          </m:sub>
                        </m:sSub>
                      </m:den>
                    </m:f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4482D82-B68E-4687-90BE-F92AAFB6D8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967" y="4181076"/>
                <a:ext cx="2956066" cy="518155"/>
              </a:xfrm>
              <a:prstGeom prst="rect">
                <a:avLst/>
              </a:prstGeom>
              <a:blipFill>
                <a:blip r:embed="rId3"/>
                <a:stretch>
                  <a:fillRect l="-1240"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A115F191-3B29-4639-B8B6-74DD1FF171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63" y="1000542"/>
            <a:ext cx="5553222" cy="310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4258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891272" cy="401320"/>
          </a:xfrm>
        </p:spPr>
        <p:txBody>
          <a:bodyPr/>
          <a:lstStyle/>
          <a:p>
            <a:r>
              <a:rPr lang="en-US" dirty="0"/>
              <a:t>Options for Further Exploration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063993C-173E-41BB-ADF1-022B571A4B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838324"/>
            <a:ext cx="7891272" cy="1597025"/>
          </a:xfrm>
        </p:spPr>
        <p:txBody>
          <a:bodyPr>
            <a:normAutofit/>
          </a:bodyPr>
          <a:lstStyle/>
          <a:p>
            <a:r>
              <a:rPr lang="en-US" dirty="0"/>
              <a:t>Control Charts for Selected Items – Launches Control Chart Builder report of selected processes.</a:t>
            </a:r>
          </a:p>
          <a:p>
            <a:r>
              <a:rPr lang="en-US" dirty="0"/>
              <a:t>Process Capability for Selected Items – Launches Process Capability report of selected processes.</a:t>
            </a:r>
          </a:p>
        </p:txBody>
      </p:sp>
    </p:spTree>
    <p:extLst>
      <p:ext uri="{BB962C8B-B14F-4D97-AF65-F5344CB8AC3E}">
        <p14:creationId xmlns:p14="http://schemas.microsoft.com/office/powerpoint/2010/main" val="316084424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891272" cy="401320"/>
          </a:xfrm>
        </p:spPr>
        <p:txBody>
          <a:bodyPr/>
          <a:lstStyle/>
          <a:p>
            <a:r>
              <a:rPr lang="en-US" dirty="0"/>
              <a:t>Example – Monitoring Anchor Display’s OLED Production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063993C-173E-41BB-ADF1-022B571A4B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424430"/>
            <a:ext cx="7891272" cy="2181226"/>
          </a:xfrm>
        </p:spPr>
        <p:txBody>
          <a:bodyPr>
            <a:normAutofit/>
          </a:bodyPr>
          <a:lstStyle/>
          <a:p>
            <a:r>
              <a:rPr lang="en-US" dirty="0"/>
              <a:t>Anchor Display produces several OLED devices that require many steps in production.</a:t>
            </a:r>
          </a:p>
          <a:p>
            <a:r>
              <a:rPr lang="en-US" dirty="0"/>
              <a:t>We will analyze the stability and capability for several production steps for 6 of their devices over several weeks.  </a:t>
            </a:r>
          </a:p>
          <a:p>
            <a:r>
              <a:rPr lang="en-US" dirty="0"/>
              <a:t>We will assume a subgroup size of n=1.  The spec limits are saved in a separate table.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81431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014984"/>
            <a:ext cx="7891272" cy="3639312"/>
          </a:xfrm>
        </p:spPr>
        <p:txBody>
          <a:bodyPr/>
          <a:lstStyle/>
          <a:p>
            <a:r>
              <a:rPr lang="en-US" dirty="0"/>
              <a:t>Modern manufacturing is becoming increasingly complex and can produce enormous amounts of data.</a:t>
            </a:r>
          </a:p>
          <a:p>
            <a:r>
              <a:rPr lang="en-US" dirty="0"/>
              <a:t>Those huge amounts of data need to regularly monitored and analyzed to maintain quality.</a:t>
            </a:r>
          </a:p>
          <a:p>
            <a:r>
              <a:rPr lang="en-US" dirty="0">
                <a:solidFill>
                  <a:schemeClr val="tx1"/>
                </a:solidFill>
              </a:rPr>
              <a:t>It can be difficult to keep up with monitoring so much data with limited time and resources!</a:t>
            </a:r>
          </a:p>
          <a:p>
            <a:endParaRPr lang="en-US" dirty="0"/>
          </a:p>
        </p:txBody>
      </p:sp>
      <p:pic>
        <p:nvPicPr>
          <p:cNvPr id="9" name="Picture 8" descr="A close up of a person&#10;&#10;Description generated with high confidence">
            <a:extLst>
              <a:ext uri="{FF2B5EF4-FFF2-40B4-BE49-F238E27FC236}">
                <a16:creationId xmlns:a16="http://schemas.microsoft.com/office/drawing/2014/main" id="{55DA0BE6-707E-4672-91ED-FC08487AE5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467429" y="2892391"/>
            <a:ext cx="1723805" cy="17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5984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891272" cy="401320"/>
          </a:xfrm>
        </p:spPr>
        <p:txBody>
          <a:bodyPr/>
          <a:lstStyle/>
          <a:p>
            <a:r>
              <a:rPr lang="en-US" dirty="0"/>
              <a:t>Anchor Display’s Quality Guidelines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54D5769-AC08-4F61-928E-512C5A6A4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223752"/>
              </p:ext>
            </p:extLst>
          </p:nvPr>
        </p:nvGraphicFramePr>
        <p:xfrm>
          <a:off x="1286310" y="1894647"/>
          <a:ext cx="6262253" cy="1903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326">
                  <a:extLst>
                    <a:ext uri="{9D8B030D-6E8A-4147-A177-3AD203B41FA5}">
                      <a16:colId xmlns:a16="http://schemas.microsoft.com/office/drawing/2014/main" val="1489703878"/>
                    </a:ext>
                  </a:extLst>
                </a:gridCol>
                <a:gridCol w="1507332">
                  <a:extLst>
                    <a:ext uri="{9D8B030D-6E8A-4147-A177-3AD203B41FA5}">
                      <a16:colId xmlns:a16="http://schemas.microsoft.com/office/drawing/2014/main" val="713099113"/>
                    </a:ext>
                  </a:extLst>
                </a:gridCol>
                <a:gridCol w="1773173">
                  <a:extLst>
                    <a:ext uri="{9D8B030D-6E8A-4147-A177-3AD203B41FA5}">
                      <a16:colId xmlns:a16="http://schemas.microsoft.com/office/drawing/2014/main" val="940745217"/>
                    </a:ext>
                  </a:extLst>
                </a:gridCol>
                <a:gridCol w="1679422">
                  <a:extLst>
                    <a:ext uri="{9D8B030D-6E8A-4147-A177-3AD203B41FA5}">
                      <a16:colId xmlns:a16="http://schemas.microsoft.com/office/drawing/2014/main" val="42363443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Guideline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Stability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/>
                        <a:t>C</a:t>
                      </a:r>
                      <a:r>
                        <a:rPr lang="en-US" i="0" baseline="-25000" dirty="0"/>
                        <a:t>p </a:t>
                      </a:r>
                      <a:r>
                        <a:rPr lang="en-US" i="0" baseline="0" dirty="0"/>
                        <a:t>, </a:t>
                      </a:r>
                      <a:r>
                        <a:rPr lang="en-US" i="0" dirty="0" err="1"/>
                        <a:t>C</a:t>
                      </a:r>
                      <a:r>
                        <a:rPr lang="en-US" i="0" baseline="-25000" dirty="0" err="1"/>
                        <a:t>pk</a:t>
                      </a:r>
                      <a:r>
                        <a:rPr lang="en-US" i="0" baseline="-25000" dirty="0"/>
                        <a:t> </a:t>
                      </a:r>
                      <a:r>
                        <a:rPr lang="en-US" i="0" baseline="0" dirty="0"/>
                        <a:t>, </a:t>
                      </a:r>
                      <a:r>
                        <a:rPr lang="en-US" i="0" dirty="0" err="1"/>
                        <a:t>P</a:t>
                      </a:r>
                      <a:r>
                        <a:rPr lang="en-US" i="0" baseline="-25000" dirty="0" err="1"/>
                        <a:t>pk</a:t>
                      </a:r>
                      <a:endParaRPr lang="en-US" i="0" baseline="-25000" dirty="0"/>
                    </a:p>
                    <a:p>
                      <a:pPr algn="ctr"/>
                      <a:endParaRPr lang="en-US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Target Index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552907"/>
                  </a:ext>
                </a:extLst>
              </a:tr>
              <a:tr h="4516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Adequate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&lt;1.25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&gt;1.33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971101"/>
                  </a:ext>
                </a:extLst>
              </a:tr>
              <a:tr h="4516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1.25-1.5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1.0-1.33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785045"/>
                  </a:ext>
                </a:extLst>
              </a:tr>
              <a:tr h="4516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&gt;1.5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&lt;1.0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536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130919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Example – Revisit Catamaran Semiconductor’s Wafer Measurements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927543"/>
            <a:ext cx="7891272" cy="981076"/>
          </a:xfrm>
        </p:spPr>
        <p:txBody>
          <a:bodyPr>
            <a:normAutofit/>
          </a:bodyPr>
          <a:lstStyle/>
          <a:p>
            <a:r>
              <a:rPr lang="en-US" dirty="0"/>
              <a:t>Use Process Screening platform to screen for stability and capability.</a:t>
            </a:r>
          </a:p>
          <a:p>
            <a:r>
              <a:rPr lang="en-US" dirty="0"/>
              <a:t>Use screening results to drill down to problem areas.</a:t>
            </a:r>
          </a:p>
        </p:txBody>
      </p:sp>
    </p:spTree>
    <p:extLst>
      <p:ext uri="{BB962C8B-B14F-4D97-AF65-F5344CB8AC3E}">
        <p14:creationId xmlns:p14="http://schemas.microsoft.com/office/powerpoint/2010/main" val="1460835805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Process Shift and Drift Detection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066800"/>
            <a:ext cx="7891272" cy="3533357"/>
          </a:xfrm>
        </p:spPr>
        <p:txBody>
          <a:bodyPr>
            <a:normAutofit/>
          </a:bodyPr>
          <a:lstStyle/>
          <a:p>
            <a:r>
              <a:rPr lang="en-US" dirty="0"/>
              <a:t>Shift and Drift Detection helps to further examine unstable processes to identify sudden shifts or drifts in the mean.</a:t>
            </a:r>
          </a:p>
          <a:p>
            <a:r>
              <a:rPr lang="en-US" dirty="0"/>
              <a:t>Shift detection calculations find the size and location of large mean shifts.</a:t>
            </a:r>
          </a:p>
          <a:p>
            <a:pPr lvl="1"/>
            <a:r>
              <a:rPr lang="en-US" dirty="0"/>
              <a:t>Runs an EWMA fit in forward direction and then in reverse direction.</a:t>
            </a:r>
          </a:p>
          <a:p>
            <a:pPr lvl="1"/>
            <a:r>
              <a:rPr lang="en-US" dirty="0"/>
              <a:t>Identifies the largest positive and negative differences between successive EWMA values that exceed one within-sigma.</a:t>
            </a:r>
          </a:p>
          <a:p>
            <a:pPr lvl="1"/>
            <a:r>
              <a:rPr lang="en-US" dirty="0"/>
              <a:t>Largest Upshift – Reports the absolute values of the largest upward shift, divided by within sigma, and the location of the first subgroup involved in this shift as the upshift position.</a:t>
            </a:r>
          </a:p>
          <a:p>
            <a:pPr lvl="1"/>
            <a:r>
              <a:rPr lang="en-US" dirty="0"/>
              <a:t>Largest Downshift – Reports the absolute values of the largest downward shift, divided by within sigma, and the location of the first subgroup involved in this shift as the downshift position.</a:t>
            </a:r>
          </a:p>
        </p:txBody>
      </p:sp>
    </p:spTree>
    <p:extLst>
      <p:ext uri="{BB962C8B-B14F-4D97-AF65-F5344CB8AC3E}">
        <p14:creationId xmlns:p14="http://schemas.microsoft.com/office/powerpoint/2010/main" val="25703359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Process Shift Detection Graphs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771650"/>
            <a:ext cx="7891272" cy="1600200"/>
          </a:xfrm>
        </p:spPr>
        <p:txBody>
          <a:bodyPr>
            <a:normAutofit/>
          </a:bodyPr>
          <a:lstStyle/>
          <a:p>
            <a:r>
              <a:rPr lang="en-US" dirty="0"/>
              <a:t>Shift Graph - Shows locations of mean shifts that exceed the number of within-sigma units times the Shift Threshold (3 by default).</a:t>
            </a:r>
          </a:p>
          <a:p>
            <a:r>
              <a:rPr lang="en-US" dirty="0"/>
              <a:t>Show Shifts in Quick Graphs – Shows locations of means shifts in any displayed quick graphs.</a:t>
            </a:r>
          </a:p>
        </p:txBody>
      </p:sp>
    </p:spTree>
    <p:extLst>
      <p:ext uri="{BB962C8B-B14F-4D97-AF65-F5344CB8AC3E}">
        <p14:creationId xmlns:p14="http://schemas.microsoft.com/office/powerpoint/2010/main" val="41466514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Process Drift Detection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319656"/>
            <a:ext cx="7891272" cy="313169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Drift detection calculations try to find slow drifts in the mean.</a:t>
            </a:r>
          </a:p>
          <a:p>
            <a:pPr lvl="1"/>
            <a:r>
              <a:rPr lang="en-US" dirty="0"/>
              <a:t>Runs classic double-exponential smoothing model of Holt in both forward and backward directions.</a:t>
            </a:r>
          </a:p>
          <a:p>
            <a:pPr lvl="1"/>
            <a:r>
              <a:rPr lang="en-US" dirty="0"/>
              <a:t>The slope estimates are used to characterize the drift.  (These values can be found in the process details data tables.)</a:t>
            </a:r>
          </a:p>
          <a:p>
            <a:pPr lvl="1"/>
            <a:r>
              <a:rPr lang="en-US" dirty="0"/>
              <a:t>Drift summaries - Reports Mean Up Drift, Mean Down Drift, and Mean Abs Drift based on slope estimates</a:t>
            </a:r>
          </a:p>
          <a:p>
            <a:r>
              <a:rPr lang="en-US" dirty="0"/>
              <a:t>Drift Graph – A graph of the drift (slope estimates) that enables detection of smaller and more gradual changes in the process.</a:t>
            </a:r>
          </a:p>
          <a:p>
            <a:r>
              <a:rPr lang="en-US" dirty="0"/>
              <a:t>Drift Graph Selected - Creates a drift graph for each process selected in the summary table.</a:t>
            </a:r>
          </a:p>
        </p:txBody>
      </p:sp>
    </p:spTree>
    <p:extLst>
      <p:ext uri="{BB962C8B-B14F-4D97-AF65-F5344CB8AC3E}">
        <p14:creationId xmlns:p14="http://schemas.microsoft.com/office/powerpoint/2010/main" val="11988862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Outlier Detection for Shift and Drift Detection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0550" y="1700782"/>
            <a:ext cx="7891272" cy="1385444"/>
          </a:xfrm>
        </p:spPr>
        <p:txBody>
          <a:bodyPr>
            <a:normAutofit/>
          </a:bodyPr>
          <a:lstStyle/>
          <a:p>
            <a:r>
              <a:rPr lang="en-US" dirty="0"/>
              <a:t>Outliers need to be handled automatically before shift and drift detection.</a:t>
            </a:r>
          </a:p>
          <a:p>
            <a:r>
              <a:rPr lang="en-US" dirty="0"/>
              <a:t>Automatic outlier detection is based on the within-sigma estimate and the user-defined Outlier Threshold. (5 by default.)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6934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Example – Revisit Anchor Display’s OLED Production Process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0550" y="2443732"/>
            <a:ext cx="7891272" cy="457200"/>
          </a:xfrm>
        </p:spPr>
        <p:txBody>
          <a:bodyPr>
            <a:normAutofit/>
          </a:bodyPr>
          <a:lstStyle/>
          <a:p>
            <a:r>
              <a:rPr lang="en-US" dirty="0"/>
              <a:t>We will analyze their unstable processes for means shifts and drifts.</a:t>
            </a:r>
          </a:p>
        </p:txBody>
      </p:sp>
    </p:spTree>
    <p:extLst>
      <p:ext uri="{BB962C8B-B14F-4D97-AF65-F5344CB8AC3E}">
        <p14:creationId xmlns:p14="http://schemas.microsoft.com/office/powerpoint/2010/main" val="1087452102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Example – Monitoring Dockside Pharmaceutical’s Table Weights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0550" y="1319656"/>
            <a:ext cx="7891272" cy="2382394"/>
          </a:xfrm>
        </p:spPr>
        <p:txBody>
          <a:bodyPr>
            <a:normAutofit/>
          </a:bodyPr>
          <a:lstStyle/>
          <a:p>
            <a:r>
              <a:rPr lang="en-US" dirty="0"/>
              <a:t>They monitor the tablet weights for all of their drugs in tablet dosage form.</a:t>
            </a:r>
          </a:p>
          <a:p>
            <a:r>
              <a:rPr lang="en-US" dirty="0"/>
              <a:t>We will examine their recent tablet weight data, where they weigh 5 tablets per sample. (They prefer </a:t>
            </a:r>
            <a:r>
              <a:rPr lang="en-US" dirty="0" err="1"/>
              <a:t>XBar</a:t>
            </a:r>
            <a:r>
              <a:rPr lang="en-US" dirty="0"/>
              <a:t>-S charts.) </a:t>
            </a:r>
          </a:p>
          <a:p>
            <a:r>
              <a:rPr lang="en-US" dirty="0"/>
              <a:t>The spec limits are saved as column properties.</a:t>
            </a:r>
          </a:p>
          <a:p>
            <a:r>
              <a:rPr lang="en-US" dirty="0"/>
              <a:t>They use a 2 phase approach with their control charts.  Need to import control chart limits.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371766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Process Screening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364" y="543342"/>
            <a:ext cx="7927086" cy="401320"/>
          </a:xfrm>
        </p:spPr>
        <p:txBody>
          <a:bodyPr/>
          <a:lstStyle/>
          <a:p>
            <a:r>
              <a:rPr lang="en-US" dirty="0"/>
              <a:t>Example – Monitoring Leeward Pharma’s Production Processes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0550" y="1433956"/>
            <a:ext cx="7891272" cy="2160144"/>
          </a:xfrm>
        </p:spPr>
        <p:txBody>
          <a:bodyPr>
            <a:normAutofit/>
          </a:bodyPr>
          <a:lstStyle/>
          <a:p>
            <a:r>
              <a:rPr lang="en-US" dirty="0"/>
              <a:t>They want to analyze their production data for seven of their products that are broken down into sub-steps.</a:t>
            </a:r>
          </a:p>
          <a:p>
            <a:r>
              <a:rPr lang="en-US" dirty="0"/>
              <a:t>Since production is based on demand, processes have varying amounts of data.</a:t>
            </a:r>
          </a:p>
          <a:p>
            <a:r>
              <a:rPr lang="en-US" dirty="0"/>
              <a:t>We will assume a subgroup size of n=1. The spec limits are saved as column properties.</a:t>
            </a:r>
          </a:p>
        </p:txBody>
      </p:sp>
    </p:spTree>
    <p:extLst>
      <p:ext uri="{BB962C8B-B14F-4D97-AF65-F5344CB8AC3E}">
        <p14:creationId xmlns:p14="http://schemas.microsoft.com/office/powerpoint/2010/main" val="2466386979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68348"/>
            <a:ext cx="7891272" cy="457200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F55E3F6-2497-4203-8378-1C93BC0CC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0550" y="917648"/>
            <a:ext cx="7891272" cy="3184452"/>
          </a:xfrm>
        </p:spPr>
        <p:txBody>
          <a:bodyPr>
            <a:normAutofit/>
          </a:bodyPr>
          <a:lstStyle/>
          <a:p>
            <a:r>
              <a:rPr lang="en-US" dirty="0"/>
              <a:t>Holt, C. C. (1957). Forecasting trends and seasonal by exponentially weighted averages. </a:t>
            </a:r>
            <a:r>
              <a:rPr lang="en-US" i="1" dirty="0"/>
              <a:t>International Journal of Forecasting</a:t>
            </a:r>
            <a:r>
              <a:rPr lang="en-US" dirty="0"/>
              <a:t>, 20(1), 5-10.</a:t>
            </a:r>
          </a:p>
          <a:p>
            <a:r>
              <a:rPr lang="en-US" dirty="0" err="1"/>
              <a:t>Knoth</a:t>
            </a:r>
            <a:r>
              <a:rPr lang="en-US" dirty="0"/>
              <a:t>, S. (2012). CUSUM, EWMA, and </a:t>
            </a:r>
            <a:r>
              <a:rPr lang="en-US" dirty="0" err="1"/>
              <a:t>Shiryaev</a:t>
            </a:r>
            <a:r>
              <a:rPr lang="en-US" dirty="0"/>
              <a:t>-Roberts under drift. </a:t>
            </a:r>
            <a:r>
              <a:rPr lang="en-US" i="1" dirty="0"/>
              <a:t>Frontiers in Statistical Quality Control</a:t>
            </a:r>
            <a:r>
              <a:rPr lang="en-US" dirty="0"/>
              <a:t>, 10, 53-67.</a:t>
            </a:r>
          </a:p>
          <a:p>
            <a:r>
              <a:rPr lang="en-US" dirty="0"/>
              <a:t>Ramirez, B., &amp; Ramirez, J. (2018). </a:t>
            </a:r>
            <a:r>
              <a:rPr lang="en-US" i="1" dirty="0"/>
              <a:t>Douglas Montgomery’s Introduction to Statistical Quality Control: A JMP Companion</a:t>
            </a:r>
            <a:r>
              <a:rPr lang="en-US" dirty="0"/>
              <a:t>. Cary, NC: SAS Institute Inc.</a:t>
            </a:r>
          </a:p>
          <a:p>
            <a:r>
              <a:rPr lang="en-US" dirty="0"/>
              <a:t>Ramirez, B., &amp; </a:t>
            </a:r>
            <a:r>
              <a:rPr lang="en-US" dirty="0" err="1"/>
              <a:t>Runger</a:t>
            </a:r>
            <a:r>
              <a:rPr lang="en-US" dirty="0"/>
              <a:t>, G. (2006). Quantitative techniques to evaluate process stability. </a:t>
            </a:r>
            <a:r>
              <a:rPr lang="en-US" i="1" dirty="0"/>
              <a:t>Quality Engineering</a:t>
            </a:r>
            <a:r>
              <a:rPr lang="en-US" dirty="0"/>
              <a:t>, 8(1), 53-68.</a:t>
            </a:r>
          </a:p>
          <a:p>
            <a:r>
              <a:rPr lang="en-US" dirty="0"/>
              <a:t>Sall, John. (2018). Scaling-up process characterization. </a:t>
            </a:r>
            <a:r>
              <a:rPr lang="en-US" i="1" dirty="0"/>
              <a:t>Quality Engineering</a:t>
            </a:r>
            <a:r>
              <a:rPr lang="en-US" dirty="0"/>
              <a:t>, 30(1), 62-78.</a:t>
            </a:r>
          </a:p>
        </p:txBody>
      </p:sp>
    </p:spTree>
    <p:extLst>
      <p:ext uri="{BB962C8B-B14F-4D97-AF65-F5344CB8AC3E}">
        <p14:creationId xmlns:p14="http://schemas.microsoft.com/office/powerpoint/2010/main" val="325613983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JMP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Tools for Large-Scale Monitoring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014984"/>
            <a:ext cx="7891272" cy="3639312"/>
          </a:xfrm>
        </p:spPr>
        <p:txBody>
          <a:bodyPr/>
          <a:lstStyle/>
          <a:p>
            <a:r>
              <a:rPr lang="en-US" dirty="0"/>
              <a:t>Process Capability, Process Screening, and Model Driven Multivariate Control Charts</a:t>
            </a:r>
          </a:p>
          <a:p>
            <a:r>
              <a:rPr lang="en-US" dirty="0"/>
              <a:t>Help analysts quickly and efficiently monitor and test large numbers of processes to assess where to focus attention.</a:t>
            </a:r>
          </a:p>
          <a:p>
            <a:r>
              <a:rPr lang="en-US" dirty="0"/>
              <a:t>Saves time, reduces workload, and improves quality!</a:t>
            </a:r>
          </a:p>
        </p:txBody>
      </p:sp>
      <p:pic>
        <p:nvPicPr>
          <p:cNvPr id="6" name="Picture 5" descr="A person jumping in the air&#10;&#10;Description generated with high confidence">
            <a:extLst>
              <a:ext uri="{FF2B5EF4-FFF2-40B4-BE49-F238E27FC236}">
                <a16:creationId xmlns:a16="http://schemas.microsoft.com/office/drawing/2014/main" id="{EF51A292-CC95-4B1B-8325-A21396FE3E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97942" y="2474801"/>
            <a:ext cx="1270746" cy="190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84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5A20DB-A443-4430-BF19-F3777FAC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Laura.Lancaster@jmp.com</a:t>
            </a:r>
          </a:p>
        </p:txBody>
      </p:sp>
    </p:spTree>
    <p:extLst>
      <p:ext uri="{BB962C8B-B14F-4D97-AF65-F5344CB8AC3E}">
        <p14:creationId xmlns:p14="http://schemas.microsoft.com/office/powerpoint/2010/main" val="71388680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 Platform for Screening Process Capability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377442"/>
            <a:ext cx="7891272" cy="2388616"/>
          </a:xfrm>
        </p:spPr>
        <p:txBody>
          <a:bodyPr/>
          <a:lstStyle/>
          <a:p>
            <a:r>
              <a:rPr lang="en-US" dirty="0"/>
              <a:t>Helps scan many processes to quickly assess how well they are performing compared to their specification limits. </a:t>
            </a:r>
          </a:p>
          <a:p>
            <a:r>
              <a:rPr lang="en-US" dirty="0"/>
              <a:t>Creates graphs for quick visual identification of processes that are within or out of spec or considered capable or incapable.</a:t>
            </a:r>
          </a:p>
          <a:p>
            <a:r>
              <a:rPr lang="en-US" dirty="0"/>
              <a:t>Creates summary reports of capability analysis for each process.</a:t>
            </a:r>
          </a:p>
          <a:p>
            <a:r>
              <a:rPr lang="en-US" i="1" dirty="0">
                <a:solidFill>
                  <a:srgbClr val="FF0000"/>
                </a:solidFill>
              </a:rPr>
              <a:t>Can also be used for in-depth analysis of process capability for each process.</a:t>
            </a:r>
          </a:p>
        </p:txBody>
      </p:sp>
    </p:spTree>
    <p:extLst>
      <p:ext uri="{BB962C8B-B14F-4D97-AF65-F5344CB8AC3E}">
        <p14:creationId xmlns:p14="http://schemas.microsoft.com/office/powerpoint/2010/main" val="19740810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Capability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26364" y="977392"/>
                <a:ext cx="7891272" cy="389940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Capability analysis assesses how well a process produces product that is within specification.</a:t>
                </a:r>
              </a:p>
              <a:p>
                <a:r>
                  <a:rPr lang="en-US" dirty="0"/>
                  <a:t>Capability Indices are metrics that relate process performance to spec limits.</a:t>
                </a:r>
              </a:p>
              <a:p>
                <a:r>
                  <a:rPr lang="en-US" dirty="0"/>
                  <a:t>The standard capability indices are a very popular and widely used way to assess capability and make inferences about non-conformance.</a:t>
                </a:r>
              </a:p>
              <a:p>
                <a:pPr lvl="1"/>
                <a:r>
                  <a:rPr lang="en-US" dirty="0"/>
                  <a:t>They assume the process is stable and the measurements come from a normal distribution.</a:t>
                </a:r>
              </a:p>
              <a:p>
                <a:pPr lvl="1"/>
                <a:r>
                  <a:rPr lang="en-US" dirty="0"/>
                  <a:t>They are computed for both within and overall variation.</a:t>
                </a:r>
              </a:p>
              <a:p>
                <a:pPr lvl="2"/>
                <a:r>
                  <a:rPr lang="en-US" dirty="0"/>
                  <a:t>Within (short-term) variation analyzes potential performance.  The estimate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𝑤𝑖𝑡h𝑖𝑛</m:t>
                        </m:r>
                      </m:sub>
                    </m:sSub>
                  </m:oMath>
                </a14:m>
                <a:r>
                  <a:rPr lang="en-US" dirty="0"/>
                  <a:t> is based on the type of control chart used.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𝑝𝑢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are the within capability indices.</a:t>
                </a:r>
              </a:p>
              <a:p>
                <a:pPr lvl="2"/>
                <a:r>
                  <a:rPr lang="en-US" dirty="0"/>
                  <a:t>Overall (long-term) variation analyzes current variation.  The estimate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𝑜𝑣𝑒𝑟𝑎𝑙𝑙</m:t>
                        </m:r>
                      </m:sub>
                    </m:sSub>
                  </m:oMath>
                </a14:m>
                <a:r>
                  <a:rPr lang="en-US" dirty="0"/>
                  <a:t> is the sample standard deviation.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𝑝𝑢</m:t>
                        </m:r>
                      </m:sub>
                    </m:sSub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are the overall capability indices.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26364" y="977392"/>
                <a:ext cx="7891272" cy="3899408"/>
              </a:xfrm>
              <a:blipFill>
                <a:blip r:embed="rId2"/>
                <a:stretch>
                  <a:fillRect l="-309" t="-1875" r="-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6985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Within Sigma Estimates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593596"/>
            <a:ext cx="7891272" cy="1956308"/>
          </a:xfrm>
        </p:spPr>
        <p:txBody>
          <a:bodyPr>
            <a:normAutofit/>
          </a:bodyPr>
          <a:lstStyle/>
          <a:p>
            <a:r>
              <a:rPr lang="en-US" dirty="0"/>
              <a:t>Within sigma estimates in Process Capability are related to the following types of control charts:</a:t>
            </a:r>
          </a:p>
          <a:p>
            <a:pPr lvl="1"/>
            <a:r>
              <a:rPr lang="en-US" dirty="0"/>
              <a:t>I-MR (Individuals and Moving Range Charts) </a:t>
            </a:r>
          </a:p>
          <a:p>
            <a:pPr lvl="1"/>
            <a:r>
              <a:rPr lang="en-US" dirty="0" err="1"/>
              <a:t>XBar</a:t>
            </a:r>
            <a:r>
              <a:rPr lang="en-US" dirty="0"/>
              <a:t>-R/S (Average and Range/Standard Deviation Charts)</a:t>
            </a:r>
          </a:p>
          <a:p>
            <a:pPr lvl="1"/>
            <a:r>
              <a:rPr lang="en-US" dirty="0" err="1"/>
              <a:t>XBar</a:t>
            </a:r>
            <a:r>
              <a:rPr lang="en-US" dirty="0"/>
              <a:t>-MR-R/S (Three Way/Between-and-Within Charts)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2241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Standard Capability Indices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26364" y="1231646"/>
                <a:ext cx="7891272" cy="327177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measures how well the process variation is covered by the  spec limits.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𝑈𝑆𝐿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𝐿𝑆𝐿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6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measure how well the process variation stays away from the lower and upper spec limits.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𝐿𝑆𝐿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𝑈𝑆𝐿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−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𝑤𝑖𝑡h𝑖𝑛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	</a:t>
                </a:r>
                <a:r>
                  <a:rPr lang="en-US" dirty="0"/>
                  <a:t> </a:t>
                </a:r>
                <a:endParaRPr lang="en-US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 measures how well the process variation stays away from the closest spec limit.</a:t>
                </a:r>
              </a:p>
              <a:p>
                <a:pPr marL="18288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𝑝𝑙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𝑝𝑢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9624EAC-71C8-4DB0-A322-E68838EBB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26364" y="1231646"/>
                <a:ext cx="7891272" cy="3271774"/>
              </a:xfrm>
              <a:blipFill>
                <a:blip r:embed="rId2"/>
                <a:stretch>
                  <a:fillRect l="-309" t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7912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Graphs for Screening Capability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122426"/>
            <a:ext cx="7891272" cy="3380994"/>
          </a:xfrm>
        </p:spPr>
        <p:txBody>
          <a:bodyPr>
            <a:normAutofit/>
          </a:bodyPr>
          <a:lstStyle/>
          <a:p>
            <a:r>
              <a:rPr lang="en-US" dirty="0"/>
              <a:t>Capability Box Plots</a:t>
            </a:r>
          </a:p>
          <a:p>
            <a:pPr lvl="1"/>
            <a:r>
              <a:rPr lang="en-US" dirty="0"/>
              <a:t>A graph of box plots for each process, centered by the target and scaled by the spec limits range.</a:t>
            </a:r>
          </a:p>
          <a:p>
            <a:pPr lvl="1"/>
            <a:r>
              <a:rPr lang="en-US" dirty="0"/>
              <a:t>Makes it easy to analyze process variation relative to spec limits.</a:t>
            </a:r>
          </a:p>
          <a:p>
            <a:r>
              <a:rPr lang="en-US" dirty="0"/>
              <a:t>Goal Plot</a:t>
            </a:r>
          </a:p>
          <a:p>
            <a:pPr lvl="1"/>
            <a:r>
              <a:rPr lang="en-US" dirty="0"/>
              <a:t>Plots process mean shifts standardized to specs on the x-axis and standard deviations standardized to specs on the y-axis.</a:t>
            </a:r>
          </a:p>
          <a:p>
            <a:pPr lvl="1"/>
            <a:r>
              <a:rPr lang="en-US" dirty="0"/>
              <a:t>Makes it easy to access which processes are capable or incapable based on whether they are inside the goal. </a:t>
            </a:r>
          </a:p>
          <a:p>
            <a:pPr lvl="1"/>
            <a:r>
              <a:rPr lang="en-US" dirty="0"/>
              <a:t>Helps determine the types of problems causing a process to be incapable.</a:t>
            </a:r>
          </a:p>
          <a:p>
            <a:pPr marL="18288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6375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Capability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41" y="640080"/>
            <a:ext cx="7891272" cy="591820"/>
          </a:xfrm>
        </p:spPr>
        <p:txBody>
          <a:bodyPr/>
          <a:lstStyle/>
          <a:p>
            <a:r>
              <a:rPr lang="en-US" dirty="0"/>
              <a:t>Example – Catamaran Semiconductor’s Capability Analysis of Wafer Measurements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41" y="1329182"/>
            <a:ext cx="7891272" cy="1718818"/>
          </a:xfrm>
        </p:spPr>
        <p:txBody>
          <a:bodyPr>
            <a:normAutofit/>
          </a:bodyPr>
          <a:lstStyle/>
          <a:p>
            <a:r>
              <a:rPr lang="en-US" dirty="0"/>
              <a:t>In their wafer production there are many steps and types of measurements taken.</a:t>
            </a:r>
          </a:p>
          <a:p>
            <a:r>
              <a:rPr lang="en-US" dirty="0"/>
              <a:t>Measurements are taken on several locations on each wafer.  </a:t>
            </a:r>
          </a:p>
          <a:p>
            <a:r>
              <a:rPr lang="en-US" dirty="0"/>
              <a:t>We assume a subgroup size of n=1.  The specification limits are saved as column properties in the data table.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0DF2BB9-C39A-4192-8ED5-06B98E726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43926"/>
              </p:ext>
            </p:extLst>
          </p:nvPr>
        </p:nvGraphicFramePr>
        <p:xfrm>
          <a:off x="2617457" y="3162389"/>
          <a:ext cx="330162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382">
                  <a:extLst>
                    <a:ext uri="{9D8B030D-6E8A-4147-A177-3AD203B41FA5}">
                      <a16:colId xmlns:a16="http://schemas.microsoft.com/office/drawing/2014/main" val="1809195592"/>
                    </a:ext>
                  </a:extLst>
                </a:gridCol>
                <a:gridCol w="1547247">
                  <a:extLst>
                    <a:ext uri="{9D8B030D-6E8A-4147-A177-3AD203B41FA5}">
                      <a16:colId xmlns:a16="http://schemas.microsoft.com/office/drawing/2014/main" val="2231138325"/>
                    </a:ext>
                  </a:extLst>
                </a:gridCol>
              </a:tblGrid>
              <a:tr h="2921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Guideline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  <a:r>
                        <a:rPr lang="en-US"/>
                        <a:t>pk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010806"/>
                  </a:ext>
                </a:extLst>
              </a:tr>
              <a:tr h="35371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Adequate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&gt; 1.33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310853"/>
                  </a:ext>
                </a:extLst>
              </a:tr>
              <a:tr h="35371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Marginal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 – 1.33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2308816"/>
                  </a:ext>
                </a:extLst>
              </a:tr>
              <a:tr h="35371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842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97422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_PPT_Slide_Template_July2018 (1).pptx" id="{3B78A18D-569E-4F21-B0FA-C9660F5611E0}" vid="{96E02458-8C04-4362-AF3F-EAA5F2330586}"/>
    </a:ext>
  </a:extLst>
</a:theme>
</file>

<file path=ppt/theme/theme2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443A68BDC7E3488313346697066C5E" ma:contentTypeVersion="14" ma:contentTypeDescription="Create a new document." ma:contentTypeScope="" ma:versionID="bb6e711027ff1ac1d350757c3c35b0de">
  <xsd:schema xmlns:xsd="http://www.w3.org/2001/XMLSchema" xmlns:xs="http://www.w3.org/2001/XMLSchema" xmlns:p="http://schemas.microsoft.com/office/2006/metadata/properties" xmlns:ns1="http://schemas.microsoft.com/sharepoint/v3" xmlns:ns3="ce5c2a90-9556-4700-9f6d-2c604b1bcc59" xmlns:ns4="5985152e-6fd3-44d6-ac6a-3ff115415f9d" targetNamespace="http://schemas.microsoft.com/office/2006/metadata/properties" ma:root="true" ma:fieldsID="58a66325deafcbfa1ee90278a74ff1a8" ns1:_="" ns3:_="" ns4:_="">
    <xsd:import namespace="http://schemas.microsoft.com/sharepoint/v3"/>
    <xsd:import namespace="ce5c2a90-9556-4700-9f6d-2c604b1bcc59"/>
    <xsd:import namespace="5985152e-6fd3-44d6-ac6a-3ff115415f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c2a90-9556-4700-9f6d-2c604b1bcc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85152e-6fd3-44d6-ac6a-3ff115415f9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9E07DE-8F5B-4218-927B-73F44CE211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71A11C-ED09-4F2A-9CC5-CEA302622401}">
  <ds:schemaRefs>
    <ds:schemaRef ds:uri="http://schemas.microsoft.com/sharepoint/v3"/>
    <ds:schemaRef ds:uri="http://purl.org/dc/terms/"/>
    <ds:schemaRef ds:uri="http://schemas.openxmlformats.org/package/2006/metadata/core-properties"/>
    <ds:schemaRef ds:uri="5985152e-6fd3-44d6-ac6a-3ff115415f9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e5c2a90-9556-4700-9f6d-2c604b1bcc5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D1864E-05AE-4CB2-A146-F000ED15F4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e5c2a90-9556-4700-9f6d-2c604b1bcc59"/>
    <ds:schemaRef ds:uri="5985152e-6fd3-44d6-ac6a-3ff115415f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JMP_PPT_Slide_Template_July2018 (1)</Template>
  <TotalTime>0</TotalTime>
  <Words>1823</Words>
  <Application>Microsoft Office PowerPoint</Application>
  <PresentationFormat>On-screen Show (16:9)</PresentationFormat>
  <Paragraphs>203</Paragraphs>
  <Slides>30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SAS</vt:lpstr>
      <vt:lpstr>Large-Scale Process Monitoring Using JMP</vt:lpstr>
      <vt:lpstr>Motivation</vt:lpstr>
      <vt:lpstr>JMP</vt:lpstr>
      <vt:lpstr>Process Capability</vt:lpstr>
      <vt:lpstr>Process Capability</vt:lpstr>
      <vt:lpstr>Process Capability</vt:lpstr>
      <vt:lpstr>Process Capability</vt:lpstr>
      <vt:lpstr>Process Capability</vt:lpstr>
      <vt:lpstr>Process Capability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Process Screening</vt:lpstr>
      <vt:lpstr>References</vt:lpstr>
      <vt:lpstr>Laura.Lancaster@jmp.com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2019-09-18T16:09:11Z</dcterms:created>
  <dcterms:modified xsi:type="dcterms:W3CDTF">2019-10-01T17:19:27Z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0x0101008E443A68BDC7E3488313346697066C5E</vt:lpwstr>
  </property>
</Properties>
</file>