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925" r:id="rId1"/>
  </p:sldMasterIdLst>
  <p:notesMasterIdLst>
    <p:notesMasterId r:id="rId44"/>
  </p:notesMasterIdLst>
  <p:handoutMasterIdLst>
    <p:handoutMasterId r:id="rId45"/>
  </p:handoutMasterIdLst>
  <p:sldIdLst>
    <p:sldId id="256" r:id="rId2"/>
    <p:sldId id="259" r:id="rId3"/>
    <p:sldId id="276" r:id="rId4"/>
    <p:sldId id="292" r:id="rId5"/>
    <p:sldId id="294" r:id="rId6"/>
    <p:sldId id="295" r:id="rId7"/>
    <p:sldId id="296" r:id="rId8"/>
    <p:sldId id="298" r:id="rId9"/>
    <p:sldId id="297" r:id="rId10"/>
    <p:sldId id="266" r:id="rId11"/>
    <p:sldId id="280" r:id="rId12"/>
    <p:sldId id="305" r:id="rId13"/>
    <p:sldId id="306" r:id="rId14"/>
    <p:sldId id="307" r:id="rId15"/>
    <p:sldId id="281" r:id="rId16"/>
    <p:sldId id="277" r:id="rId17"/>
    <p:sldId id="299" r:id="rId18"/>
    <p:sldId id="300" r:id="rId19"/>
    <p:sldId id="301" r:id="rId20"/>
    <p:sldId id="302" r:id="rId21"/>
    <p:sldId id="303" r:id="rId22"/>
    <p:sldId id="273" r:id="rId23"/>
    <p:sldId id="304" r:id="rId24"/>
    <p:sldId id="309" r:id="rId25"/>
    <p:sldId id="284" r:id="rId26"/>
    <p:sldId id="270" r:id="rId27"/>
    <p:sldId id="308" r:id="rId28"/>
    <p:sldId id="285" r:id="rId29"/>
    <p:sldId id="282" r:id="rId30"/>
    <p:sldId id="269" r:id="rId31"/>
    <p:sldId id="288" r:id="rId32"/>
    <p:sldId id="289" r:id="rId33"/>
    <p:sldId id="283" r:id="rId34"/>
    <p:sldId id="286" r:id="rId35"/>
    <p:sldId id="271" r:id="rId36"/>
    <p:sldId id="290" r:id="rId37"/>
    <p:sldId id="287" r:id="rId38"/>
    <p:sldId id="257" r:id="rId39"/>
    <p:sldId id="262" r:id="rId40"/>
    <p:sldId id="275" r:id="rId41"/>
    <p:sldId id="278" r:id="rId42"/>
    <p:sldId id="279" r:id="rId43"/>
  </p:sldIdLst>
  <p:sldSz cx="9144000" cy="5143500" type="screen16x9"/>
  <p:notesSz cx="9601200" cy="7315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16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1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305" userDrawn="1">
          <p15:clr>
            <a:srgbClr val="A4A3A4"/>
          </p15:clr>
        </p15:guide>
        <p15:guide id="2" pos="3024" userDrawn="1">
          <p15:clr>
            <a:srgbClr val="A4A3A4"/>
          </p15:clr>
        </p15:guide>
        <p15:guide id="3" orient="horz" pos="230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95959"/>
    <a:srgbClr val="1D73BA"/>
    <a:srgbClr val="C48836"/>
    <a:srgbClr val="B97132"/>
    <a:srgbClr val="08649C"/>
    <a:srgbClr val="286A9B"/>
    <a:srgbClr val="1F344C"/>
    <a:srgbClr val="294665"/>
    <a:srgbClr val="19BBB7"/>
    <a:srgbClr val="D9D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C345E44-F0D2-4C6E-B756-45830E00FB85}" v="852" dt="2019-10-15T13:34:03.059"/>
    <p1510:client id="{B998643F-70B7-4F1D-AC2E-0A1E1D8CF27C}" v="7" dt="2019-10-01T20:15:25.032"/>
    <p1510:client id="{DA1D9795-E360-8C7D-35FF-5CD67D633934}" v="19" dt="2019-10-11T19:47:14.33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4944" autoAdjust="0"/>
  </p:normalViewPr>
  <p:slideViewPr>
    <p:cSldViewPr snapToGrid="0">
      <p:cViewPr varScale="1">
        <p:scale>
          <a:sx n="72" d="100"/>
          <a:sy n="72" d="100"/>
        </p:scale>
        <p:origin x="952" y="48"/>
      </p:cViewPr>
      <p:guideLst>
        <p:guide orient="horz" pos="1616"/>
        <p:guide pos="2880"/>
        <p:guide orient="horz" pos="161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2305"/>
        <p:guide pos="3024"/>
        <p:guide orient="horz" pos="230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50" Type="http://schemas.microsoft.com/office/2015/10/relationships/revisionInfo" Target="revisionInfo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1"/>
          <p:cNvSpPr txBox="1">
            <a:spLocks noChangeAspect="1"/>
          </p:cNvSpPr>
          <p:nvPr/>
        </p:nvSpPr>
        <p:spPr>
          <a:xfrm>
            <a:off x="0" y="6942563"/>
            <a:ext cx="9601200" cy="372637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100000">
                <a:schemeClr val="accent1">
                  <a:lumMod val="10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vert="horz" lIns="289984" tIns="98266" rIns="96661" bIns="98266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193322"/>
            <a:r>
              <a:rPr lang="en-US" sz="1100">
                <a:solidFill>
                  <a:schemeClr val="bg1"/>
                </a:solidFill>
              </a:rPr>
              <a:t>Page </a:t>
            </a:r>
            <a:fld id="{114C7B2E-8ACE-7A49-BC19-183EB2D79019}" type="slidenum">
              <a:rPr lang="en-US" sz="1100">
                <a:solidFill>
                  <a:schemeClr val="bg1"/>
                </a:solidFill>
              </a:rPr>
              <a:pPr algn="l" defTabSz="193322"/>
              <a:t>‹#›</a:t>
            </a:fld>
            <a:endParaRPr lang="en-US" sz="1100">
              <a:solidFill>
                <a:schemeClr val="bg1"/>
              </a:solidFill>
            </a:endParaRPr>
          </a:p>
        </p:txBody>
      </p:sp>
      <p:sp>
        <p:nvSpPr>
          <p:cNvPr id="8" name="TextBox 2"/>
          <p:cNvSpPr txBox="1"/>
          <p:nvPr/>
        </p:nvSpPr>
        <p:spPr>
          <a:xfrm>
            <a:off x="3490670" y="6961835"/>
            <a:ext cx="2619862" cy="220717"/>
          </a:xfrm>
          <a:prstGeom prst="rect">
            <a:avLst/>
          </a:prstGeom>
          <a:noFill/>
        </p:spPr>
        <p:txBody>
          <a:bodyPr wrap="square" lIns="96661" tIns="48331" rIns="96661" bIns="48331" rtlCol="0" anchor="ctr">
            <a:spAutoFit/>
          </a:bodyPr>
          <a:lstStyle/>
          <a:p>
            <a:pPr algn="ctr" defTabSz="193322"/>
            <a:r>
              <a:rPr lang="en-US" sz="800" err="1">
                <a:solidFill>
                  <a:schemeClr val="bg1"/>
                </a:solidFill>
              </a:rPr>
              <a:t>jmp.com</a:t>
            </a:r>
            <a:endParaRPr lang="en-US" sz="800">
              <a:solidFill>
                <a:schemeClr val="bg1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1D77EEB-2CDD-AF4E-8A50-1453F684BA2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20000"/>
          </a:blip>
          <a:srcRect t="1" r="13180" b="4107"/>
          <a:stretch/>
        </p:blipFill>
        <p:spPr>
          <a:xfrm>
            <a:off x="5405122" y="4282334"/>
            <a:ext cx="4196080" cy="2676197"/>
          </a:xfrm>
          <a:prstGeom prst="rect">
            <a:avLst/>
          </a:prstGeom>
        </p:spPr>
      </p:pic>
      <p:sp>
        <p:nvSpPr>
          <p:cNvPr id="9" name="Textbox 3"/>
          <p:cNvSpPr>
            <a:spLocks noChangeAspect="1"/>
          </p:cNvSpPr>
          <p:nvPr/>
        </p:nvSpPr>
        <p:spPr>
          <a:xfrm>
            <a:off x="3008376" y="7082129"/>
            <a:ext cx="3584448" cy="174550"/>
          </a:xfrm>
          <a:prstGeom prst="rect">
            <a:avLst/>
          </a:prstGeom>
        </p:spPr>
        <p:txBody>
          <a:bodyPr wrap="square" lIns="96661" tIns="48331" rIns="96661" bIns="48331" anchor="b" anchorCtr="0">
            <a:spAutoFit/>
          </a:bodyPr>
          <a:lstStyle/>
          <a:p>
            <a:pPr algn="ctr" defTabSz="289984" eaLnBrk="0" hangingPunct="0">
              <a:defRPr/>
            </a:pPr>
            <a:r>
              <a:rPr lang="en-US" sz="500" kern="300" spc="54">
                <a:solidFill>
                  <a:srgbClr val="0871B1"/>
                </a:solidFill>
                <a:latin typeface="Calibri" panose="020F0502020204030204" pitchFamily="34" charset="0"/>
                <a:ea typeface="Calibri" charset="0"/>
                <a:cs typeface="Arial" panose="020B0604020202020204" pitchFamily="34" charset="0"/>
              </a:rPr>
              <a:t>Copyright © SAS Institute </a:t>
            </a:r>
            <a:r>
              <a:rPr lang="en-US" sz="500" kern="300" spc="54">
                <a:solidFill>
                  <a:srgbClr val="0871B1"/>
                </a:solidFill>
                <a:ea typeface="Calibri" charset="0"/>
                <a:cs typeface="Arial" panose="020B0604020202020204" pitchFamily="34" charset="0"/>
              </a:rPr>
              <a:t>Inc</a:t>
            </a:r>
            <a:r>
              <a:rPr lang="en-US" sz="500" kern="300" spc="54">
                <a:solidFill>
                  <a:srgbClr val="0871B1"/>
                </a:solidFill>
                <a:latin typeface="Calibri" panose="020F0502020204030204" pitchFamily="34" charset="0"/>
                <a:ea typeface="Calibri" charset="0"/>
                <a:cs typeface="Arial" panose="020B0604020202020204" pitchFamily="34" charset="0"/>
              </a:rPr>
              <a:t>. All rights reserved.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FD22E86-E709-5C4B-87DE-048321E72F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23722" y="7008072"/>
            <a:ext cx="658946" cy="219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305958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2571750" y="646113"/>
            <a:ext cx="4457700" cy="2508250"/>
          </a:xfrm>
          <a:prstGeom prst="rect">
            <a:avLst/>
          </a:prstGeom>
          <a:noFill/>
          <a:ln w="12700">
            <a:solidFill>
              <a:schemeClr val="bg1">
                <a:lumMod val="85000"/>
              </a:schemeClr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2"/>
          <p:cNvSpPr>
            <a:spLocks noGrp="1"/>
          </p:cNvSpPr>
          <p:nvPr>
            <p:ph type="body" sz="quarter" idx="3"/>
          </p:nvPr>
        </p:nvSpPr>
        <p:spPr>
          <a:xfrm>
            <a:off x="889711" y="3366821"/>
            <a:ext cx="7821778" cy="3284525"/>
          </a:xfrm>
          <a:prstGeom prst="rect">
            <a:avLst/>
          </a:prstGeom>
        </p:spPr>
        <p:txBody>
          <a:bodyPr vert="horz" lIns="48331" tIns="48331" rIns="48331" bIns="48331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1" name="Textbox 4"/>
          <p:cNvSpPr>
            <a:spLocks noChangeAspect="1"/>
          </p:cNvSpPr>
          <p:nvPr/>
        </p:nvSpPr>
        <p:spPr>
          <a:xfrm>
            <a:off x="3008376" y="7083014"/>
            <a:ext cx="3584448" cy="174550"/>
          </a:xfrm>
          <a:prstGeom prst="rect">
            <a:avLst/>
          </a:prstGeom>
        </p:spPr>
        <p:txBody>
          <a:bodyPr wrap="square" lIns="96661" tIns="48331" rIns="96661" bIns="48331" anchor="b" anchorCtr="0">
            <a:spAutoFit/>
          </a:bodyPr>
          <a:lstStyle/>
          <a:p>
            <a:pPr algn="ctr" defTabSz="289984" eaLnBrk="0" hangingPunct="0">
              <a:defRPr/>
            </a:pPr>
            <a:r>
              <a:rPr lang="en-US" sz="500" kern="300" spc="54">
                <a:solidFill>
                  <a:srgbClr val="0871B1"/>
                </a:solidFill>
                <a:latin typeface="Calibri" panose="020F0502020204030204" pitchFamily="34" charset="0"/>
                <a:ea typeface="Calibri" charset="0"/>
                <a:cs typeface="Arial" panose="020B0604020202020204" pitchFamily="34" charset="0"/>
              </a:rPr>
              <a:t>Copyright © SAS Institute Inc. All rights </a:t>
            </a:r>
            <a:r>
              <a:rPr lang="en-US" sz="500" kern="300" spc="54">
                <a:solidFill>
                  <a:srgbClr val="0871B1"/>
                </a:solidFill>
                <a:latin typeface="+mn-lt"/>
                <a:ea typeface="Calibri" charset="0"/>
                <a:cs typeface="Arial" panose="020B0604020202020204" pitchFamily="34" charset="0"/>
              </a:rPr>
              <a:t>reserved</a:t>
            </a:r>
            <a:r>
              <a:rPr lang="en-US" sz="500" kern="300" spc="54">
                <a:solidFill>
                  <a:srgbClr val="0871B1"/>
                </a:solidFill>
                <a:latin typeface="Calibri" panose="020F0502020204030204" pitchFamily="34" charset="0"/>
                <a:ea typeface="Calibri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9" name="Slide Number Placeholder 1">
            <a:extLst>
              <a:ext uri="{FF2B5EF4-FFF2-40B4-BE49-F238E27FC236}">
                <a16:creationId xmlns:a16="http://schemas.microsoft.com/office/drawing/2014/main" id="{9F1B2AF6-210F-8C4E-8EC6-0A8BF7BA56C6}"/>
              </a:ext>
            </a:extLst>
          </p:cNvPr>
          <p:cNvSpPr txBox="1">
            <a:spLocks noChangeAspect="1"/>
          </p:cNvSpPr>
          <p:nvPr/>
        </p:nvSpPr>
        <p:spPr>
          <a:xfrm>
            <a:off x="0" y="6942563"/>
            <a:ext cx="9601200" cy="372637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100000">
                <a:schemeClr val="accent1">
                  <a:lumMod val="10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vert="horz" lIns="289984" tIns="98266" rIns="96661" bIns="98266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193322"/>
            <a:r>
              <a:rPr lang="en-US" sz="1100">
                <a:solidFill>
                  <a:schemeClr val="bg1"/>
                </a:solidFill>
              </a:rPr>
              <a:t>Page </a:t>
            </a:r>
            <a:fld id="{114C7B2E-8ACE-7A49-BC19-183EB2D79019}" type="slidenum">
              <a:rPr lang="en-US" sz="1100" smtClean="0">
                <a:solidFill>
                  <a:schemeClr val="bg1"/>
                </a:solidFill>
              </a:rPr>
              <a:pPr algn="l" defTabSz="193322"/>
              <a:t>‹#›</a:t>
            </a:fld>
            <a:endParaRPr lang="en-US" sz="1100">
              <a:solidFill>
                <a:schemeClr val="bg1"/>
              </a:solidFill>
            </a:endParaRPr>
          </a:p>
        </p:txBody>
      </p:sp>
      <p:sp>
        <p:nvSpPr>
          <p:cNvPr id="13" name="TextBox 2">
            <a:extLst>
              <a:ext uri="{FF2B5EF4-FFF2-40B4-BE49-F238E27FC236}">
                <a16:creationId xmlns:a16="http://schemas.microsoft.com/office/drawing/2014/main" id="{51B727EC-7A86-8D4D-B3DF-366E14466A19}"/>
              </a:ext>
            </a:extLst>
          </p:cNvPr>
          <p:cNvSpPr txBox="1"/>
          <p:nvPr/>
        </p:nvSpPr>
        <p:spPr>
          <a:xfrm>
            <a:off x="3490670" y="6961835"/>
            <a:ext cx="2619862" cy="220717"/>
          </a:xfrm>
          <a:prstGeom prst="rect">
            <a:avLst/>
          </a:prstGeom>
          <a:noFill/>
        </p:spPr>
        <p:txBody>
          <a:bodyPr wrap="square" lIns="96661" tIns="48331" rIns="96661" bIns="48331" rtlCol="0" anchor="ctr">
            <a:spAutoFit/>
          </a:bodyPr>
          <a:lstStyle/>
          <a:p>
            <a:pPr algn="ctr" defTabSz="193322"/>
            <a:r>
              <a:rPr lang="en-US" sz="800" err="1">
                <a:solidFill>
                  <a:schemeClr val="bg1"/>
                </a:solidFill>
              </a:rPr>
              <a:t>jmp</a:t>
            </a:r>
            <a:r>
              <a:rPr lang="en-US" sz="800" err="1">
                <a:solidFill>
                  <a:schemeClr val="bg1"/>
                </a:solidFill>
                <a:latin typeface="+mn-lt"/>
              </a:rPr>
              <a:t>.com</a:t>
            </a:r>
            <a:endParaRPr lang="en-US" sz="80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7B677F4-54D5-0D4A-BED2-DC21582906E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20000"/>
          </a:blip>
          <a:srcRect t="1" r="13180" b="4107"/>
          <a:stretch/>
        </p:blipFill>
        <p:spPr>
          <a:xfrm>
            <a:off x="5405122" y="4282334"/>
            <a:ext cx="4196080" cy="267619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42F89C1-610F-1049-A94F-BE6CB34E4D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23722" y="7008072"/>
            <a:ext cx="658946" cy="219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60444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171450" indent="-182880" algn="l" defTabSz="365760" rtl="0" eaLnBrk="1" latinLnBrk="0" hangingPunct="1">
      <a:lnSpc>
        <a:spcPct val="85000"/>
      </a:lnSpc>
      <a:spcBef>
        <a:spcPts val="800"/>
      </a:spcBef>
      <a:buClr>
        <a:schemeClr val="tx1"/>
      </a:buClr>
      <a:buSzPct val="80000"/>
      <a:buFont typeface="Arial" charset="0"/>
      <a:buChar char="•"/>
      <a:defRPr sz="1200" kern="1200" baseline="0">
        <a:solidFill>
          <a:schemeClr val="tx1"/>
        </a:solidFill>
        <a:effectLst/>
        <a:latin typeface="+mn-lt"/>
        <a:ea typeface="+mn-ea"/>
        <a:cs typeface="Arial" pitchFamily="34" charset="0"/>
      </a:defRPr>
    </a:lvl1pPr>
    <a:lvl2pPr marL="342900" indent="-182880" algn="l" defTabSz="365760" rtl="0" eaLnBrk="1" latinLnBrk="0" hangingPunct="1">
      <a:lnSpc>
        <a:spcPct val="85000"/>
      </a:lnSpc>
      <a:spcBef>
        <a:spcPts val="800"/>
      </a:spcBef>
      <a:buClr>
        <a:schemeClr val="tx1">
          <a:lumMod val="65000"/>
          <a:lumOff val="35000"/>
        </a:schemeClr>
      </a:buClr>
      <a:buSzPct val="80000"/>
      <a:buFont typeface="Arial" charset="0"/>
      <a:buChar char="•"/>
      <a:tabLst/>
      <a:defRPr sz="1200" kern="1200" baseline="0">
        <a:solidFill>
          <a:schemeClr val="tx1">
            <a:lumMod val="65000"/>
            <a:lumOff val="35000"/>
          </a:schemeClr>
        </a:solidFill>
        <a:latin typeface="+mn-lt"/>
        <a:ea typeface="+mn-ea"/>
        <a:cs typeface="Arial" pitchFamily="34" charset="0"/>
      </a:defRPr>
    </a:lvl2pPr>
    <a:lvl3pPr marL="515938" indent="-182880" algn="l" defTabSz="365760" rtl="0" eaLnBrk="1" latinLnBrk="0" hangingPunct="1">
      <a:lnSpc>
        <a:spcPct val="85000"/>
      </a:lnSpc>
      <a:spcBef>
        <a:spcPts val="800"/>
      </a:spcBef>
      <a:buClr>
        <a:schemeClr val="tx1">
          <a:lumMod val="65000"/>
          <a:lumOff val="35000"/>
        </a:schemeClr>
      </a:buClr>
      <a:buSzPct val="100000"/>
      <a:buFont typeface="Calibri" panose="020F0502020204030204" pitchFamily="34" charset="0"/>
      <a:buChar char="-"/>
      <a:tabLst/>
      <a:defRPr sz="1200" kern="1200" baseline="0">
        <a:solidFill>
          <a:schemeClr val="tx1">
            <a:lumMod val="65000"/>
            <a:lumOff val="35000"/>
          </a:schemeClr>
        </a:solidFill>
        <a:latin typeface="+mn-lt"/>
        <a:ea typeface="+mn-ea"/>
        <a:cs typeface="Arial" pitchFamily="34" charset="0"/>
      </a:defRPr>
    </a:lvl3pPr>
    <a:lvl4pPr marL="688975" indent="-173038" algn="l" defTabSz="685800" rtl="0" eaLnBrk="1" latinLnBrk="0" hangingPunct="1">
      <a:lnSpc>
        <a:spcPct val="100000"/>
      </a:lnSpc>
      <a:buClr>
        <a:schemeClr val="tx1">
          <a:lumMod val="65000"/>
          <a:lumOff val="35000"/>
        </a:schemeClr>
      </a:buClr>
      <a:buSzPct val="80000"/>
      <a:buFont typeface="Arial" charset="0"/>
      <a:buChar char="•"/>
      <a:tabLst/>
      <a:defRPr sz="1200" kern="1200" baseline="0">
        <a:solidFill>
          <a:schemeClr val="tx1">
            <a:lumMod val="65000"/>
            <a:lumOff val="35000"/>
          </a:schemeClr>
        </a:solidFill>
        <a:latin typeface="+mn-lt"/>
        <a:ea typeface="+mn-ea"/>
        <a:cs typeface="Arial" pitchFamily="34" charset="0"/>
      </a:defRPr>
    </a:lvl4pPr>
    <a:lvl5pPr marL="860425" indent="-165100" algn="l" defTabSz="685800" rtl="0" eaLnBrk="1" latinLnBrk="0" hangingPunct="1">
      <a:lnSpc>
        <a:spcPct val="100000"/>
      </a:lnSpc>
      <a:buClr>
        <a:schemeClr val="tx1">
          <a:lumMod val="65000"/>
          <a:lumOff val="35000"/>
        </a:schemeClr>
      </a:buClr>
      <a:buSzPct val="80000"/>
      <a:buFont typeface="Arial" charset="0"/>
      <a:buChar char="•"/>
      <a:tabLst/>
      <a:defRPr sz="1200" kern="1200" baseline="0">
        <a:solidFill>
          <a:schemeClr val="tx1">
            <a:lumMod val="65000"/>
            <a:lumOff val="35000"/>
          </a:schemeClr>
        </a:solidFill>
        <a:latin typeface="+mn-lt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571750" y="930275"/>
            <a:ext cx="4457700" cy="25066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E</a:t>
            </a:r>
          </a:p>
        </p:txBody>
      </p:sp>
    </p:spTree>
    <p:extLst>
      <p:ext uri="{BB962C8B-B14F-4D97-AF65-F5344CB8AC3E}">
        <p14:creationId xmlns:p14="http://schemas.microsoft.com/office/powerpoint/2010/main" val="11332487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570163" y="644525"/>
            <a:ext cx="4460875" cy="25098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</a:t>
            </a:r>
          </a:p>
          <a:p>
            <a:r>
              <a:rPr lang="en-US" dirty="0"/>
              <a:t>Within combine</a:t>
            </a:r>
          </a:p>
          <a:p>
            <a:r>
              <a:rPr lang="en-US" dirty="0"/>
              <a:t>Run Step01, then run Step02, note M and F in Local Data Filter</a:t>
            </a:r>
          </a:p>
          <a:p>
            <a:r>
              <a:rPr lang="en-US" dirty="0"/>
              <a:t>Talk about Copy/Paste usually working</a:t>
            </a:r>
          </a:p>
          <a:p>
            <a:r>
              <a:rPr lang="en-US" dirty="0"/>
              <a:t>Run </a:t>
            </a:r>
            <a:r>
              <a:rPr lang="en-US" dirty="0" err="1"/>
              <a:t>SlnCopyPaste</a:t>
            </a:r>
            <a:r>
              <a:rPr lang="en-US" dirty="0"/>
              <a:t>…wait, only F in Local Data Filter</a:t>
            </a:r>
          </a:p>
          <a:p>
            <a:r>
              <a:rPr lang="en-US" dirty="0"/>
              <a:t>Show problem in </a:t>
            </a:r>
            <a:r>
              <a:rPr lang="en-US" dirty="0" err="1"/>
              <a:t>SlnCopyPaste</a:t>
            </a:r>
            <a:r>
              <a:rPr lang="en-US" dirty="0"/>
              <a:t> code (conditional mask)</a:t>
            </a:r>
          </a:p>
          <a:p>
            <a:r>
              <a:rPr lang="en-US" dirty="0"/>
              <a:t>Run </a:t>
            </a:r>
            <a:r>
              <a:rPr lang="en-US" dirty="0" err="1"/>
              <a:t>SlnInclude</a:t>
            </a:r>
            <a:r>
              <a:rPr lang="en-US" dirty="0"/>
              <a:t> and note that it is the same as </a:t>
            </a:r>
            <a:r>
              <a:rPr lang="en-US" dirty="0" err="1"/>
              <a:t>CopyPaste</a:t>
            </a:r>
            <a:r>
              <a:rPr lang="en-US" dirty="0"/>
              <a:t> but cleaner steps stay separate</a:t>
            </a:r>
          </a:p>
          <a:p>
            <a:r>
              <a:rPr lang="en-US" dirty="0"/>
              <a:t>Run </a:t>
            </a:r>
            <a:r>
              <a:rPr lang="en-US" dirty="0" err="1"/>
              <a:t>SlnIncludeNewContext</a:t>
            </a:r>
            <a:r>
              <a:rPr lang="en-US" dirty="0"/>
              <a:t> and note that problem is fixed</a:t>
            </a:r>
          </a:p>
          <a:p>
            <a:pPr lvl="1"/>
            <a:r>
              <a:rPr lang="en-US" dirty="0"/>
              <a:t>Usually </a:t>
            </a:r>
            <a:r>
              <a:rPr lang="en-US" dirty="0" err="1"/>
              <a:t>CopyPaste</a:t>
            </a:r>
            <a:r>
              <a:rPr lang="en-US" dirty="0"/>
              <a:t> or Include works</a:t>
            </a:r>
          </a:p>
          <a:p>
            <a:pPr lvl="1"/>
            <a:r>
              <a:rPr lang="en-US" dirty="0"/>
              <a:t>But &lt;&lt;</a:t>
            </a:r>
            <a:r>
              <a:rPr lang="en-US" dirty="0" err="1"/>
              <a:t>NewContext</a:t>
            </a:r>
            <a:r>
              <a:rPr lang="en-US" dirty="0"/>
              <a:t> can be applied mechanically they don’t</a:t>
            </a:r>
          </a:p>
          <a:p>
            <a:pPr lvl="1"/>
            <a:r>
              <a:rPr lang="en-US" dirty="0"/>
              <a:t>Prefer Include or Include(&lt;&lt;</a:t>
            </a:r>
            <a:r>
              <a:rPr lang="en-US" dirty="0" err="1"/>
              <a:t>NewContext</a:t>
            </a:r>
            <a:r>
              <a:rPr lang="en-US" dirty="0"/>
              <a:t>)</a:t>
            </a:r>
          </a:p>
          <a:p>
            <a:pPr lvl="0"/>
            <a:r>
              <a:rPr lang="en-US" dirty="0"/>
              <a:t>TODO: Drew writes example of Step01Function = Include(“Step01.jsl”);</a:t>
            </a:r>
          </a:p>
        </p:txBody>
      </p:sp>
    </p:spTree>
    <p:extLst>
      <p:ext uri="{BB962C8B-B14F-4D97-AF65-F5344CB8AC3E}">
        <p14:creationId xmlns:p14="http://schemas.microsoft.com/office/powerpoint/2010/main" val="160375138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570163" y="644525"/>
            <a:ext cx="4460875" cy="25098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</a:t>
            </a:r>
          </a:p>
        </p:txBody>
      </p:sp>
    </p:spTree>
    <p:extLst>
      <p:ext uri="{BB962C8B-B14F-4D97-AF65-F5344CB8AC3E}">
        <p14:creationId xmlns:p14="http://schemas.microsoft.com/office/powerpoint/2010/main" val="140698015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570163" y="644525"/>
            <a:ext cx="4460875" cy="25098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</a:t>
            </a:r>
          </a:p>
        </p:txBody>
      </p:sp>
    </p:spTree>
    <p:extLst>
      <p:ext uri="{BB962C8B-B14F-4D97-AF65-F5344CB8AC3E}">
        <p14:creationId xmlns:p14="http://schemas.microsoft.com/office/powerpoint/2010/main" val="152562120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570163" y="644525"/>
            <a:ext cx="4460875" cy="25098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</a:t>
            </a:r>
          </a:p>
        </p:txBody>
      </p:sp>
    </p:spTree>
    <p:extLst>
      <p:ext uri="{BB962C8B-B14F-4D97-AF65-F5344CB8AC3E}">
        <p14:creationId xmlns:p14="http://schemas.microsoft.com/office/powerpoint/2010/main" val="358058262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570163" y="644525"/>
            <a:ext cx="4460875" cy="25098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</a:t>
            </a:r>
          </a:p>
        </p:txBody>
      </p:sp>
    </p:spTree>
    <p:extLst>
      <p:ext uri="{BB962C8B-B14F-4D97-AF65-F5344CB8AC3E}">
        <p14:creationId xmlns:p14="http://schemas.microsoft.com/office/powerpoint/2010/main" val="344774563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570163" y="644525"/>
            <a:ext cx="4460875" cy="25098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</a:t>
            </a:r>
          </a:p>
          <a:p>
            <a:r>
              <a:rPr lang="en-US" dirty="0"/>
              <a:t>Within split</a:t>
            </a:r>
          </a:p>
          <a:p>
            <a:r>
              <a:rPr lang="en-US" dirty="0"/>
              <a:t>Run </a:t>
            </a:r>
            <a:r>
              <a:rPr lang="en-US" dirty="0" err="1"/>
              <a:t>StepsXX</a:t>
            </a:r>
            <a:endParaRPr lang="en-US" dirty="0"/>
          </a:p>
          <a:p>
            <a:r>
              <a:rPr lang="en-US" dirty="0"/>
              <a:t>Show </a:t>
            </a:r>
            <a:r>
              <a:rPr lang="en-US" dirty="0" err="1"/>
              <a:t>StepsXX</a:t>
            </a:r>
            <a:r>
              <a:rPr lang="en-US" dirty="0"/>
              <a:t> code</a:t>
            </a:r>
          </a:p>
          <a:p>
            <a:r>
              <a:rPr lang="en-US" dirty="0"/>
              <a:t>We are going to talk about this in a bit…but if you are just worried about windows, run </a:t>
            </a:r>
            <a:r>
              <a:rPr lang="en-US" dirty="0" err="1"/>
              <a:t>SlnProject</a:t>
            </a:r>
            <a:endParaRPr lang="en-US" dirty="0"/>
          </a:p>
          <a:p>
            <a:r>
              <a:rPr lang="en-US" dirty="0"/>
              <a:t>Run </a:t>
            </a:r>
            <a:r>
              <a:rPr lang="en-US" dirty="0" err="1"/>
              <a:t>SlnInclude</a:t>
            </a:r>
            <a:r>
              <a:rPr lang="en-US" dirty="0"/>
              <a:t> and note that this time…we want Include WITHOUT &lt;&lt;</a:t>
            </a:r>
            <a:r>
              <a:rPr lang="en-US" dirty="0" err="1"/>
              <a:t>NewContext</a:t>
            </a:r>
            <a:endParaRPr lang="en-US" dirty="0"/>
          </a:p>
          <a:p>
            <a:r>
              <a:rPr lang="en-US" dirty="0"/>
              <a:t>Or we can use </a:t>
            </a:r>
            <a:r>
              <a:rPr lang="en-US" dirty="0" err="1"/>
              <a:t>SlnIncludeNewContext</a:t>
            </a:r>
            <a:r>
              <a:rPr lang="en-US" dirty="0"/>
              <a:t> with explicit communication channels (contract, </a:t>
            </a:r>
            <a:r>
              <a:rPr lang="en-US" dirty="0" err="1"/>
              <a:t>api</a:t>
            </a:r>
            <a:r>
              <a:rPr lang="en-US" dirty="0"/>
              <a:t>, </a:t>
            </a:r>
            <a:r>
              <a:rPr lang="en-US" dirty="0" err="1"/>
              <a:t>etc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96951937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570163" y="644525"/>
            <a:ext cx="4460875" cy="25098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</a:t>
            </a:r>
          </a:p>
        </p:txBody>
      </p:sp>
    </p:spTree>
    <p:extLst>
      <p:ext uri="{BB962C8B-B14F-4D97-AF65-F5344CB8AC3E}">
        <p14:creationId xmlns:p14="http://schemas.microsoft.com/office/powerpoint/2010/main" val="22333732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570163" y="644525"/>
            <a:ext cx="4460875" cy="25098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</a:t>
            </a:r>
          </a:p>
          <a:p>
            <a:r>
              <a:rPr lang="en-US" dirty="0"/>
              <a:t>Mention JSL-</a:t>
            </a:r>
            <a:r>
              <a:rPr lang="en-US" dirty="0" err="1"/>
              <a:t>Hamcrest</a:t>
            </a:r>
            <a:r>
              <a:rPr lang="en-US" dirty="0"/>
              <a:t> here</a:t>
            </a:r>
          </a:p>
        </p:txBody>
      </p:sp>
    </p:spTree>
    <p:extLst>
      <p:ext uri="{BB962C8B-B14F-4D97-AF65-F5344CB8AC3E}">
        <p14:creationId xmlns:p14="http://schemas.microsoft.com/office/powerpoint/2010/main" val="276239140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570163" y="644525"/>
            <a:ext cx="4460875" cy="25098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</a:t>
            </a:r>
          </a:p>
        </p:txBody>
      </p:sp>
    </p:spTree>
    <p:extLst>
      <p:ext uri="{BB962C8B-B14F-4D97-AF65-F5344CB8AC3E}">
        <p14:creationId xmlns:p14="http://schemas.microsoft.com/office/powerpoint/2010/main" val="192681674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570163" y="644525"/>
            <a:ext cx="4460875" cy="25098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</a:t>
            </a:r>
          </a:p>
        </p:txBody>
      </p:sp>
    </p:spTree>
    <p:extLst>
      <p:ext uri="{BB962C8B-B14F-4D97-AF65-F5344CB8AC3E}">
        <p14:creationId xmlns:p14="http://schemas.microsoft.com/office/powerpoint/2010/main" val="28955203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570163" y="644525"/>
            <a:ext cx="4460875" cy="25098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</a:t>
            </a:r>
          </a:p>
        </p:txBody>
      </p:sp>
    </p:spTree>
    <p:extLst>
      <p:ext uri="{BB962C8B-B14F-4D97-AF65-F5344CB8AC3E}">
        <p14:creationId xmlns:p14="http://schemas.microsoft.com/office/powerpoint/2010/main" val="286386643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570163" y="644525"/>
            <a:ext cx="4460875" cy="25098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</a:t>
            </a:r>
          </a:p>
          <a:p>
            <a:r>
              <a:rPr lang="en-US" dirty="0"/>
              <a:t>Drew asks if you can get to 1</a:t>
            </a:r>
            <a:r>
              <a:rPr lang="en-US" baseline="30000" dirty="0"/>
              <a:t>st</a:t>
            </a:r>
            <a:r>
              <a:rPr lang="en-US" dirty="0"/>
              <a:t> local x from within 2</a:t>
            </a:r>
            <a:r>
              <a:rPr lang="en-US" baseline="30000" dirty="0"/>
              <a:t>nd</a:t>
            </a:r>
            <a:r>
              <a:rPr lang="en-US" dirty="0"/>
              <a:t> local (hint: you can’t)</a:t>
            </a:r>
          </a:p>
        </p:txBody>
      </p:sp>
    </p:spTree>
    <p:extLst>
      <p:ext uri="{BB962C8B-B14F-4D97-AF65-F5344CB8AC3E}">
        <p14:creationId xmlns:p14="http://schemas.microsoft.com/office/powerpoint/2010/main" val="398488621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570163" y="644525"/>
            <a:ext cx="4460875" cy="25098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</a:t>
            </a:r>
          </a:p>
        </p:txBody>
      </p:sp>
    </p:spTree>
    <p:extLst>
      <p:ext uri="{BB962C8B-B14F-4D97-AF65-F5344CB8AC3E}">
        <p14:creationId xmlns:p14="http://schemas.microsoft.com/office/powerpoint/2010/main" val="206208502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570163" y="644525"/>
            <a:ext cx="4460875" cy="25098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</a:t>
            </a:r>
          </a:p>
        </p:txBody>
      </p:sp>
    </p:spTree>
    <p:extLst>
      <p:ext uri="{BB962C8B-B14F-4D97-AF65-F5344CB8AC3E}">
        <p14:creationId xmlns:p14="http://schemas.microsoft.com/office/powerpoint/2010/main" val="374559867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570163" y="644525"/>
            <a:ext cx="4460875" cy="25098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</a:t>
            </a:r>
          </a:p>
        </p:txBody>
      </p:sp>
    </p:spTree>
    <p:extLst>
      <p:ext uri="{BB962C8B-B14F-4D97-AF65-F5344CB8AC3E}">
        <p14:creationId xmlns:p14="http://schemas.microsoft.com/office/powerpoint/2010/main" val="96927077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570163" y="644525"/>
            <a:ext cx="4460875" cy="25098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D</a:t>
            </a:r>
          </a:p>
          <a:p>
            <a:r>
              <a:rPr lang="en-US">
                <a:cs typeface="Calibri"/>
              </a:rPr>
              <a:t>Namespaces themselves are in the global context.</a:t>
            </a:r>
          </a:p>
          <a:p>
            <a:r>
              <a:rPr lang="en-US">
                <a:cs typeface="Calibri"/>
              </a:rPr>
              <a:t>A reference to a namespace can be in any context</a:t>
            </a:r>
          </a:p>
          <a:p>
            <a:r>
              <a:rPr lang="en-US">
                <a:cs typeface="Calibri"/>
              </a:rPr>
              <a:t>Symbols defined within the context of namespace are confined to that namespace's context</a:t>
            </a:r>
          </a:p>
          <a:p>
            <a:r>
              <a:rPr lang="en-US">
                <a:cs typeface="Calibri"/>
              </a:rPr>
              <a:t>Note that functions defined in the namespace, may still have internal symbols that adhere to the regular scoping rules (ie they can be global)</a:t>
            </a:r>
          </a:p>
          <a:p>
            <a:r>
              <a:rPr lang="en-US">
                <a:cs typeface="Calibri"/>
              </a:rPr>
              <a:t>Since namespaces are all global, their lifecycles are not managed. There is always a global reference to a namespace. They must be manually deleted.</a:t>
            </a:r>
            <a:endParaRPr lang="en-US" dirty="0">
              <a:cs typeface="Calibri"/>
            </a:endParaRPr>
          </a:p>
          <a:p>
            <a:endParaRPr lang="en-US" dirty="0">
              <a:cs typeface="Calibri"/>
            </a:endParaRPr>
          </a:p>
          <a:p>
            <a:r>
              <a:rPr lang="en-US">
                <a:cs typeface="Calibri"/>
              </a:rPr>
              <a:t>Classes are in the global context</a:t>
            </a:r>
            <a:endParaRPr lang="en-US"/>
          </a:p>
          <a:p>
            <a:r>
              <a:rPr lang="en-US">
                <a:cs typeface="Calibri"/>
              </a:rPr>
              <a:t>You create instances of classes (objects) via the New Object(…) function. The reference to the object can be in any context</a:t>
            </a:r>
          </a:p>
          <a:p>
            <a:r>
              <a:rPr lang="en-US">
                <a:cs typeface="Calibri"/>
              </a:rPr>
              <a:t>Classes have a special member construct, Method, for defining functional behavior (like a function). Symbols in methods are contextualized to the method by default</a:t>
            </a:r>
          </a:p>
          <a:p>
            <a:r>
              <a:rPr lang="en-US">
                <a:cs typeface="Calibri"/>
              </a:rPr>
              <a:t>Class instances, Objects, have a managed memory lifecycle. When all references go out of scope, the instance is automatically deleted. </a:t>
            </a:r>
            <a:endParaRPr lang="en-US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3412877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570163" y="644525"/>
            <a:ext cx="4460875" cy="25098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</a:t>
            </a:r>
          </a:p>
        </p:txBody>
      </p:sp>
    </p:spTree>
    <p:extLst>
      <p:ext uri="{BB962C8B-B14F-4D97-AF65-F5344CB8AC3E}">
        <p14:creationId xmlns:p14="http://schemas.microsoft.com/office/powerpoint/2010/main" val="152021638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570163" y="644525"/>
            <a:ext cx="4460875" cy="25098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</a:t>
            </a:r>
          </a:p>
        </p:txBody>
      </p:sp>
    </p:spTree>
    <p:extLst>
      <p:ext uri="{BB962C8B-B14F-4D97-AF65-F5344CB8AC3E}">
        <p14:creationId xmlns:p14="http://schemas.microsoft.com/office/powerpoint/2010/main" val="190790675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570163" y="644525"/>
            <a:ext cx="4460875" cy="25098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</a:t>
            </a:r>
          </a:p>
        </p:txBody>
      </p:sp>
    </p:spTree>
    <p:extLst>
      <p:ext uri="{BB962C8B-B14F-4D97-AF65-F5344CB8AC3E}">
        <p14:creationId xmlns:p14="http://schemas.microsoft.com/office/powerpoint/2010/main" val="332613792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570163" y="644525"/>
            <a:ext cx="4460875" cy="25098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cs typeface="Calibri"/>
              </a:rPr>
              <a:t>D</a:t>
            </a:r>
          </a:p>
        </p:txBody>
      </p:sp>
    </p:spTree>
    <p:extLst>
      <p:ext uri="{BB962C8B-B14F-4D97-AF65-F5344CB8AC3E}">
        <p14:creationId xmlns:p14="http://schemas.microsoft.com/office/powerpoint/2010/main" val="322919069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570163" y="644525"/>
            <a:ext cx="4460875" cy="25098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</a:t>
            </a:r>
          </a:p>
        </p:txBody>
      </p:sp>
    </p:spTree>
    <p:extLst>
      <p:ext uri="{BB962C8B-B14F-4D97-AF65-F5344CB8AC3E}">
        <p14:creationId xmlns:p14="http://schemas.microsoft.com/office/powerpoint/2010/main" val="39591025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570163" y="644525"/>
            <a:ext cx="4460875" cy="25098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</a:t>
            </a:r>
          </a:p>
        </p:txBody>
      </p:sp>
    </p:spTree>
    <p:extLst>
      <p:ext uri="{BB962C8B-B14F-4D97-AF65-F5344CB8AC3E}">
        <p14:creationId xmlns:p14="http://schemas.microsoft.com/office/powerpoint/2010/main" val="396146030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570163" y="644525"/>
            <a:ext cx="4460875" cy="25098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</a:t>
            </a:r>
          </a:p>
        </p:txBody>
      </p:sp>
    </p:spTree>
    <p:extLst>
      <p:ext uri="{BB962C8B-B14F-4D97-AF65-F5344CB8AC3E}">
        <p14:creationId xmlns:p14="http://schemas.microsoft.com/office/powerpoint/2010/main" val="61166202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570163" y="644525"/>
            <a:ext cx="4460875" cy="25098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</a:t>
            </a:r>
          </a:p>
        </p:txBody>
      </p:sp>
    </p:spTree>
    <p:extLst>
      <p:ext uri="{BB962C8B-B14F-4D97-AF65-F5344CB8AC3E}">
        <p14:creationId xmlns:p14="http://schemas.microsoft.com/office/powerpoint/2010/main" val="391276064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570163" y="644525"/>
            <a:ext cx="4460875" cy="25098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</a:t>
            </a:r>
          </a:p>
        </p:txBody>
      </p:sp>
    </p:spTree>
    <p:extLst>
      <p:ext uri="{BB962C8B-B14F-4D97-AF65-F5344CB8AC3E}">
        <p14:creationId xmlns:p14="http://schemas.microsoft.com/office/powerpoint/2010/main" val="87692018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570163" y="644525"/>
            <a:ext cx="4460875" cy="25098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</a:t>
            </a:r>
          </a:p>
          <a:p>
            <a:r>
              <a:rPr lang="en-US" dirty="0"/>
              <a:t>Within </a:t>
            </a:r>
            <a:r>
              <a:rPr lang="en-US" dirty="0" err="1"/>
              <a:t>errhandle</a:t>
            </a:r>
            <a:endParaRPr lang="en-US" dirty="0"/>
          </a:p>
          <a:p>
            <a:r>
              <a:rPr lang="en-US" dirty="0"/>
              <a:t>Run </a:t>
            </a:r>
            <a:r>
              <a:rPr lang="en-US" dirty="0" err="1"/>
              <a:t>ErrorHandler</a:t>
            </a:r>
            <a:r>
              <a:rPr lang="en-US" dirty="0"/>
              <a:t> and explain</a:t>
            </a:r>
          </a:p>
          <a:p>
            <a:pPr lvl="1"/>
            <a:r>
              <a:rPr lang="en-US" dirty="0"/>
              <a:t>Try, </a:t>
            </a:r>
            <a:r>
              <a:rPr lang="en-US" dirty="0" err="1"/>
              <a:t>exception_msg</a:t>
            </a:r>
            <a:endParaRPr lang="en-US" dirty="0"/>
          </a:p>
          <a:p>
            <a:pPr lvl="1"/>
            <a:r>
              <a:rPr lang="en-US" dirty="0"/>
              <a:t>Dynamic scoping</a:t>
            </a:r>
          </a:p>
        </p:txBody>
      </p:sp>
    </p:spTree>
    <p:extLst>
      <p:ext uri="{BB962C8B-B14F-4D97-AF65-F5344CB8AC3E}">
        <p14:creationId xmlns:p14="http://schemas.microsoft.com/office/powerpoint/2010/main" val="233408115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570163" y="644525"/>
            <a:ext cx="4460875" cy="25098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</a:t>
            </a:r>
          </a:p>
        </p:txBody>
      </p:sp>
    </p:spTree>
    <p:extLst>
      <p:ext uri="{BB962C8B-B14F-4D97-AF65-F5344CB8AC3E}">
        <p14:creationId xmlns:p14="http://schemas.microsoft.com/office/powerpoint/2010/main" val="423792476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570163" y="644525"/>
            <a:ext cx="4460875" cy="25098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</a:t>
            </a:r>
          </a:p>
        </p:txBody>
      </p:sp>
    </p:spTree>
    <p:extLst>
      <p:ext uri="{BB962C8B-B14F-4D97-AF65-F5344CB8AC3E}">
        <p14:creationId xmlns:p14="http://schemas.microsoft.com/office/powerpoint/2010/main" val="4031583298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570163" y="644525"/>
            <a:ext cx="4460875" cy="25098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</a:t>
            </a:r>
          </a:p>
        </p:txBody>
      </p:sp>
    </p:spTree>
    <p:extLst>
      <p:ext uri="{BB962C8B-B14F-4D97-AF65-F5344CB8AC3E}">
        <p14:creationId xmlns:p14="http://schemas.microsoft.com/office/powerpoint/2010/main" val="3392304095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570163" y="644525"/>
            <a:ext cx="4460875" cy="25098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81240" indent="-193322" defTabSz="386645">
              <a:spcBef>
                <a:spcPts val="846"/>
              </a:spcBef>
              <a:defRPr/>
            </a:pPr>
            <a:r>
              <a:rPr lang="en-US" dirty="0"/>
              <a:t>E</a:t>
            </a:r>
          </a:p>
          <a:p>
            <a:pPr marL="181240" indent="-193322" defTabSz="386645">
              <a:spcBef>
                <a:spcPts val="846"/>
              </a:spcBef>
              <a:defRPr/>
            </a:pPr>
            <a:r>
              <a:rPr lang="en-US" dirty="0"/>
              <a:t>Within sharing</a:t>
            </a:r>
          </a:p>
          <a:p>
            <a:r>
              <a:rPr lang="en-US" dirty="0"/>
              <a:t>Run </a:t>
            </a:r>
            <a:r>
              <a:rPr lang="en-US" dirty="0" err="1"/>
              <a:t>HasKnobsToTune</a:t>
            </a:r>
            <a:r>
              <a:rPr lang="en-US" dirty="0"/>
              <a:t> and show code</a:t>
            </a:r>
          </a:p>
          <a:p>
            <a:r>
              <a:rPr lang="en-US" dirty="0"/>
              <a:t>Mock turning the knobs…oh no, now this code is different from others</a:t>
            </a:r>
          </a:p>
          <a:p>
            <a:r>
              <a:rPr lang="en-US" dirty="0"/>
              <a:t>For a solution, lets just pull out the analysis (show </a:t>
            </a:r>
            <a:r>
              <a:rPr lang="en-US" dirty="0" err="1"/>
              <a:t>SlnAnalysis</a:t>
            </a:r>
            <a:r>
              <a:rPr lang="en-US" dirty="0"/>
              <a:t>)</a:t>
            </a:r>
          </a:p>
          <a:p>
            <a:r>
              <a:rPr lang="en-US" dirty="0"/>
              <a:t>Then run </a:t>
            </a:r>
            <a:r>
              <a:rPr lang="en-US" dirty="0" err="1"/>
              <a:t>SlnWithInputDeck</a:t>
            </a:r>
            <a:r>
              <a:rPr lang="en-US" dirty="0"/>
              <a:t> and show </a:t>
            </a:r>
            <a:r>
              <a:rPr lang="en-US" dirty="0" err="1"/>
              <a:t>SlnInputDeck</a:t>
            </a:r>
            <a:r>
              <a:rPr lang="en-US" dirty="0"/>
              <a:t>…note that this keeps things separated</a:t>
            </a:r>
          </a:p>
          <a:p>
            <a:r>
              <a:rPr lang="en-US" dirty="0"/>
              <a:t>Then run </a:t>
            </a:r>
            <a:r>
              <a:rPr lang="en-US" dirty="0" err="1"/>
              <a:t>SlnWithGui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6430028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570163" y="644525"/>
            <a:ext cx="4460875" cy="25098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</a:t>
            </a:r>
          </a:p>
        </p:txBody>
      </p:sp>
    </p:spTree>
    <p:extLst>
      <p:ext uri="{BB962C8B-B14F-4D97-AF65-F5344CB8AC3E}">
        <p14:creationId xmlns:p14="http://schemas.microsoft.com/office/powerpoint/2010/main" val="123804392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4947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570163" y="644525"/>
            <a:ext cx="4460875" cy="25098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</a:t>
            </a:r>
          </a:p>
        </p:txBody>
      </p:sp>
    </p:spTree>
    <p:extLst>
      <p:ext uri="{BB962C8B-B14F-4D97-AF65-F5344CB8AC3E}">
        <p14:creationId xmlns:p14="http://schemas.microsoft.com/office/powerpoint/2010/main" val="1926431205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570163" y="644525"/>
            <a:ext cx="4460875" cy="25098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</a:t>
            </a:r>
          </a:p>
        </p:txBody>
      </p:sp>
    </p:spTree>
    <p:extLst>
      <p:ext uri="{BB962C8B-B14F-4D97-AF65-F5344CB8AC3E}">
        <p14:creationId xmlns:p14="http://schemas.microsoft.com/office/powerpoint/2010/main" val="4087784436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570163" y="644525"/>
            <a:ext cx="4460875" cy="25098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</a:t>
            </a:r>
          </a:p>
        </p:txBody>
      </p:sp>
    </p:spTree>
    <p:extLst>
      <p:ext uri="{BB962C8B-B14F-4D97-AF65-F5344CB8AC3E}">
        <p14:creationId xmlns:p14="http://schemas.microsoft.com/office/powerpoint/2010/main" val="3683690029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570163" y="644525"/>
            <a:ext cx="4460875" cy="25098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</a:t>
            </a:r>
          </a:p>
        </p:txBody>
      </p:sp>
    </p:spTree>
    <p:extLst>
      <p:ext uri="{BB962C8B-B14F-4D97-AF65-F5344CB8AC3E}">
        <p14:creationId xmlns:p14="http://schemas.microsoft.com/office/powerpoint/2010/main" val="28663864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570163" y="644525"/>
            <a:ext cx="4460875" cy="25098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</a:t>
            </a:r>
          </a:p>
        </p:txBody>
      </p:sp>
    </p:spTree>
    <p:extLst>
      <p:ext uri="{BB962C8B-B14F-4D97-AF65-F5344CB8AC3E}">
        <p14:creationId xmlns:p14="http://schemas.microsoft.com/office/powerpoint/2010/main" val="19038819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570163" y="644525"/>
            <a:ext cx="4460875" cy="25098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</a:t>
            </a:r>
          </a:p>
        </p:txBody>
      </p:sp>
    </p:spTree>
    <p:extLst>
      <p:ext uri="{BB962C8B-B14F-4D97-AF65-F5344CB8AC3E}">
        <p14:creationId xmlns:p14="http://schemas.microsoft.com/office/powerpoint/2010/main" val="14375400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570163" y="644525"/>
            <a:ext cx="4460875" cy="25098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</a:t>
            </a:r>
          </a:p>
        </p:txBody>
      </p:sp>
    </p:spTree>
    <p:extLst>
      <p:ext uri="{BB962C8B-B14F-4D97-AF65-F5344CB8AC3E}">
        <p14:creationId xmlns:p14="http://schemas.microsoft.com/office/powerpoint/2010/main" val="36399014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570163" y="644525"/>
            <a:ext cx="4460875" cy="25098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</a:t>
            </a:r>
          </a:p>
        </p:txBody>
      </p:sp>
    </p:spTree>
    <p:extLst>
      <p:ext uri="{BB962C8B-B14F-4D97-AF65-F5344CB8AC3E}">
        <p14:creationId xmlns:p14="http://schemas.microsoft.com/office/powerpoint/2010/main" val="7266679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570163" y="644525"/>
            <a:ext cx="4460875" cy="25098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</a:t>
            </a:r>
          </a:p>
        </p:txBody>
      </p:sp>
    </p:spTree>
    <p:extLst>
      <p:ext uri="{BB962C8B-B14F-4D97-AF65-F5344CB8AC3E}">
        <p14:creationId xmlns:p14="http://schemas.microsoft.com/office/powerpoint/2010/main" val="23613400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as.com/" TargetMode="External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bg>
      <p:bgPr>
        <a:gradFill>
          <a:gsLst>
            <a:gs pos="0">
              <a:srgbClr val="1D73BA">
                <a:lumMod val="55000"/>
                <a:lumOff val="45000"/>
              </a:srgbClr>
            </a:gs>
            <a:gs pos="100000">
              <a:srgbClr val="1D73BA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1152144" y="1799049"/>
            <a:ext cx="6611112" cy="584775"/>
          </a:xfrm>
        </p:spPr>
        <p:txBody>
          <a:bodyPr anchor="b" anchorCtr="0">
            <a:spAutoFit/>
          </a:bodyPr>
          <a:lstStyle>
            <a:lvl1pPr algn="l">
              <a:defRPr sz="3200" cap="none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Title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body" sz="quarter" idx="13" hasCustomPrompt="1"/>
          </p:nvPr>
        </p:nvSpPr>
        <p:spPr>
          <a:xfrm>
            <a:off x="1152144" y="2383824"/>
            <a:ext cx="6611112" cy="353943"/>
          </a:xfrm>
        </p:spPr>
        <p:txBody>
          <a:bodyPr wrap="square" anchor="t">
            <a:spAutoFit/>
          </a:bodyPr>
          <a:lstStyle>
            <a:lvl1pPr marL="0" indent="-182880" algn="l">
              <a:lnSpc>
                <a:spcPct val="85000"/>
              </a:lnSpc>
              <a:spcBef>
                <a:spcPts val="800"/>
              </a:spcBef>
              <a:buFont typeface="Arial" pitchFamily="34" charset="0"/>
              <a:buNone/>
              <a:defRPr sz="2000" b="0" cap="none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/>
              <a:t>Click to edit subtitle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8EBD4F0-4FE7-DE4D-980A-7338D7231A6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55000"/>
          </a:blip>
          <a:srcRect t="1" r="13180" b="4107"/>
          <a:stretch/>
        </p:blipFill>
        <p:spPr>
          <a:xfrm>
            <a:off x="5956663" y="1657883"/>
            <a:ext cx="3187337" cy="3557461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3BBD6577-8EEF-447D-B14B-0BA78A5ED550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8008354" y="4313047"/>
            <a:ext cx="842999" cy="563581"/>
            <a:chOff x="6029325" y="3268663"/>
            <a:chExt cx="1690688" cy="1130299"/>
          </a:xfrm>
          <a:solidFill>
            <a:srgbClr val="FFFFFF"/>
          </a:solidFill>
        </p:grpSpPr>
        <p:sp>
          <p:nvSpPr>
            <p:cNvPr id="12" name="Freeform 19">
              <a:extLst>
                <a:ext uri="{FF2B5EF4-FFF2-40B4-BE49-F238E27FC236}">
                  <a16:creationId xmlns:a16="http://schemas.microsoft.com/office/drawing/2014/main" id="{323DA7D2-4AD0-4608-ABD6-809312A0A74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02363" y="3302000"/>
              <a:ext cx="1468438" cy="1074737"/>
            </a:xfrm>
            <a:custGeom>
              <a:avLst/>
              <a:gdLst>
                <a:gd name="T0" fmla="*/ 1912 w 1912"/>
                <a:gd name="T1" fmla="*/ 1391 h 1393"/>
                <a:gd name="T2" fmla="*/ 1894 w 1912"/>
                <a:gd name="T3" fmla="*/ 1391 h 1393"/>
                <a:gd name="T4" fmla="*/ 1814 w 1912"/>
                <a:gd name="T5" fmla="*/ 1359 h 1393"/>
                <a:gd name="T6" fmla="*/ 1863 w 1912"/>
                <a:gd name="T7" fmla="*/ 1329 h 1393"/>
                <a:gd name="T8" fmla="*/ 1849 w 1912"/>
                <a:gd name="T9" fmla="*/ 1289 h 1393"/>
                <a:gd name="T10" fmla="*/ 1883 w 1912"/>
                <a:gd name="T11" fmla="*/ 1308 h 1393"/>
                <a:gd name="T12" fmla="*/ 1815 w 1912"/>
                <a:gd name="T13" fmla="*/ 1307 h 1393"/>
                <a:gd name="T14" fmla="*/ 1868 w 1912"/>
                <a:gd name="T15" fmla="*/ 1363 h 1393"/>
                <a:gd name="T16" fmla="*/ 1832 w 1912"/>
                <a:gd name="T17" fmla="*/ 1356 h 1393"/>
                <a:gd name="T18" fmla="*/ 1757 w 1912"/>
                <a:gd name="T19" fmla="*/ 1349 h 1393"/>
                <a:gd name="T20" fmla="*/ 1771 w 1912"/>
                <a:gd name="T21" fmla="*/ 1293 h 1393"/>
                <a:gd name="T22" fmla="*/ 1757 w 1912"/>
                <a:gd name="T23" fmla="*/ 1349 h 1393"/>
                <a:gd name="T24" fmla="*/ 1746 w 1912"/>
                <a:gd name="T25" fmla="*/ 1391 h 1393"/>
                <a:gd name="T26" fmla="*/ 1794 w 1912"/>
                <a:gd name="T27" fmla="*/ 1391 h 1393"/>
                <a:gd name="T28" fmla="*/ 1760 w 1912"/>
                <a:gd name="T29" fmla="*/ 1277 h 1393"/>
                <a:gd name="T30" fmla="*/ 1654 w 1912"/>
                <a:gd name="T31" fmla="*/ 1356 h 1393"/>
                <a:gd name="T32" fmla="*/ 1688 w 1912"/>
                <a:gd name="T33" fmla="*/ 1393 h 1393"/>
                <a:gd name="T34" fmla="*/ 1691 w 1912"/>
                <a:gd name="T35" fmla="*/ 1325 h 1393"/>
                <a:gd name="T36" fmla="*/ 1705 w 1912"/>
                <a:gd name="T37" fmla="*/ 1305 h 1393"/>
                <a:gd name="T38" fmla="*/ 1723 w 1912"/>
                <a:gd name="T39" fmla="*/ 1305 h 1393"/>
                <a:gd name="T40" fmla="*/ 1679 w 1912"/>
                <a:gd name="T41" fmla="*/ 1339 h 1393"/>
                <a:gd name="T42" fmla="*/ 1691 w 1912"/>
                <a:gd name="T43" fmla="*/ 1380 h 1393"/>
                <a:gd name="T44" fmla="*/ 1654 w 1912"/>
                <a:gd name="T45" fmla="*/ 1356 h 1393"/>
                <a:gd name="T46" fmla="*/ 1511 w 1912"/>
                <a:gd name="T47" fmla="*/ 1391 h 1393"/>
                <a:gd name="T48" fmla="*/ 1541 w 1912"/>
                <a:gd name="T49" fmla="*/ 1317 h 1393"/>
                <a:gd name="T50" fmla="*/ 1569 w 1912"/>
                <a:gd name="T51" fmla="*/ 1391 h 1393"/>
                <a:gd name="T52" fmla="*/ 1593 w 1912"/>
                <a:gd name="T53" fmla="*/ 1332 h 1393"/>
                <a:gd name="T54" fmla="*/ 1610 w 1912"/>
                <a:gd name="T55" fmla="*/ 1326 h 1393"/>
                <a:gd name="T56" fmla="*/ 1548 w 1912"/>
                <a:gd name="T57" fmla="*/ 1303 h 1393"/>
                <a:gd name="T58" fmla="*/ 1527 w 1912"/>
                <a:gd name="T59" fmla="*/ 1305 h 1393"/>
                <a:gd name="T60" fmla="*/ 1511 w 1912"/>
                <a:gd name="T61" fmla="*/ 1391 h 1393"/>
                <a:gd name="T62" fmla="*/ 1470 w 1912"/>
                <a:gd name="T63" fmla="*/ 1316 h 1393"/>
                <a:gd name="T64" fmla="*/ 1456 w 1912"/>
                <a:gd name="T65" fmla="*/ 1348 h 1393"/>
                <a:gd name="T66" fmla="*/ 1439 w 1912"/>
                <a:gd name="T67" fmla="*/ 1348 h 1393"/>
                <a:gd name="T68" fmla="*/ 1470 w 1912"/>
                <a:gd name="T69" fmla="*/ 1303 h 1393"/>
                <a:gd name="T70" fmla="*/ 1394 w 1912"/>
                <a:gd name="T71" fmla="*/ 1391 h 1393"/>
                <a:gd name="T72" fmla="*/ 1412 w 1912"/>
                <a:gd name="T73" fmla="*/ 1340 h 1393"/>
                <a:gd name="T74" fmla="*/ 1436 w 1912"/>
                <a:gd name="T75" fmla="*/ 1304 h 1393"/>
                <a:gd name="T76" fmla="*/ 1412 w 1912"/>
                <a:gd name="T77" fmla="*/ 1319 h 1393"/>
                <a:gd name="T78" fmla="*/ 1394 w 1912"/>
                <a:gd name="T79" fmla="*/ 1391 h 1393"/>
                <a:gd name="T80" fmla="*/ 1326 w 1912"/>
                <a:gd name="T81" fmla="*/ 1391 h 1393"/>
                <a:gd name="T82" fmla="*/ 1384 w 1912"/>
                <a:gd name="T83" fmla="*/ 1340 h 1393"/>
                <a:gd name="T84" fmla="*/ 1344 w 1912"/>
                <a:gd name="T85" fmla="*/ 1293 h 1393"/>
                <a:gd name="T86" fmla="*/ 1326 w 1912"/>
                <a:gd name="T87" fmla="*/ 1277 h 1393"/>
                <a:gd name="T88" fmla="*/ 630 w 1912"/>
                <a:gd name="T89" fmla="*/ 244 h 1393"/>
                <a:gd name="T90" fmla="*/ 626 w 1912"/>
                <a:gd name="T91" fmla="*/ 246 h 1393"/>
                <a:gd name="T92" fmla="*/ 360 w 1912"/>
                <a:gd name="T93" fmla="*/ 323 h 1393"/>
                <a:gd name="T94" fmla="*/ 246 w 1912"/>
                <a:gd name="T95" fmla="*/ 600 h 1393"/>
                <a:gd name="T96" fmla="*/ 236 w 1912"/>
                <a:gd name="T97" fmla="*/ 597 h 1393"/>
                <a:gd name="T98" fmla="*/ 4 w 1912"/>
                <a:gd name="T99" fmla="*/ 211 h 1393"/>
                <a:gd name="T100" fmla="*/ 1 w 1912"/>
                <a:gd name="T101" fmla="*/ 203 h 1393"/>
                <a:gd name="T102" fmla="*/ 8 w 1912"/>
                <a:gd name="T103" fmla="*/ 201 h 1393"/>
                <a:gd name="T104" fmla="*/ 392 w 1912"/>
                <a:gd name="T105" fmla="*/ 5 h 1393"/>
                <a:gd name="T106" fmla="*/ 395 w 1912"/>
                <a:gd name="T107" fmla="*/ 2 h 1393"/>
                <a:gd name="T108" fmla="*/ 405 w 1912"/>
                <a:gd name="T109" fmla="*/ 7 h 1393"/>
                <a:gd name="T110" fmla="*/ 628 w 1912"/>
                <a:gd name="T111" fmla="*/ 232 h 1393"/>
                <a:gd name="T112" fmla="*/ 630 w 1912"/>
                <a:gd name="T113" fmla="*/ 244 h 1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912" h="1393">
                  <a:moveTo>
                    <a:pt x="1894" y="1391"/>
                  </a:moveTo>
                  <a:lnTo>
                    <a:pt x="1894" y="1391"/>
                  </a:lnTo>
                  <a:lnTo>
                    <a:pt x="1912" y="1391"/>
                  </a:lnTo>
                  <a:lnTo>
                    <a:pt x="1912" y="1370"/>
                  </a:lnTo>
                  <a:lnTo>
                    <a:pt x="1894" y="1370"/>
                  </a:lnTo>
                  <a:lnTo>
                    <a:pt x="1894" y="1391"/>
                  </a:lnTo>
                  <a:close/>
                  <a:moveTo>
                    <a:pt x="1814" y="1356"/>
                  </a:moveTo>
                  <a:lnTo>
                    <a:pt x="1814" y="1356"/>
                  </a:lnTo>
                  <a:lnTo>
                    <a:pt x="1814" y="1359"/>
                  </a:lnTo>
                  <a:cubicBezTo>
                    <a:pt x="1814" y="1375"/>
                    <a:pt x="1820" y="1393"/>
                    <a:pt x="1848" y="1393"/>
                  </a:cubicBezTo>
                  <a:cubicBezTo>
                    <a:pt x="1871" y="1393"/>
                    <a:pt x="1886" y="1383"/>
                    <a:pt x="1886" y="1359"/>
                  </a:cubicBezTo>
                  <a:cubicBezTo>
                    <a:pt x="1886" y="1344"/>
                    <a:pt x="1879" y="1335"/>
                    <a:pt x="1863" y="1329"/>
                  </a:cubicBezTo>
                  <a:lnTo>
                    <a:pt x="1850" y="1325"/>
                  </a:lnTo>
                  <a:cubicBezTo>
                    <a:pt x="1838" y="1320"/>
                    <a:pt x="1833" y="1315"/>
                    <a:pt x="1833" y="1305"/>
                  </a:cubicBezTo>
                  <a:cubicBezTo>
                    <a:pt x="1833" y="1293"/>
                    <a:pt x="1841" y="1289"/>
                    <a:pt x="1849" y="1289"/>
                  </a:cubicBezTo>
                  <a:cubicBezTo>
                    <a:pt x="1860" y="1289"/>
                    <a:pt x="1865" y="1295"/>
                    <a:pt x="1865" y="1305"/>
                  </a:cubicBezTo>
                  <a:lnTo>
                    <a:pt x="1865" y="1308"/>
                  </a:lnTo>
                  <a:lnTo>
                    <a:pt x="1883" y="1308"/>
                  </a:lnTo>
                  <a:lnTo>
                    <a:pt x="1883" y="1305"/>
                  </a:lnTo>
                  <a:cubicBezTo>
                    <a:pt x="1883" y="1293"/>
                    <a:pt x="1880" y="1275"/>
                    <a:pt x="1851" y="1275"/>
                  </a:cubicBezTo>
                  <a:cubicBezTo>
                    <a:pt x="1829" y="1275"/>
                    <a:pt x="1815" y="1287"/>
                    <a:pt x="1815" y="1307"/>
                  </a:cubicBezTo>
                  <a:cubicBezTo>
                    <a:pt x="1815" y="1324"/>
                    <a:pt x="1822" y="1332"/>
                    <a:pt x="1839" y="1339"/>
                  </a:cubicBezTo>
                  <a:lnTo>
                    <a:pt x="1851" y="1343"/>
                  </a:lnTo>
                  <a:cubicBezTo>
                    <a:pt x="1862" y="1346"/>
                    <a:pt x="1868" y="1351"/>
                    <a:pt x="1868" y="1363"/>
                  </a:cubicBezTo>
                  <a:cubicBezTo>
                    <a:pt x="1868" y="1372"/>
                    <a:pt x="1862" y="1380"/>
                    <a:pt x="1850" y="1380"/>
                  </a:cubicBezTo>
                  <a:cubicBezTo>
                    <a:pt x="1838" y="1380"/>
                    <a:pt x="1832" y="1373"/>
                    <a:pt x="1832" y="1359"/>
                  </a:cubicBezTo>
                  <a:lnTo>
                    <a:pt x="1832" y="1356"/>
                  </a:lnTo>
                  <a:lnTo>
                    <a:pt x="1814" y="1356"/>
                  </a:lnTo>
                  <a:lnTo>
                    <a:pt x="1814" y="1356"/>
                  </a:lnTo>
                  <a:close/>
                  <a:moveTo>
                    <a:pt x="1757" y="1349"/>
                  </a:moveTo>
                  <a:lnTo>
                    <a:pt x="1757" y="1349"/>
                  </a:lnTo>
                  <a:lnTo>
                    <a:pt x="1770" y="1293"/>
                  </a:lnTo>
                  <a:lnTo>
                    <a:pt x="1771" y="1293"/>
                  </a:lnTo>
                  <a:lnTo>
                    <a:pt x="1784" y="1349"/>
                  </a:lnTo>
                  <a:lnTo>
                    <a:pt x="1757" y="1349"/>
                  </a:lnTo>
                  <a:lnTo>
                    <a:pt x="1757" y="1349"/>
                  </a:lnTo>
                  <a:close/>
                  <a:moveTo>
                    <a:pt x="1727" y="1391"/>
                  </a:moveTo>
                  <a:lnTo>
                    <a:pt x="1727" y="1391"/>
                  </a:lnTo>
                  <a:lnTo>
                    <a:pt x="1746" y="1391"/>
                  </a:lnTo>
                  <a:lnTo>
                    <a:pt x="1754" y="1363"/>
                  </a:lnTo>
                  <a:lnTo>
                    <a:pt x="1787" y="1363"/>
                  </a:lnTo>
                  <a:lnTo>
                    <a:pt x="1794" y="1391"/>
                  </a:lnTo>
                  <a:lnTo>
                    <a:pt x="1813" y="1391"/>
                  </a:lnTo>
                  <a:lnTo>
                    <a:pt x="1783" y="1277"/>
                  </a:lnTo>
                  <a:lnTo>
                    <a:pt x="1760" y="1277"/>
                  </a:lnTo>
                  <a:lnTo>
                    <a:pt x="1727" y="1391"/>
                  </a:lnTo>
                  <a:lnTo>
                    <a:pt x="1727" y="1391"/>
                  </a:lnTo>
                  <a:close/>
                  <a:moveTo>
                    <a:pt x="1654" y="1356"/>
                  </a:moveTo>
                  <a:lnTo>
                    <a:pt x="1654" y="1356"/>
                  </a:lnTo>
                  <a:lnTo>
                    <a:pt x="1654" y="1359"/>
                  </a:lnTo>
                  <a:cubicBezTo>
                    <a:pt x="1654" y="1375"/>
                    <a:pt x="1660" y="1393"/>
                    <a:pt x="1688" y="1393"/>
                  </a:cubicBezTo>
                  <a:cubicBezTo>
                    <a:pt x="1711" y="1393"/>
                    <a:pt x="1726" y="1383"/>
                    <a:pt x="1726" y="1359"/>
                  </a:cubicBezTo>
                  <a:cubicBezTo>
                    <a:pt x="1726" y="1344"/>
                    <a:pt x="1719" y="1335"/>
                    <a:pt x="1703" y="1329"/>
                  </a:cubicBezTo>
                  <a:lnTo>
                    <a:pt x="1691" y="1325"/>
                  </a:lnTo>
                  <a:cubicBezTo>
                    <a:pt x="1679" y="1320"/>
                    <a:pt x="1674" y="1315"/>
                    <a:pt x="1674" y="1305"/>
                  </a:cubicBezTo>
                  <a:cubicBezTo>
                    <a:pt x="1674" y="1293"/>
                    <a:pt x="1681" y="1289"/>
                    <a:pt x="1689" y="1289"/>
                  </a:cubicBezTo>
                  <a:cubicBezTo>
                    <a:pt x="1700" y="1289"/>
                    <a:pt x="1705" y="1295"/>
                    <a:pt x="1705" y="1305"/>
                  </a:cubicBezTo>
                  <a:lnTo>
                    <a:pt x="1705" y="1308"/>
                  </a:lnTo>
                  <a:lnTo>
                    <a:pt x="1723" y="1308"/>
                  </a:lnTo>
                  <a:lnTo>
                    <a:pt x="1723" y="1305"/>
                  </a:lnTo>
                  <a:cubicBezTo>
                    <a:pt x="1723" y="1293"/>
                    <a:pt x="1720" y="1275"/>
                    <a:pt x="1691" y="1275"/>
                  </a:cubicBezTo>
                  <a:cubicBezTo>
                    <a:pt x="1670" y="1275"/>
                    <a:pt x="1656" y="1287"/>
                    <a:pt x="1656" y="1307"/>
                  </a:cubicBezTo>
                  <a:cubicBezTo>
                    <a:pt x="1656" y="1324"/>
                    <a:pt x="1663" y="1332"/>
                    <a:pt x="1679" y="1339"/>
                  </a:cubicBezTo>
                  <a:lnTo>
                    <a:pt x="1692" y="1343"/>
                  </a:lnTo>
                  <a:cubicBezTo>
                    <a:pt x="1702" y="1346"/>
                    <a:pt x="1708" y="1351"/>
                    <a:pt x="1708" y="1363"/>
                  </a:cubicBezTo>
                  <a:cubicBezTo>
                    <a:pt x="1708" y="1372"/>
                    <a:pt x="1702" y="1380"/>
                    <a:pt x="1691" y="1380"/>
                  </a:cubicBezTo>
                  <a:cubicBezTo>
                    <a:pt x="1678" y="1380"/>
                    <a:pt x="1672" y="1373"/>
                    <a:pt x="1672" y="1359"/>
                  </a:cubicBezTo>
                  <a:lnTo>
                    <a:pt x="1672" y="1356"/>
                  </a:lnTo>
                  <a:lnTo>
                    <a:pt x="1654" y="1356"/>
                  </a:lnTo>
                  <a:lnTo>
                    <a:pt x="1654" y="1356"/>
                  </a:lnTo>
                  <a:close/>
                  <a:moveTo>
                    <a:pt x="1511" y="1391"/>
                  </a:moveTo>
                  <a:lnTo>
                    <a:pt x="1511" y="1391"/>
                  </a:lnTo>
                  <a:lnTo>
                    <a:pt x="1528" y="1391"/>
                  </a:lnTo>
                  <a:lnTo>
                    <a:pt x="1528" y="1334"/>
                  </a:lnTo>
                  <a:cubicBezTo>
                    <a:pt x="1528" y="1322"/>
                    <a:pt x="1535" y="1317"/>
                    <a:pt x="1541" y="1317"/>
                  </a:cubicBezTo>
                  <a:cubicBezTo>
                    <a:pt x="1549" y="1317"/>
                    <a:pt x="1552" y="1321"/>
                    <a:pt x="1552" y="1332"/>
                  </a:cubicBezTo>
                  <a:lnTo>
                    <a:pt x="1552" y="1391"/>
                  </a:lnTo>
                  <a:lnTo>
                    <a:pt x="1569" y="1391"/>
                  </a:lnTo>
                  <a:lnTo>
                    <a:pt x="1569" y="1334"/>
                  </a:lnTo>
                  <a:cubicBezTo>
                    <a:pt x="1569" y="1322"/>
                    <a:pt x="1576" y="1317"/>
                    <a:pt x="1583" y="1317"/>
                  </a:cubicBezTo>
                  <a:cubicBezTo>
                    <a:pt x="1590" y="1317"/>
                    <a:pt x="1593" y="1321"/>
                    <a:pt x="1593" y="1332"/>
                  </a:cubicBezTo>
                  <a:lnTo>
                    <a:pt x="1593" y="1391"/>
                  </a:lnTo>
                  <a:lnTo>
                    <a:pt x="1610" y="1391"/>
                  </a:lnTo>
                  <a:lnTo>
                    <a:pt x="1610" y="1326"/>
                  </a:lnTo>
                  <a:cubicBezTo>
                    <a:pt x="1610" y="1309"/>
                    <a:pt x="1602" y="1303"/>
                    <a:pt x="1590" y="1303"/>
                  </a:cubicBezTo>
                  <a:cubicBezTo>
                    <a:pt x="1579" y="1303"/>
                    <a:pt x="1573" y="1308"/>
                    <a:pt x="1568" y="1316"/>
                  </a:cubicBezTo>
                  <a:cubicBezTo>
                    <a:pt x="1565" y="1309"/>
                    <a:pt x="1560" y="1303"/>
                    <a:pt x="1548" y="1303"/>
                  </a:cubicBezTo>
                  <a:cubicBezTo>
                    <a:pt x="1540" y="1303"/>
                    <a:pt x="1532" y="1308"/>
                    <a:pt x="1527" y="1315"/>
                  </a:cubicBezTo>
                  <a:lnTo>
                    <a:pt x="1527" y="1315"/>
                  </a:lnTo>
                  <a:lnTo>
                    <a:pt x="1527" y="1305"/>
                  </a:lnTo>
                  <a:lnTo>
                    <a:pt x="1511" y="1305"/>
                  </a:lnTo>
                  <a:lnTo>
                    <a:pt x="1511" y="1391"/>
                  </a:lnTo>
                  <a:lnTo>
                    <a:pt x="1511" y="1391"/>
                  </a:lnTo>
                  <a:close/>
                  <a:moveTo>
                    <a:pt x="1456" y="1348"/>
                  </a:moveTo>
                  <a:lnTo>
                    <a:pt x="1456" y="1348"/>
                  </a:lnTo>
                  <a:cubicBezTo>
                    <a:pt x="1456" y="1329"/>
                    <a:pt x="1458" y="1316"/>
                    <a:pt x="1470" y="1316"/>
                  </a:cubicBezTo>
                  <a:cubicBezTo>
                    <a:pt x="1483" y="1316"/>
                    <a:pt x="1485" y="1329"/>
                    <a:pt x="1485" y="1348"/>
                  </a:cubicBezTo>
                  <a:cubicBezTo>
                    <a:pt x="1485" y="1370"/>
                    <a:pt x="1483" y="1381"/>
                    <a:pt x="1470" y="1381"/>
                  </a:cubicBezTo>
                  <a:cubicBezTo>
                    <a:pt x="1458" y="1381"/>
                    <a:pt x="1456" y="1370"/>
                    <a:pt x="1456" y="1348"/>
                  </a:cubicBezTo>
                  <a:lnTo>
                    <a:pt x="1456" y="1348"/>
                  </a:lnTo>
                  <a:close/>
                  <a:moveTo>
                    <a:pt x="1439" y="1348"/>
                  </a:moveTo>
                  <a:lnTo>
                    <a:pt x="1439" y="1348"/>
                  </a:lnTo>
                  <a:cubicBezTo>
                    <a:pt x="1439" y="1375"/>
                    <a:pt x="1447" y="1393"/>
                    <a:pt x="1470" y="1393"/>
                  </a:cubicBezTo>
                  <a:cubicBezTo>
                    <a:pt x="1494" y="1393"/>
                    <a:pt x="1502" y="1375"/>
                    <a:pt x="1502" y="1348"/>
                  </a:cubicBezTo>
                  <a:cubicBezTo>
                    <a:pt x="1502" y="1322"/>
                    <a:pt x="1495" y="1303"/>
                    <a:pt x="1470" y="1303"/>
                  </a:cubicBezTo>
                  <a:cubicBezTo>
                    <a:pt x="1446" y="1303"/>
                    <a:pt x="1439" y="1322"/>
                    <a:pt x="1439" y="1348"/>
                  </a:cubicBezTo>
                  <a:lnTo>
                    <a:pt x="1439" y="1348"/>
                  </a:lnTo>
                  <a:close/>
                  <a:moveTo>
                    <a:pt x="1394" y="1391"/>
                  </a:moveTo>
                  <a:lnTo>
                    <a:pt x="1394" y="1391"/>
                  </a:lnTo>
                  <a:lnTo>
                    <a:pt x="1412" y="1391"/>
                  </a:lnTo>
                  <a:lnTo>
                    <a:pt x="1412" y="1340"/>
                  </a:lnTo>
                  <a:cubicBezTo>
                    <a:pt x="1412" y="1324"/>
                    <a:pt x="1421" y="1320"/>
                    <a:pt x="1429" y="1320"/>
                  </a:cubicBezTo>
                  <a:cubicBezTo>
                    <a:pt x="1432" y="1320"/>
                    <a:pt x="1435" y="1321"/>
                    <a:pt x="1436" y="1321"/>
                  </a:cubicBezTo>
                  <a:lnTo>
                    <a:pt x="1436" y="1304"/>
                  </a:lnTo>
                  <a:cubicBezTo>
                    <a:pt x="1435" y="1304"/>
                    <a:pt x="1434" y="1303"/>
                    <a:pt x="1432" y="1303"/>
                  </a:cubicBezTo>
                  <a:cubicBezTo>
                    <a:pt x="1422" y="1303"/>
                    <a:pt x="1416" y="1309"/>
                    <a:pt x="1412" y="1319"/>
                  </a:cubicBezTo>
                  <a:lnTo>
                    <a:pt x="1412" y="1319"/>
                  </a:lnTo>
                  <a:lnTo>
                    <a:pt x="1412" y="1305"/>
                  </a:lnTo>
                  <a:lnTo>
                    <a:pt x="1394" y="1305"/>
                  </a:lnTo>
                  <a:lnTo>
                    <a:pt x="1394" y="1391"/>
                  </a:lnTo>
                  <a:lnTo>
                    <a:pt x="1394" y="1391"/>
                  </a:lnTo>
                  <a:close/>
                  <a:moveTo>
                    <a:pt x="1326" y="1391"/>
                  </a:moveTo>
                  <a:lnTo>
                    <a:pt x="1326" y="1391"/>
                  </a:lnTo>
                  <a:lnTo>
                    <a:pt x="1344" y="1391"/>
                  </a:lnTo>
                  <a:lnTo>
                    <a:pt x="1344" y="1340"/>
                  </a:lnTo>
                  <a:lnTo>
                    <a:pt x="1384" y="1340"/>
                  </a:lnTo>
                  <a:lnTo>
                    <a:pt x="1384" y="1324"/>
                  </a:lnTo>
                  <a:lnTo>
                    <a:pt x="1344" y="1324"/>
                  </a:lnTo>
                  <a:lnTo>
                    <a:pt x="1344" y="1293"/>
                  </a:lnTo>
                  <a:lnTo>
                    <a:pt x="1386" y="1293"/>
                  </a:lnTo>
                  <a:lnTo>
                    <a:pt x="1386" y="1277"/>
                  </a:lnTo>
                  <a:lnTo>
                    <a:pt x="1326" y="1277"/>
                  </a:lnTo>
                  <a:lnTo>
                    <a:pt x="1326" y="1391"/>
                  </a:lnTo>
                  <a:lnTo>
                    <a:pt x="1326" y="1391"/>
                  </a:lnTo>
                  <a:close/>
                  <a:moveTo>
                    <a:pt x="630" y="244"/>
                  </a:moveTo>
                  <a:lnTo>
                    <a:pt x="630" y="244"/>
                  </a:lnTo>
                  <a:cubicBezTo>
                    <a:pt x="629" y="245"/>
                    <a:pt x="628" y="246"/>
                    <a:pt x="627" y="246"/>
                  </a:cubicBezTo>
                  <a:cubicBezTo>
                    <a:pt x="627" y="246"/>
                    <a:pt x="626" y="246"/>
                    <a:pt x="626" y="246"/>
                  </a:cubicBezTo>
                  <a:lnTo>
                    <a:pt x="625" y="246"/>
                  </a:lnTo>
                  <a:cubicBezTo>
                    <a:pt x="585" y="240"/>
                    <a:pt x="546" y="239"/>
                    <a:pt x="508" y="245"/>
                  </a:cubicBezTo>
                  <a:cubicBezTo>
                    <a:pt x="456" y="254"/>
                    <a:pt x="407" y="277"/>
                    <a:pt x="360" y="323"/>
                  </a:cubicBezTo>
                  <a:cubicBezTo>
                    <a:pt x="277" y="403"/>
                    <a:pt x="256" y="486"/>
                    <a:pt x="248" y="595"/>
                  </a:cubicBezTo>
                  <a:lnTo>
                    <a:pt x="248" y="595"/>
                  </a:lnTo>
                  <a:cubicBezTo>
                    <a:pt x="248" y="597"/>
                    <a:pt x="247" y="599"/>
                    <a:pt x="246" y="600"/>
                  </a:cubicBezTo>
                  <a:cubicBezTo>
                    <a:pt x="245" y="601"/>
                    <a:pt x="244" y="601"/>
                    <a:pt x="243" y="601"/>
                  </a:cubicBezTo>
                  <a:cubicBezTo>
                    <a:pt x="241" y="602"/>
                    <a:pt x="238" y="601"/>
                    <a:pt x="237" y="599"/>
                  </a:cubicBezTo>
                  <a:lnTo>
                    <a:pt x="236" y="597"/>
                  </a:lnTo>
                  <a:lnTo>
                    <a:pt x="235" y="595"/>
                  </a:lnTo>
                  <a:cubicBezTo>
                    <a:pt x="195" y="482"/>
                    <a:pt x="216" y="358"/>
                    <a:pt x="266" y="277"/>
                  </a:cubicBezTo>
                  <a:cubicBezTo>
                    <a:pt x="188" y="292"/>
                    <a:pt x="84" y="273"/>
                    <a:pt x="4" y="211"/>
                  </a:cubicBezTo>
                  <a:lnTo>
                    <a:pt x="3" y="210"/>
                  </a:lnTo>
                  <a:lnTo>
                    <a:pt x="2" y="209"/>
                  </a:lnTo>
                  <a:cubicBezTo>
                    <a:pt x="1" y="207"/>
                    <a:pt x="0" y="205"/>
                    <a:pt x="1" y="203"/>
                  </a:cubicBezTo>
                  <a:cubicBezTo>
                    <a:pt x="2" y="203"/>
                    <a:pt x="3" y="202"/>
                    <a:pt x="3" y="201"/>
                  </a:cubicBezTo>
                  <a:cubicBezTo>
                    <a:pt x="5" y="201"/>
                    <a:pt x="6" y="201"/>
                    <a:pt x="8" y="201"/>
                  </a:cubicBezTo>
                  <a:lnTo>
                    <a:pt x="8" y="201"/>
                  </a:lnTo>
                  <a:cubicBezTo>
                    <a:pt x="99" y="225"/>
                    <a:pt x="172" y="232"/>
                    <a:pt x="259" y="190"/>
                  </a:cubicBezTo>
                  <a:cubicBezTo>
                    <a:pt x="309" y="166"/>
                    <a:pt x="341" y="134"/>
                    <a:pt x="362" y="97"/>
                  </a:cubicBezTo>
                  <a:cubicBezTo>
                    <a:pt x="377" y="69"/>
                    <a:pt x="386" y="38"/>
                    <a:pt x="392" y="5"/>
                  </a:cubicBezTo>
                  <a:lnTo>
                    <a:pt x="393" y="5"/>
                  </a:lnTo>
                  <a:cubicBezTo>
                    <a:pt x="393" y="4"/>
                    <a:pt x="393" y="4"/>
                    <a:pt x="393" y="4"/>
                  </a:cubicBezTo>
                  <a:cubicBezTo>
                    <a:pt x="393" y="3"/>
                    <a:pt x="394" y="2"/>
                    <a:pt x="395" y="2"/>
                  </a:cubicBezTo>
                  <a:cubicBezTo>
                    <a:pt x="398" y="0"/>
                    <a:pt x="402" y="1"/>
                    <a:pt x="404" y="4"/>
                  </a:cubicBezTo>
                  <a:lnTo>
                    <a:pt x="404" y="5"/>
                  </a:lnTo>
                  <a:lnTo>
                    <a:pt x="405" y="7"/>
                  </a:lnTo>
                  <a:cubicBezTo>
                    <a:pt x="424" y="61"/>
                    <a:pt x="407" y="147"/>
                    <a:pt x="385" y="189"/>
                  </a:cubicBezTo>
                  <a:cubicBezTo>
                    <a:pt x="392" y="188"/>
                    <a:pt x="399" y="187"/>
                    <a:pt x="407" y="185"/>
                  </a:cubicBezTo>
                  <a:cubicBezTo>
                    <a:pt x="463" y="176"/>
                    <a:pt x="572" y="189"/>
                    <a:pt x="628" y="232"/>
                  </a:cubicBezTo>
                  <a:lnTo>
                    <a:pt x="629" y="233"/>
                  </a:lnTo>
                  <a:lnTo>
                    <a:pt x="631" y="234"/>
                  </a:lnTo>
                  <a:cubicBezTo>
                    <a:pt x="633" y="237"/>
                    <a:pt x="633" y="242"/>
                    <a:pt x="630" y="24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0">
              <a:extLst>
                <a:ext uri="{FF2B5EF4-FFF2-40B4-BE49-F238E27FC236}">
                  <a16:creationId xmlns:a16="http://schemas.microsoft.com/office/drawing/2014/main" id="{917CFED2-6D9D-48F9-AB15-6A7948C7A4E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29325" y="3268663"/>
              <a:ext cx="1690688" cy="1130299"/>
            </a:xfrm>
            <a:custGeom>
              <a:avLst/>
              <a:gdLst>
                <a:gd name="T0" fmla="*/ 2042 w 2203"/>
                <a:gd name="T1" fmla="*/ 1106 h 1464"/>
                <a:gd name="T2" fmla="*/ 2053 w 2203"/>
                <a:gd name="T3" fmla="*/ 1114 h 1464"/>
                <a:gd name="T4" fmla="*/ 2099 w 2203"/>
                <a:gd name="T5" fmla="*/ 1109 h 1464"/>
                <a:gd name="T6" fmla="*/ 2054 w 2203"/>
                <a:gd name="T7" fmla="*/ 1164 h 1464"/>
                <a:gd name="T8" fmla="*/ 1486 w 2203"/>
                <a:gd name="T9" fmla="*/ 1387 h 1464"/>
                <a:gd name="T10" fmla="*/ 1500 w 2203"/>
                <a:gd name="T11" fmla="*/ 1346 h 1464"/>
                <a:gd name="T12" fmla="*/ 1424 w 2203"/>
                <a:gd name="T13" fmla="*/ 1353 h 1464"/>
                <a:gd name="T14" fmla="*/ 1436 w 2203"/>
                <a:gd name="T15" fmla="*/ 1353 h 1464"/>
                <a:gd name="T16" fmla="*/ 1366 w 2203"/>
                <a:gd name="T17" fmla="*/ 1348 h 1464"/>
                <a:gd name="T18" fmla="*/ 1353 w 2203"/>
                <a:gd name="T19" fmla="*/ 1449 h 1464"/>
                <a:gd name="T20" fmla="*/ 1303 w 2203"/>
                <a:gd name="T21" fmla="*/ 1348 h 1464"/>
                <a:gd name="T22" fmla="*/ 1321 w 2203"/>
                <a:gd name="T23" fmla="*/ 1383 h 1464"/>
                <a:gd name="T24" fmla="*/ 1263 w 2203"/>
                <a:gd name="T25" fmla="*/ 1358 h 1464"/>
                <a:gd name="T26" fmla="*/ 1263 w 2203"/>
                <a:gd name="T27" fmla="*/ 1425 h 1464"/>
                <a:gd name="T28" fmla="*/ 1248 w 2203"/>
                <a:gd name="T29" fmla="*/ 1394 h 1464"/>
                <a:gd name="T30" fmla="*/ 1229 w 2203"/>
                <a:gd name="T31" fmla="*/ 1348 h 1464"/>
                <a:gd name="T32" fmla="*/ 1130 w 2203"/>
                <a:gd name="T33" fmla="*/ 1359 h 1464"/>
                <a:gd name="T34" fmla="*/ 1099 w 2203"/>
                <a:gd name="T35" fmla="*/ 1391 h 1464"/>
                <a:gd name="T36" fmla="*/ 1092 w 2203"/>
                <a:gd name="T37" fmla="*/ 1377 h 1464"/>
                <a:gd name="T38" fmla="*/ 1007 w 2203"/>
                <a:gd name="T39" fmla="*/ 1373 h 1464"/>
                <a:gd name="T40" fmla="*/ 994 w 2203"/>
                <a:gd name="T41" fmla="*/ 1436 h 1464"/>
                <a:gd name="T42" fmla="*/ 985 w 2203"/>
                <a:gd name="T43" fmla="*/ 1394 h 1464"/>
                <a:gd name="T44" fmla="*/ 938 w 2203"/>
                <a:gd name="T45" fmla="*/ 1348 h 1464"/>
                <a:gd name="T46" fmla="*/ 956 w 2203"/>
                <a:gd name="T47" fmla="*/ 1336 h 1464"/>
                <a:gd name="T48" fmla="*/ 873 w 2203"/>
                <a:gd name="T49" fmla="*/ 1334 h 1464"/>
                <a:gd name="T50" fmla="*/ 855 w 2203"/>
                <a:gd name="T51" fmla="*/ 1434 h 1464"/>
                <a:gd name="T52" fmla="*/ 784 w 2203"/>
                <a:gd name="T53" fmla="*/ 1320 h 1464"/>
                <a:gd name="T54" fmla="*/ 751 w 2203"/>
                <a:gd name="T55" fmla="*/ 1389 h 1464"/>
                <a:gd name="T56" fmla="*/ 751 w 2203"/>
                <a:gd name="T57" fmla="*/ 1424 h 1464"/>
                <a:gd name="T58" fmla="*/ 710 w 2203"/>
                <a:gd name="T59" fmla="*/ 1374 h 1464"/>
                <a:gd name="T60" fmla="*/ 642 w 2203"/>
                <a:gd name="T61" fmla="*/ 1391 h 1464"/>
                <a:gd name="T62" fmla="*/ 703 w 2203"/>
                <a:gd name="T63" fmla="*/ 1403 h 1464"/>
                <a:gd name="T64" fmla="*/ 613 w 2203"/>
                <a:gd name="T65" fmla="*/ 1319 h 1464"/>
                <a:gd name="T66" fmla="*/ 573 w 2203"/>
                <a:gd name="T67" fmla="*/ 1348 h 1464"/>
                <a:gd name="T68" fmla="*/ 598 w 2203"/>
                <a:gd name="T69" fmla="*/ 1421 h 1464"/>
                <a:gd name="T70" fmla="*/ 561 w 2203"/>
                <a:gd name="T71" fmla="*/ 1348 h 1464"/>
                <a:gd name="T72" fmla="*/ 559 w 2203"/>
                <a:gd name="T73" fmla="*/ 1410 h 1464"/>
                <a:gd name="T74" fmla="*/ 533 w 2203"/>
                <a:gd name="T75" fmla="*/ 1399 h 1464"/>
                <a:gd name="T76" fmla="*/ 471 w 2203"/>
                <a:gd name="T77" fmla="*/ 1348 h 1464"/>
                <a:gd name="T78" fmla="*/ 488 w 2203"/>
                <a:gd name="T79" fmla="*/ 1319 h 1464"/>
                <a:gd name="T80" fmla="*/ 449 w 2203"/>
                <a:gd name="T81" fmla="*/ 1324 h 1464"/>
                <a:gd name="T82" fmla="*/ 463 w 2203"/>
                <a:gd name="T83" fmla="*/ 1434 h 1464"/>
                <a:gd name="T84" fmla="*/ 395 w 2203"/>
                <a:gd name="T85" fmla="*/ 1389 h 1464"/>
                <a:gd name="T86" fmla="*/ 411 w 2203"/>
                <a:gd name="T87" fmla="*/ 1416 h 1464"/>
                <a:gd name="T88" fmla="*/ 351 w 2203"/>
                <a:gd name="T89" fmla="*/ 1412 h 1464"/>
                <a:gd name="T90" fmla="*/ 411 w 2203"/>
                <a:gd name="T91" fmla="*/ 1367 h 1464"/>
                <a:gd name="T92" fmla="*/ 333 w 2203"/>
                <a:gd name="T93" fmla="*/ 1348 h 1464"/>
                <a:gd name="T94" fmla="*/ 333 w 2203"/>
                <a:gd name="T95" fmla="*/ 1435 h 1464"/>
                <a:gd name="T96" fmla="*/ 247 w 2203"/>
                <a:gd name="T97" fmla="*/ 1402 h 1464"/>
                <a:gd name="T98" fmla="*/ 298 w 2203"/>
                <a:gd name="T99" fmla="*/ 1351 h 1464"/>
                <a:gd name="T100" fmla="*/ 264 w 2203"/>
                <a:gd name="T101" fmla="*/ 1436 h 1464"/>
                <a:gd name="T102" fmla="*/ 434 w 2203"/>
                <a:gd name="T103" fmla="*/ 157 h 1464"/>
                <a:gd name="T104" fmla="*/ 1045 w 2203"/>
                <a:gd name="T105" fmla="*/ 630 h 1464"/>
                <a:gd name="T106" fmla="*/ 1212 w 2203"/>
                <a:gd name="T107" fmla="*/ 376 h 1464"/>
                <a:gd name="T108" fmla="*/ 790 w 2203"/>
                <a:gd name="T109" fmla="*/ 516 h 1464"/>
                <a:gd name="T110" fmla="*/ 281 w 2203"/>
                <a:gd name="T111" fmla="*/ 388 h 1464"/>
                <a:gd name="T112" fmla="*/ 284 w 2203"/>
                <a:gd name="T113" fmla="*/ 1086 h 1464"/>
                <a:gd name="T114" fmla="*/ 1592 w 2203"/>
                <a:gd name="T115" fmla="*/ 752 h 1464"/>
                <a:gd name="T116" fmla="*/ 1362 w 2203"/>
                <a:gd name="T117" fmla="*/ 1270 h 1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203" h="1464">
                  <a:moveTo>
                    <a:pt x="2042" y="1106"/>
                  </a:moveTo>
                  <a:lnTo>
                    <a:pt x="2042" y="1106"/>
                  </a:lnTo>
                  <a:lnTo>
                    <a:pt x="2053" y="1106"/>
                  </a:lnTo>
                  <a:cubicBezTo>
                    <a:pt x="2061" y="1106"/>
                    <a:pt x="2069" y="1105"/>
                    <a:pt x="2069" y="1095"/>
                  </a:cubicBezTo>
                  <a:cubicBezTo>
                    <a:pt x="2069" y="1087"/>
                    <a:pt x="2062" y="1086"/>
                    <a:pt x="2055" y="1086"/>
                  </a:cubicBezTo>
                  <a:lnTo>
                    <a:pt x="2042" y="1086"/>
                  </a:lnTo>
                  <a:lnTo>
                    <a:pt x="2042" y="1106"/>
                  </a:lnTo>
                  <a:lnTo>
                    <a:pt x="2042" y="1106"/>
                  </a:lnTo>
                  <a:close/>
                  <a:moveTo>
                    <a:pt x="2032" y="1077"/>
                  </a:moveTo>
                  <a:lnTo>
                    <a:pt x="2032" y="1077"/>
                  </a:lnTo>
                  <a:lnTo>
                    <a:pt x="2057" y="1077"/>
                  </a:lnTo>
                  <a:cubicBezTo>
                    <a:pt x="2072" y="1077"/>
                    <a:pt x="2079" y="1083"/>
                    <a:pt x="2079" y="1096"/>
                  </a:cubicBezTo>
                  <a:cubicBezTo>
                    <a:pt x="2079" y="1107"/>
                    <a:pt x="2072" y="1112"/>
                    <a:pt x="2063" y="1113"/>
                  </a:cubicBezTo>
                  <a:lnTo>
                    <a:pt x="2081" y="1142"/>
                  </a:lnTo>
                  <a:lnTo>
                    <a:pt x="2070" y="1142"/>
                  </a:lnTo>
                  <a:lnTo>
                    <a:pt x="2053" y="1114"/>
                  </a:lnTo>
                  <a:lnTo>
                    <a:pt x="2042" y="1114"/>
                  </a:lnTo>
                  <a:lnTo>
                    <a:pt x="2042" y="1142"/>
                  </a:lnTo>
                  <a:lnTo>
                    <a:pt x="2032" y="1142"/>
                  </a:lnTo>
                  <a:lnTo>
                    <a:pt x="2032" y="1077"/>
                  </a:lnTo>
                  <a:lnTo>
                    <a:pt x="2032" y="1077"/>
                  </a:lnTo>
                  <a:close/>
                  <a:moveTo>
                    <a:pt x="2054" y="1156"/>
                  </a:moveTo>
                  <a:lnTo>
                    <a:pt x="2054" y="1156"/>
                  </a:lnTo>
                  <a:cubicBezTo>
                    <a:pt x="2079" y="1156"/>
                    <a:pt x="2099" y="1136"/>
                    <a:pt x="2099" y="1109"/>
                  </a:cubicBezTo>
                  <a:cubicBezTo>
                    <a:pt x="2099" y="1083"/>
                    <a:pt x="2079" y="1063"/>
                    <a:pt x="2054" y="1063"/>
                  </a:cubicBezTo>
                  <a:cubicBezTo>
                    <a:pt x="2028" y="1063"/>
                    <a:pt x="2008" y="1083"/>
                    <a:pt x="2008" y="1109"/>
                  </a:cubicBezTo>
                  <a:cubicBezTo>
                    <a:pt x="2008" y="1136"/>
                    <a:pt x="2028" y="1156"/>
                    <a:pt x="2054" y="1156"/>
                  </a:cubicBezTo>
                  <a:lnTo>
                    <a:pt x="2054" y="1156"/>
                  </a:lnTo>
                  <a:close/>
                  <a:moveTo>
                    <a:pt x="2054" y="1055"/>
                  </a:moveTo>
                  <a:lnTo>
                    <a:pt x="2054" y="1055"/>
                  </a:lnTo>
                  <a:cubicBezTo>
                    <a:pt x="2084" y="1055"/>
                    <a:pt x="2109" y="1078"/>
                    <a:pt x="2109" y="1109"/>
                  </a:cubicBezTo>
                  <a:cubicBezTo>
                    <a:pt x="2109" y="1141"/>
                    <a:pt x="2084" y="1164"/>
                    <a:pt x="2054" y="1164"/>
                  </a:cubicBezTo>
                  <a:cubicBezTo>
                    <a:pt x="2024" y="1164"/>
                    <a:pt x="1998" y="1141"/>
                    <a:pt x="1998" y="1109"/>
                  </a:cubicBezTo>
                  <a:cubicBezTo>
                    <a:pt x="1998" y="1078"/>
                    <a:pt x="2024" y="1055"/>
                    <a:pt x="2054" y="1055"/>
                  </a:cubicBezTo>
                  <a:lnTo>
                    <a:pt x="2054" y="1055"/>
                  </a:lnTo>
                  <a:close/>
                  <a:moveTo>
                    <a:pt x="1504" y="1355"/>
                  </a:moveTo>
                  <a:lnTo>
                    <a:pt x="1504" y="1355"/>
                  </a:lnTo>
                  <a:lnTo>
                    <a:pt x="1503" y="1355"/>
                  </a:lnTo>
                  <a:lnTo>
                    <a:pt x="1491" y="1387"/>
                  </a:lnTo>
                  <a:lnTo>
                    <a:pt x="1486" y="1387"/>
                  </a:lnTo>
                  <a:lnTo>
                    <a:pt x="1474" y="1355"/>
                  </a:lnTo>
                  <a:lnTo>
                    <a:pt x="1473" y="1355"/>
                  </a:lnTo>
                  <a:lnTo>
                    <a:pt x="1473" y="1387"/>
                  </a:lnTo>
                  <a:lnTo>
                    <a:pt x="1465" y="1387"/>
                  </a:lnTo>
                  <a:lnTo>
                    <a:pt x="1465" y="1346"/>
                  </a:lnTo>
                  <a:lnTo>
                    <a:pt x="1477" y="1346"/>
                  </a:lnTo>
                  <a:lnTo>
                    <a:pt x="1489" y="1375"/>
                  </a:lnTo>
                  <a:lnTo>
                    <a:pt x="1500" y="1346"/>
                  </a:lnTo>
                  <a:lnTo>
                    <a:pt x="1512" y="1346"/>
                  </a:lnTo>
                  <a:lnTo>
                    <a:pt x="1512" y="1387"/>
                  </a:lnTo>
                  <a:lnTo>
                    <a:pt x="1504" y="1387"/>
                  </a:lnTo>
                  <a:lnTo>
                    <a:pt x="1504" y="1355"/>
                  </a:lnTo>
                  <a:lnTo>
                    <a:pt x="1504" y="1355"/>
                  </a:lnTo>
                  <a:close/>
                  <a:moveTo>
                    <a:pt x="1436" y="1353"/>
                  </a:moveTo>
                  <a:lnTo>
                    <a:pt x="1436" y="1353"/>
                  </a:lnTo>
                  <a:lnTo>
                    <a:pt x="1424" y="1353"/>
                  </a:lnTo>
                  <a:lnTo>
                    <a:pt x="1424" y="1346"/>
                  </a:lnTo>
                  <a:lnTo>
                    <a:pt x="1457" y="1346"/>
                  </a:lnTo>
                  <a:lnTo>
                    <a:pt x="1457" y="1353"/>
                  </a:lnTo>
                  <a:lnTo>
                    <a:pt x="1445" y="1353"/>
                  </a:lnTo>
                  <a:lnTo>
                    <a:pt x="1445" y="1387"/>
                  </a:lnTo>
                  <a:lnTo>
                    <a:pt x="1436" y="1387"/>
                  </a:lnTo>
                  <a:lnTo>
                    <a:pt x="1436" y="1353"/>
                  </a:lnTo>
                  <a:lnTo>
                    <a:pt x="1436" y="1353"/>
                  </a:lnTo>
                  <a:close/>
                  <a:moveTo>
                    <a:pt x="1407" y="1413"/>
                  </a:moveTo>
                  <a:lnTo>
                    <a:pt x="1407" y="1413"/>
                  </a:lnTo>
                  <a:lnTo>
                    <a:pt x="1425" y="1413"/>
                  </a:lnTo>
                  <a:lnTo>
                    <a:pt x="1425" y="1434"/>
                  </a:lnTo>
                  <a:lnTo>
                    <a:pt x="1407" y="1434"/>
                  </a:lnTo>
                  <a:lnTo>
                    <a:pt x="1407" y="1413"/>
                  </a:lnTo>
                  <a:close/>
                  <a:moveTo>
                    <a:pt x="1366" y="1348"/>
                  </a:moveTo>
                  <a:lnTo>
                    <a:pt x="1366" y="1348"/>
                  </a:lnTo>
                  <a:lnTo>
                    <a:pt x="1381" y="1413"/>
                  </a:lnTo>
                  <a:lnTo>
                    <a:pt x="1381" y="1413"/>
                  </a:lnTo>
                  <a:lnTo>
                    <a:pt x="1395" y="1348"/>
                  </a:lnTo>
                  <a:lnTo>
                    <a:pt x="1413" y="1348"/>
                  </a:lnTo>
                  <a:lnTo>
                    <a:pt x="1389" y="1437"/>
                  </a:lnTo>
                  <a:cubicBezTo>
                    <a:pt x="1383" y="1461"/>
                    <a:pt x="1377" y="1464"/>
                    <a:pt x="1359" y="1463"/>
                  </a:cubicBezTo>
                  <a:cubicBezTo>
                    <a:pt x="1357" y="1463"/>
                    <a:pt x="1355" y="1463"/>
                    <a:pt x="1353" y="1463"/>
                  </a:cubicBezTo>
                  <a:lnTo>
                    <a:pt x="1353" y="1449"/>
                  </a:lnTo>
                  <a:cubicBezTo>
                    <a:pt x="1355" y="1449"/>
                    <a:pt x="1356" y="1450"/>
                    <a:pt x="1358" y="1450"/>
                  </a:cubicBezTo>
                  <a:cubicBezTo>
                    <a:pt x="1364" y="1450"/>
                    <a:pt x="1368" y="1449"/>
                    <a:pt x="1370" y="1443"/>
                  </a:cubicBezTo>
                  <a:lnTo>
                    <a:pt x="1372" y="1436"/>
                  </a:lnTo>
                  <a:lnTo>
                    <a:pt x="1348" y="1348"/>
                  </a:lnTo>
                  <a:lnTo>
                    <a:pt x="1366" y="1348"/>
                  </a:lnTo>
                  <a:lnTo>
                    <a:pt x="1366" y="1348"/>
                  </a:lnTo>
                  <a:close/>
                  <a:moveTo>
                    <a:pt x="1303" y="1348"/>
                  </a:moveTo>
                  <a:lnTo>
                    <a:pt x="1303" y="1348"/>
                  </a:lnTo>
                  <a:lnTo>
                    <a:pt x="1321" y="1348"/>
                  </a:lnTo>
                  <a:lnTo>
                    <a:pt x="1321" y="1362"/>
                  </a:lnTo>
                  <a:lnTo>
                    <a:pt x="1321" y="1362"/>
                  </a:lnTo>
                  <a:cubicBezTo>
                    <a:pt x="1325" y="1352"/>
                    <a:pt x="1331" y="1346"/>
                    <a:pt x="1341" y="1346"/>
                  </a:cubicBezTo>
                  <a:cubicBezTo>
                    <a:pt x="1343" y="1346"/>
                    <a:pt x="1344" y="1347"/>
                    <a:pt x="1345" y="1347"/>
                  </a:cubicBezTo>
                  <a:lnTo>
                    <a:pt x="1345" y="1364"/>
                  </a:lnTo>
                  <a:cubicBezTo>
                    <a:pt x="1344" y="1364"/>
                    <a:pt x="1341" y="1363"/>
                    <a:pt x="1338" y="1363"/>
                  </a:cubicBezTo>
                  <a:cubicBezTo>
                    <a:pt x="1330" y="1363"/>
                    <a:pt x="1321" y="1367"/>
                    <a:pt x="1321" y="1383"/>
                  </a:cubicBezTo>
                  <a:lnTo>
                    <a:pt x="1321" y="1434"/>
                  </a:lnTo>
                  <a:lnTo>
                    <a:pt x="1303" y="1434"/>
                  </a:lnTo>
                  <a:lnTo>
                    <a:pt x="1303" y="1348"/>
                  </a:lnTo>
                  <a:lnTo>
                    <a:pt x="1303" y="1348"/>
                  </a:lnTo>
                  <a:close/>
                  <a:moveTo>
                    <a:pt x="1276" y="1382"/>
                  </a:moveTo>
                  <a:lnTo>
                    <a:pt x="1276" y="1382"/>
                  </a:lnTo>
                  <a:lnTo>
                    <a:pt x="1276" y="1377"/>
                  </a:lnTo>
                  <a:cubicBezTo>
                    <a:pt x="1276" y="1366"/>
                    <a:pt x="1272" y="1358"/>
                    <a:pt x="1263" y="1358"/>
                  </a:cubicBezTo>
                  <a:cubicBezTo>
                    <a:pt x="1252" y="1358"/>
                    <a:pt x="1248" y="1369"/>
                    <a:pt x="1248" y="1380"/>
                  </a:cubicBezTo>
                  <a:lnTo>
                    <a:pt x="1248" y="1382"/>
                  </a:lnTo>
                  <a:lnTo>
                    <a:pt x="1276" y="1382"/>
                  </a:lnTo>
                  <a:lnTo>
                    <a:pt x="1276" y="1382"/>
                  </a:lnTo>
                  <a:close/>
                  <a:moveTo>
                    <a:pt x="1248" y="1394"/>
                  </a:moveTo>
                  <a:lnTo>
                    <a:pt x="1248" y="1394"/>
                  </a:lnTo>
                  <a:lnTo>
                    <a:pt x="1248" y="1398"/>
                  </a:lnTo>
                  <a:cubicBezTo>
                    <a:pt x="1248" y="1410"/>
                    <a:pt x="1250" y="1425"/>
                    <a:pt x="1263" y="1425"/>
                  </a:cubicBezTo>
                  <a:cubicBezTo>
                    <a:pt x="1275" y="1425"/>
                    <a:pt x="1276" y="1411"/>
                    <a:pt x="1276" y="1405"/>
                  </a:cubicBezTo>
                  <a:lnTo>
                    <a:pt x="1293" y="1405"/>
                  </a:lnTo>
                  <a:cubicBezTo>
                    <a:pt x="1293" y="1424"/>
                    <a:pt x="1281" y="1436"/>
                    <a:pt x="1262" y="1436"/>
                  </a:cubicBezTo>
                  <a:cubicBezTo>
                    <a:pt x="1248" y="1436"/>
                    <a:pt x="1231" y="1432"/>
                    <a:pt x="1231" y="1393"/>
                  </a:cubicBezTo>
                  <a:cubicBezTo>
                    <a:pt x="1231" y="1370"/>
                    <a:pt x="1236" y="1346"/>
                    <a:pt x="1263" y="1346"/>
                  </a:cubicBezTo>
                  <a:cubicBezTo>
                    <a:pt x="1287" y="1346"/>
                    <a:pt x="1293" y="1361"/>
                    <a:pt x="1293" y="1384"/>
                  </a:cubicBezTo>
                  <a:lnTo>
                    <a:pt x="1293" y="1394"/>
                  </a:lnTo>
                  <a:lnTo>
                    <a:pt x="1248" y="1394"/>
                  </a:lnTo>
                  <a:lnTo>
                    <a:pt x="1248" y="1394"/>
                  </a:lnTo>
                  <a:close/>
                  <a:moveTo>
                    <a:pt x="1163" y="1348"/>
                  </a:moveTo>
                  <a:lnTo>
                    <a:pt x="1163" y="1348"/>
                  </a:lnTo>
                  <a:lnTo>
                    <a:pt x="1182" y="1348"/>
                  </a:lnTo>
                  <a:lnTo>
                    <a:pt x="1197" y="1416"/>
                  </a:lnTo>
                  <a:lnTo>
                    <a:pt x="1197" y="1416"/>
                  </a:lnTo>
                  <a:lnTo>
                    <a:pt x="1210" y="1348"/>
                  </a:lnTo>
                  <a:lnTo>
                    <a:pt x="1229" y="1348"/>
                  </a:lnTo>
                  <a:lnTo>
                    <a:pt x="1206" y="1434"/>
                  </a:lnTo>
                  <a:lnTo>
                    <a:pt x="1186" y="1434"/>
                  </a:lnTo>
                  <a:lnTo>
                    <a:pt x="1163" y="1348"/>
                  </a:lnTo>
                  <a:lnTo>
                    <a:pt x="1163" y="1348"/>
                  </a:lnTo>
                  <a:close/>
                  <a:moveTo>
                    <a:pt x="1130" y="1424"/>
                  </a:moveTo>
                  <a:lnTo>
                    <a:pt x="1130" y="1424"/>
                  </a:lnTo>
                  <a:cubicBezTo>
                    <a:pt x="1143" y="1424"/>
                    <a:pt x="1145" y="1413"/>
                    <a:pt x="1145" y="1391"/>
                  </a:cubicBezTo>
                  <a:cubicBezTo>
                    <a:pt x="1145" y="1372"/>
                    <a:pt x="1143" y="1359"/>
                    <a:pt x="1130" y="1359"/>
                  </a:cubicBezTo>
                  <a:cubicBezTo>
                    <a:pt x="1118" y="1359"/>
                    <a:pt x="1116" y="1372"/>
                    <a:pt x="1116" y="1391"/>
                  </a:cubicBezTo>
                  <a:cubicBezTo>
                    <a:pt x="1116" y="1413"/>
                    <a:pt x="1118" y="1424"/>
                    <a:pt x="1130" y="1424"/>
                  </a:cubicBezTo>
                  <a:lnTo>
                    <a:pt x="1130" y="1424"/>
                  </a:lnTo>
                  <a:close/>
                  <a:moveTo>
                    <a:pt x="1130" y="1346"/>
                  </a:moveTo>
                  <a:lnTo>
                    <a:pt x="1130" y="1346"/>
                  </a:lnTo>
                  <a:cubicBezTo>
                    <a:pt x="1155" y="1346"/>
                    <a:pt x="1163" y="1365"/>
                    <a:pt x="1163" y="1391"/>
                  </a:cubicBezTo>
                  <a:cubicBezTo>
                    <a:pt x="1163" y="1418"/>
                    <a:pt x="1154" y="1436"/>
                    <a:pt x="1130" y="1436"/>
                  </a:cubicBezTo>
                  <a:cubicBezTo>
                    <a:pt x="1107" y="1436"/>
                    <a:pt x="1099" y="1418"/>
                    <a:pt x="1099" y="1391"/>
                  </a:cubicBezTo>
                  <a:cubicBezTo>
                    <a:pt x="1099" y="1365"/>
                    <a:pt x="1106" y="1346"/>
                    <a:pt x="1130" y="1346"/>
                  </a:cubicBezTo>
                  <a:lnTo>
                    <a:pt x="1130" y="1346"/>
                  </a:lnTo>
                  <a:close/>
                  <a:moveTo>
                    <a:pt x="1092" y="1403"/>
                  </a:moveTo>
                  <a:lnTo>
                    <a:pt x="1092" y="1403"/>
                  </a:lnTo>
                  <a:cubicBezTo>
                    <a:pt x="1090" y="1423"/>
                    <a:pt x="1083" y="1436"/>
                    <a:pt x="1062" y="1436"/>
                  </a:cubicBezTo>
                  <a:cubicBezTo>
                    <a:pt x="1037" y="1436"/>
                    <a:pt x="1030" y="1418"/>
                    <a:pt x="1030" y="1391"/>
                  </a:cubicBezTo>
                  <a:cubicBezTo>
                    <a:pt x="1030" y="1365"/>
                    <a:pt x="1037" y="1346"/>
                    <a:pt x="1062" y="1346"/>
                  </a:cubicBezTo>
                  <a:cubicBezTo>
                    <a:pt x="1088" y="1346"/>
                    <a:pt x="1092" y="1366"/>
                    <a:pt x="1092" y="1377"/>
                  </a:cubicBezTo>
                  <a:lnTo>
                    <a:pt x="1075" y="1377"/>
                  </a:lnTo>
                  <a:cubicBezTo>
                    <a:pt x="1075" y="1369"/>
                    <a:pt x="1072" y="1359"/>
                    <a:pt x="1062" y="1359"/>
                  </a:cubicBezTo>
                  <a:cubicBezTo>
                    <a:pt x="1050" y="1359"/>
                    <a:pt x="1048" y="1372"/>
                    <a:pt x="1048" y="1391"/>
                  </a:cubicBezTo>
                  <a:cubicBezTo>
                    <a:pt x="1048" y="1410"/>
                    <a:pt x="1050" y="1424"/>
                    <a:pt x="1062" y="1424"/>
                  </a:cubicBezTo>
                  <a:cubicBezTo>
                    <a:pt x="1072" y="1424"/>
                    <a:pt x="1075" y="1416"/>
                    <a:pt x="1075" y="1403"/>
                  </a:cubicBezTo>
                  <a:lnTo>
                    <a:pt x="1092" y="1403"/>
                  </a:lnTo>
                  <a:lnTo>
                    <a:pt x="1092" y="1403"/>
                  </a:lnTo>
                  <a:close/>
                  <a:moveTo>
                    <a:pt x="1007" y="1373"/>
                  </a:moveTo>
                  <a:lnTo>
                    <a:pt x="1007" y="1373"/>
                  </a:lnTo>
                  <a:lnTo>
                    <a:pt x="1007" y="1371"/>
                  </a:lnTo>
                  <a:cubicBezTo>
                    <a:pt x="1007" y="1364"/>
                    <a:pt x="1004" y="1358"/>
                    <a:pt x="995" y="1358"/>
                  </a:cubicBezTo>
                  <a:cubicBezTo>
                    <a:pt x="988" y="1358"/>
                    <a:pt x="983" y="1361"/>
                    <a:pt x="983" y="1369"/>
                  </a:cubicBezTo>
                  <a:cubicBezTo>
                    <a:pt x="983" y="1376"/>
                    <a:pt x="986" y="1379"/>
                    <a:pt x="995" y="1382"/>
                  </a:cubicBezTo>
                  <a:lnTo>
                    <a:pt x="1006" y="1386"/>
                  </a:lnTo>
                  <a:cubicBezTo>
                    <a:pt x="1019" y="1390"/>
                    <a:pt x="1025" y="1397"/>
                    <a:pt x="1025" y="1410"/>
                  </a:cubicBezTo>
                  <a:cubicBezTo>
                    <a:pt x="1025" y="1429"/>
                    <a:pt x="1011" y="1436"/>
                    <a:pt x="994" y="1436"/>
                  </a:cubicBezTo>
                  <a:cubicBezTo>
                    <a:pt x="972" y="1436"/>
                    <a:pt x="966" y="1426"/>
                    <a:pt x="966" y="1410"/>
                  </a:cubicBezTo>
                  <a:lnTo>
                    <a:pt x="966" y="1407"/>
                  </a:lnTo>
                  <a:lnTo>
                    <a:pt x="981" y="1407"/>
                  </a:lnTo>
                  <a:lnTo>
                    <a:pt x="981" y="1409"/>
                  </a:lnTo>
                  <a:cubicBezTo>
                    <a:pt x="981" y="1419"/>
                    <a:pt x="985" y="1425"/>
                    <a:pt x="995" y="1425"/>
                  </a:cubicBezTo>
                  <a:cubicBezTo>
                    <a:pt x="1004" y="1425"/>
                    <a:pt x="1009" y="1420"/>
                    <a:pt x="1009" y="1412"/>
                  </a:cubicBezTo>
                  <a:cubicBezTo>
                    <a:pt x="1009" y="1406"/>
                    <a:pt x="1005" y="1401"/>
                    <a:pt x="999" y="1399"/>
                  </a:cubicBezTo>
                  <a:lnTo>
                    <a:pt x="985" y="1394"/>
                  </a:lnTo>
                  <a:cubicBezTo>
                    <a:pt x="972" y="1390"/>
                    <a:pt x="967" y="1383"/>
                    <a:pt x="967" y="1370"/>
                  </a:cubicBezTo>
                  <a:cubicBezTo>
                    <a:pt x="967" y="1354"/>
                    <a:pt x="978" y="1346"/>
                    <a:pt x="996" y="1346"/>
                  </a:cubicBezTo>
                  <a:cubicBezTo>
                    <a:pt x="1018" y="1346"/>
                    <a:pt x="1023" y="1359"/>
                    <a:pt x="1023" y="1370"/>
                  </a:cubicBezTo>
                  <a:lnTo>
                    <a:pt x="1023" y="1373"/>
                  </a:lnTo>
                  <a:lnTo>
                    <a:pt x="1007" y="1373"/>
                  </a:lnTo>
                  <a:lnTo>
                    <a:pt x="1007" y="1373"/>
                  </a:lnTo>
                  <a:close/>
                  <a:moveTo>
                    <a:pt x="938" y="1348"/>
                  </a:moveTo>
                  <a:lnTo>
                    <a:pt x="938" y="1348"/>
                  </a:lnTo>
                  <a:lnTo>
                    <a:pt x="956" y="1348"/>
                  </a:lnTo>
                  <a:lnTo>
                    <a:pt x="956" y="1434"/>
                  </a:lnTo>
                  <a:lnTo>
                    <a:pt x="938" y="1434"/>
                  </a:lnTo>
                  <a:lnTo>
                    <a:pt x="938" y="1348"/>
                  </a:lnTo>
                  <a:close/>
                  <a:moveTo>
                    <a:pt x="938" y="1319"/>
                  </a:moveTo>
                  <a:lnTo>
                    <a:pt x="938" y="1319"/>
                  </a:lnTo>
                  <a:lnTo>
                    <a:pt x="956" y="1319"/>
                  </a:lnTo>
                  <a:lnTo>
                    <a:pt x="956" y="1336"/>
                  </a:lnTo>
                  <a:lnTo>
                    <a:pt x="938" y="1336"/>
                  </a:lnTo>
                  <a:lnTo>
                    <a:pt x="938" y="1319"/>
                  </a:lnTo>
                  <a:close/>
                  <a:moveTo>
                    <a:pt x="873" y="1420"/>
                  </a:moveTo>
                  <a:lnTo>
                    <a:pt x="873" y="1420"/>
                  </a:lnTo>
                  <a:lnTo>
                    <a:pt x="888" y="1420"/>
                  </a:lnTo>
                  <a:cubicBezTo>
                    <a:pt x="903" y="1420"/>
                    <a:pt x="909" y="1411"/>
                    <a:pt x="909" y="1377"/>
                  </a:cubicBezTo>
                  <a:cubicBezTo>
                    <a:pt x="909" y="1345"/>
                    <a:pt x="904" y="1334"/>
                    <a:pt x="888" y="1334"/>
                  </a:cubicBezTo>
                  <a:lnTo>
                    <a:pt x="873" y="1334"/>
                  </a:lnTo>
                  <a:lnTo>
                    <a:pt x="873" y="1420"/>
                  </a:lnTo>
                  <a:lnTo>
                    <a:pt x="873" y="1420"/>
                  </a:lnTo>
                  <a:close/>
                  <a:moveTo>
                    <a:pt x="855" y="1320"/>
                  </a:moveTo>
                  <a:lnTo>
                    <a:pt x="855" y="1320"/>
                  </a:lnTo>
                  <a:lnTo>
                    <a:pt x="887" y="1320"/>
                  </a:lnTo>
                  <a:cubicBezTo>
                    <a:pt x="923" y="1320"/>
                    <a:pt x="928" y="1344"/>
                    <a:pt x="928" y="1377"/>
                  </a:cubicBezTo>
                  <a:cubicBezTo>
                    <a:pt x="928" y="1411"/>
                    <a:pt x="923" y="1434"/>
                    <a:pt x="887" y="1434"/>
                  </a:cubicBezTo>
                  <a:lnTo>
                    <a:pt x="855" y="1434"/>
                  </a:lnTo>
                  <a:lnTo>
                    <a:pt x="855" y="1320"/>
                  </a:lnTo>
                  <a:lnTo>
                    <a:pt x="855" y="1320"/>
                  </a:lnTo>
                  <a:close/>
                  <a:moveTo>
                    <a:pt x="784" y="1320"/>
                  </a:moveTo>
                  <a:lnTo>
                    <a:pt x="784" y="1320"/>
                  </a:lnTo>
                  <a:lnTo>
                    <a:pt x="801" y="1320"/>
                  </a:lnTo>
                  <a:lnTo>
                    <a:pt x="801" y="1434"/>
                  </a:lnTo>
                  <a:lnTo>
                    <a:pt x="784" y="1434"/>
                  </a:lnTo>
                  <a:lnTo>
                    <a:pt x="784" y="1320"/>
                  </a:lnTo>
                  <a:close/>
                  <a:moveTo>
                    <a:pt x="751" y="1389"/>
                  </a:moveTo>
                  <a:lnTo>
                    <a:pt x="751" y="1389"/>
                  </a:lnTo>
                  <a:cubicBezTo>
                    <a:pt x="746" y="1392"/>
                    <a:pt x="737" y="1394"/>
                    <a:pt x="732" y="1397"/>
                  </a:cubicBezTo>
                  <a:cubicBezTo>
                    <a:pt x="727" y="1399"/>
                    <a:pt x="725" y="1404"/>
                    <a:pt x="725" y="1411"/>
                  </a:cubicBezTo>
                  <a:cubicBezTo>
                    <a:pt x="725" y="1418"/>
                    <a:pt x="728" y="1424"/>
                    <a:pt x="735" y="1424"/>
                  </a:cubicBezTo>
                  <a:cubicBezTo>
                    <a:pt x="746" y="1424"/>
                    <a:pt x="751" y="1416"/>
                    <a:pt x="751" y="1403"/>
                  </a:cubicBezTo>
                  <a:lnTo>
                    <a:pt x="751" y="1389"/>
                  </a:lnTo>
                  <a:lnTo>
                    <a:pt x="751" y="1389"/>
                  </a:lnTo>
                  <a:close/>
                  <a:moveTo>
                    <a:pt x="767" y="1416"/>
                  </a:moveTo>
                  <a:lnTo>
                    <a:pt x="767" y="1416"/>
                  </a:lnTo>
                  <a:cubicBezTo>
                    <a:pt x="767" y="1420"/>
                    <a:pt x="769" y="1422"/>
                    <a:pt x="771" y="1422"/>
                  </a:cubicBezTo>
                  <a:cubicBezTo>
                    <a:pt x="773" y="1422"/>
                    <a:pt x="774" y="1422"/>
                    <a:pt x="774" y="1422"/>
                  </a:cubicBezTo>
                  <a:lnTo>
                    <a:pt x="774" y="1433"/>
                  </a:lnTo>
                  <a:cubicBezTo>
                    <a:pt x="772" y="1434"/>
                    <a:pt x="769" y="1435"/>
                    <a:pt x="766" y="1435"/>
                  </a:cubicBezTo>
                  <a:cubicBezTo>
                    <a:pt x="758" y="1435"/>
                    <a:pt x="752" y="1432"/>
                    <a:pt x="751" y="1424"/>
                  </a:cubicBezTo>
                  <a:lnTo>
                    <a:pt x="751" y="1424"/>
                  </a:lnTo>
                  <a:cubicBezTo>
                    <a:pt x="746" y="1432"/>
                    <a:pt x="740" y="1436"/>
                    <a:pt x="730" y="1436"/>
                  </a:cubicBezTo>
                  <a:cubicBezTo>
                    <a:pt x="716" y="1436"/>
                    <a:pt x="707" y="1429"/>
                    <a:pt x="707" y="1412"/>
                  </a:cubicBezTo>
                  <a:cubicBezTo>
                    <a:pt x="707" y="1393"/>
                    <a:pt x="716" y="1389"/>
                    <a:pt x="727" y="1385"/>
                  </a:cubicBezTo>
                  <a:lnTo>
                    <a:pt x="741" y="1382"/>
                  </a:lnTo>
                  <a:cubicBezTo>
                    <a:pt x="747" y="1380"/>
                    <a:pt x="751" y="1378"/>
                    <a:pt x="751" y="1371"/>
                  </a:cubicBezTo>
                  <a:cubicBezTo>
                    <a:pt x="751" y="1363"/>
                    <a:pt x="748" y="1358"/>
                    <a:pt x="739" y="1358"/>
                  </a:cubicBezTo>
                  <a:cubicBezTo>
                    <a:pt x="727" y="1358"/>
                    <a:pt x="726" y="1366"/>
                    <a:pt x="726" y="1374"/>
                  </a:cubicBezTo>
                  <a:lnTo>
                    <a:pt x="710" y="1374"/>
                  </a:lnTo>
                  <a:cubicBezTo>
                    <a:pt x="710" y="1356"/>
                    <a:pt x="717" y="1346"/>
                    <a:pt x="740" y="1346"/>
                  </a:cubicBezTo>
                  <a:cubicBezTo>
                    <a:pt x="755" y="1346"/>
                    <a:pt x="767" y="1352"/>
                    <a:pt x="767" y="1367"/>
                  </a:cubicBezTo>
                  <a:lnTo>
                    <a:pt x="767" y="1416"/>
                  </a:lnTo>
                  <a:lnTo>
                    <a:pt x="767" y="1416"/>
                  </a:lnTo>
                  <a:close/>
                  <a:moveTo>
                    <a:pt x="703" y="1403"/>
                  </a:moveTo>
                  <a:lnTo>
                    <a:pt x="703" y="1403"/>
                  </a:lnTo>
                  <a:cubicBezTo>
                    <a:pt x="702" y="1423"/>
                    <a:pt x="695" y="1436"/>
                    <a:pt x="674" y="1436"/>
                  </a:cubicBezTo>
                  <a:cubicBezTo>
                    <a:pt x="649" y="1436"/>
                    <a:pt x="642" y="1418"/>
                    <a:pt x="642" y="1391"/>
                  </a:cubicBezTo>
                  <a:cubicBezTo>
                    <a:pt x="642" y="1365"/>
                    <a:pt x="649" y="1346"/>
                    <a:pt x="674" y="1346"/>
                  </a:cubicBezTo>
                  <a:cubicBezTo>
                    <a:pt x="699" y="1346"/>
                    <a:pt x="703" y="1366"/>
                    <a:pt x="703" y="1377"/>
                  </a:cubicBezTo>
                  <a:lnTo>
                    <a:pt x="686" y="1377"/>
                  </a:lnTo>
                  <a:cubicBezTo>
                    <a:pt x="686" y="1369"/>
                    <a:pt x="684" y="1359"/>
                    <a:pt x="674" y="1359"/>
                  </a:cubicBezTo>
                  <a:cubicBezTo>
                    <a:pt x="661" y="1359"/>
                    <a:pt x="659" y="1372"/>
                    <a:pt x="659" y="1391"/>
                  </a:cubicBezTo>
                  <a:cubicBezTo>
                    <a:pt x="659" y="1410"/>
                    <a:pt x="661" y="1424"/>
                    <a:pt x="674" y="1424"/>
                  </a:cubicBezTo>
                  <a:cubicBezTo>
                    <a:pt x="683" y="1424"/>
                    <a:pt x="687" y="1416"/>
                    <a:pt x="687" y="1403"/>
                  </a:cubicBezTo>
                  <a:lnTo>
                    <a:pt x="703" y="1403"/>
                  </a:lnTo>
                  <a:lnTo>
                    <a:pt x="703" y="1403"/>
                  </a:lnTo>
                  <a:close/>
                  <a:moveTo>
                    <a:pt x="613" y="1348"/>
                  </a:moveTo>
                  <a:lnTo>
                    <a:pt x="613" y="1348"/>
                  </a:lnTo>
                  <a:lnTo>
                    <a:pt x="630" y="1348"/>
                  </a:lnTo>
                  <a:lnTo>
                    <a:pt x="630" y="1434"/>
                  </a:lnTo>
                  <a:lnTo>
                    <a:pt x="613" y="1434"/>
                  </a:lnTo>
                  <a:lnTo>
                    <a:pt x="613" y="1348"/>
                  </a:lnTo>
                  <a:close/>
                  <a:moveTo>
                    <a:pt x="613" y="1319"/>
                  </a:moveTo>
                  <a:lnTo>
                    <a:pt x="613" y="1319"/>
                  </a:lnTo>
                  <a:lnTo>
                    <a:pt x="630" y="1319"/>
                  </a:lnTo>
                  <a:lnTo>
                    <a:pt x="630" y="1336"/>
                  </a:lnTo>
                  <a:lnTo>
                    <a:pt x="613" y="1336"/>
                  </a:lnTo>
                  <a:lnTo>
                    <a:pt x="613" y="1319"/>
                  </a:lnTo>
                  <a:close/>
                  <a:moveTo>
                    <a:pt x="561" y="1348"/>
                  </a:moveTo>
                  <a:lnTo>
                    <a:pt x="561" y="1348"/>
                  </a:lnTo>
                  <a:lnTo>
                    <a:pt x="573" y="1348"/>
                  </a:lnTo>
                  <a:lnTo>
                    <a:pt x="573" y="1324"/>
                  </a:lnTo>
                  <a:lnTo>
                    <a:pt x="590" y="1324"/>
                  </a:lnTo>
                  <a:lnTo>
                    <a:pt x="590" y="1348"/>
                  </a:lnTo>
                  <a:lnTo>
                    <a:pt x="604" y="1348"/>
                  </a:lnTo>
                  <a:lnTo>
                    <a:pt x="604" y="1361"/>
                  </a:lnTo>
                  <a:lnTo>
                    <a:pt x="590" y="1361"/>
                  </a:lnTo>
                  <a:lnTo>
                    <a:pt x="590" y="1412"/>
                  </a:lnTo>
                  <a:cubicBezTo>
                    <a:pt x="590" y="1419"/>
                    <a:pt x="592" y="1421"/>
                    <a:pt x="598" y="1421"/>
                  </a:cubicBezTo>
                  <a:cubicBezTo>
                    <a:pt x="601" y="1421"/>
                    <a:pt x="603" y="1421"/>
                    <a:pt x="604" y="1421"/>
                  </a:cubicBezTo>
                  <a:lnTo>
                    <a:pt x="604" y="1434"/>
                  </a:lnTo>
                  <a:cubicBezTo>
                    <a:pt x="601" y="1435"/>
                    <a:pt x="596" y="1435"/>
                    <a:pt x="591" y="1435"/>
                  </a:cubicBezTo>
                  <a:cubicBezTo>
                    <a:pt x="579" y="1435"/>
                    <a:pt x="573" y="1432"/>
                    <a:pt x="573" y="1414"/>
                  </a:cubicBezTo>
                  <a:lnTo>
                    <a:pt x="573" y="1361"/>
                  </a:lnTo>
                  <a:lnTo>
                    <a:pt x="561" y="1361"/>
                  </a:lnTo>
                  <a:lnTo>
                    <a:pt x="561" y="1348"/>
                  </a:lnTo>
                  <a:lnTo>
                    <a:pt x="561" y="1348"/>
                  </a:lnTo>
                  <a:close/>
                  <a:moveTo>
                    <a:pt x="541" y="1373"/>
                  </a:moveTo>
                  <a:lnTo>
                    <a:pt x="541" y="1373"/>
                  </a:lnTo>
                  <a:lnTo>
                    <a:pt x="541" y="1371"/>
                  </a:lnTo>
                  <a:cubicBezTo>
                    <a:pt x="541" y="1364"/>
                    <a:pt x="538" y="1358"/>
                    <a:pt x="529" y="1358"/>
                  </a:cubicBezTo>
                  <a:cubicBezTo>
                    <a:pt x="523" y="1358"/>
                    <a:pt x="517" y="1361"/>
                    <a:pt x="517" y="1369"/>
                  </a:cubicBezTo>
                  <a:cubicBezTo>
                    <a:pt x="517" y="1376"/>
                    <a:pt x="520" y="1379"/>
                    <a:pt x="529" y="1382"/>
                  </a:cubicBezTo>
                  <a:lnTo>
                    <a:pt x="540" y="1386"/>
                  </a:lnTo>
                  <a:cubicBezTo>
                    <a:pt x="553" y="1390"/>
                    <a:pt x="559" y="1397"/>
                    <a:pt x="559" y="1410"/>
                  </a:cubicBezTo>
                  <a:cubicBezTo>
                    <a:pt x="559" y="1429"/>
                    <a:pt x="546" y="1436"/>
                    <a:pt x="528" y="1436"/>
                  </a:cubicBezTo>
                  <a:cubicBezTo>
                    <a:pt x="507" y="1436"/>
                    <a:pt x="500" y="1426"/>
                    <a:pt x="500" y="1410"/>
                  </a:cubicBezTo>
                  <a:lnTo>
                    <a:pt x="500" y="1407"/>
                  </a:lnTo>
                  <a:lnTo>
                    <a:pt x="515" y="1407"/>
                  </a:lnTo>
                  <a:lnTo>
                    <a:pt x="515" y="1409"/>
                  </a:lnTo>
                  <a:cubicBezTo>
                    <a:pt x="515" y="1419"/>
                    <a:pt x="519" y="1425"/>
                    <a:pt x="529" y="1425"/>
                  </a:cubicBezTo>
                  <a:cubicBezTo>
                    <a:pt x="538" y="1425"/>
                    <a:pt x="543" y="1420"/>
                    <a:pt x="543" y="1412"/>
                  </a:cubicBezTo>
                  <a:cubicBezTo>
                    <a:pt x="543" y="1406"/>
                    <a:pt x="539" y="1401"/>
                    <a:pt x="533" y="1399"/>
                  </a:cubicBezTo>
                  <a:lnTo>
                    <a:pt x="519" y="1394"/>
                  </a:lnTo>
                  <a:cubicBezTo>
                    <a:pt x="506" y="1390"/>
                    <a:pt x="501" y="1383"/>
                    <a:pt x="501" y="1370"/>
                  </a:cubicBezTo>
                  <a:cubicBezTo>
                    <a:pt x="501" y="1354"/>
                    <a:pt x="513" y="1346"/>
                    <a:pt x="530" y="1346"/>
                  </a:cubicBezTo>
                  <a:cubicBezTo>
                    <a:pt x="552" y="1346"/>
                    <a:pt x="557" y="1359"/>
                    <a:pt x="557" y="1370"/>
                  </a:cubicBezTo>
                  <a:lnTo>
                    <a:pt x="557" y="1373"/>
                  </a:lnTo>
                  <a:lnTo>
                    <a:pt x="541" y="1373"/>
                  </a:lnTo>
                  <a:lnTo>
                    <a:pt x="541" y="1373"/>
                  </a:lnTo>
                  <a:close/>
                  <a:moveTo>
                    <a:pt x="471" y="1348"/>
                  </a:moveTo>
                  <a:lnTo>
                    <a:pt x="471" y="1348"/>
                  </a:lnTo>
                  <a:lnTo>
                    <a:pt x="488" y="1348"/>
                  </a:lnTo>
                  <a:lnTo>
                    <a:pt x="488" y="1434"/>
                  </a:lnTo>
                  <a:lnTo>
                    <a:pt x="471" y="1434"/>
                  </a:lnTo>
                  <a:lnTo>
                    <a:pt x="471" y="1348"/>
                  </a:lnTo>
                  <a:close/>
                  <a:moveTo>
                    <a:pt x="471" y="1319"/>
                  </a:moveTo>
                  <a:lnTo>
                    <a:pt x="471" y="1319"/>
                  </a:lnTo>
                  <a:lnTo>
                    <a:pt x="488" y="1319"/>
                  </a:lnTo>
                  <a:lnTo>
                    <a:pt x="488" y="1336"/>
                  </a:lnTo>
                  <a:lnTo>
                    <a:pt x="471" y="1336"/>
                  </a:lnTo>
                  <a:lnTo>
                    <a:pt x="471" y="1319"/>
                  </a:lnTo>
                  <a:close/>
                  <a:moveTo>
                    <a:pt x="420" y="1348"/>
                  </a:moveTo>
                  <a:lnTo>
                    <a:pt x="420" y="1348"/>
                  </a:lnTo>
                  <a:lnTo>
                    <a:pt x="432" y="1348"/>
                  </a:lnTo>
                  <a:lnTo>
                    <a:pt x="432" y="1324"/>
                  </a:lnTo>
                  <a:lnTo>
                    <a:pt x="449" y="1324"/>
                  </a:lnTo>
                  <a:lnTo>
                    <a:pt x="449" y="1348"/>
                  </a:lnTo>
                  <a:lnTo>
                    <a:pt x="463" y="1348"/>
                  </a:lnTo>
                  <a:lnTo>
                    <a:pt x="463" y="1361"/>
                  </a:lnTo>
                  <a:lnTo>
                    <a:pt x="449" y="1361"/>
                  </a:lnTo>
                  <a:lnTo>
                    <a:pt x="449" y="1412"/>
                  </a:lnTo>
                  <a:cubicBezTo>
                    <a:pt x="449" y="1419"/>
                    <a:pt x="451" y="1421"/>
                    <a:pt x="457" y="1421"/>
                  </a:cubicBezTo>
                  <a:cubicBezTo>
                    <a:pt x="459" y="1421"/>
                    <a:pt x="461" y="1421"/>
                    <a:pt x="463" y="1421"/>
                  </a:cubicBezTo>
                  <a:lnTo>
                    <a:pt x="463" y="1434"/>
                  </a:lnTo>
                  <a:cubicBezTo>
                    <a:pt x="459" y="1435"/>
                    <a:pt x="454" y="1435"/>
                    <a:pt x="449" y="1435"/>
                  </a:cubicBezTo>
                  <a:cubicBezTo>
                    <a:pt x="437" y="1435"/>
                    <a:pt x="432" y="1432"/>
                    <a:pt x="432" y="1414"/>
                  </a:cubicBezTo>
                  <a:lnTo>
                    <a:pt x="432" y="1361"/>
                  </a:lnTo>
                  <a:lnTo>
                    <a:pt x="420" y="1361"/>
                  </a:lnTo>
                  <a:lnTo>
                    <a:pt x="420" y="1348"/>
                  </a:lnTo>
                  <a:lnTo>
                    <a:pt x="420" y="1348"/>
                  </a:lnTo>
                  <a:close/>
                  <a:moveTo>
                    <a:pt x="395" y="1389"/>
                  </a:moveTo>
                  <a:lnTo>
                    <a:pt x="395" y="1389"/>
                  </a:lnTo>
                  <a:cubicBezTo>
                    <a:pt x="390" y="1392"/>
                    <a:pt x="381" y="1394"/>
                    <a:pt x="376" y="1397"/>
                  </a:cubicBezTo>
                  <a:cubicBezTo>
                    <a:pt x="371" y="1399"/>
                    <a:pt x="369" y="1404"/>
                    <a:pt x="369" y="1411"/>
                  </a:cubicBezTo>
                  <a:cubicBezTo>
                    <a:pt x="369" y="1418"/>
                    <a:pt x="372" y="1424"/>
                    <a:pt x="379" y="1424"/>
                  </a:cubicBezTo>
                  <a:cubicBezTo>
                    <a:pt x="390" y="1424"/>
                    <a:pt x="395" y="1416"/>
                    <a:pt x="395" y="1403"/>
                  </a:cubicBezTo>
                  <a:lnTo>
                    <a:pt x="395" y="1389"/>
                  </a:lnTo>
                  <a:lnTo>
                    <a:pt x="395" y="1389"/>
                  </a:lnTo>
                  <a:close/>
                  <a:moveTo>
                    <a:pt x="411" y="1416"/>
                  </a:moveTo>
                  <a:lnTo>
                    <a:pt x="411" y="1416"/>
                  </a:lnTo>
                  <a:cubicBezTo>
                    <a:pt x="411" y="1420"/>
                    <a:pt x="413" y="1422"/>
                    <a:pt x="416" y="1422"/>
                  </a:cubicBezTo>
                  <a:cubicBezTo>
                    <a:pt x="417" y="1422"/>
                    <a:pt x="418" y="1422"/>
                    <a:pt x="418" y="1422"/>
                  </a:cubicBezTo>
                  <a:lnTo>
                    <a:pt x="418" y="1433"/>
                  </a:lnTo>
                  <a:cubicBezTo>
                    <a:pt x="416" y="1434"/>
                    <a:pt x="413" y="1435"/>
                    <a:pt x="410" y="1435"/>
                  </a:cubicBezTo>
                  <a:cubicBezTo>
                    <a:pt x="402" y="1435"/>
                    <a:pt x="396" y="1432"/>
                    <a:pt x="395" y="1424"/>
                  </a:cubicBezTo>
                  <a:lnTo>
                    <a:pt x="395" y="1424"/>
                  </a:lnTo>
                  <a:cubicBezTo>
                    <a:pt x="390" y="1432"/>
                    <a:pt x="384" y="1436"/>
                    <a:pt x="374" y="1436"/>
                  </a:cubicBezTo>
                  <a:cubicBezTo>
                    <a:pt x="360" y="1436"/>
                    <a:pt x="351" y="1429"/>
                    <a:pt x="351" y="1412"/>
                  </a:cubicBezTo>
                  <a:cubicBezTo>
                    <a:pt x="351" y="1393"/>
                    <a:pt x="360" y="1389"/>
                    <a:pt x="371" y="1385"/>
                  </a:cubicBezTo>
                  <a:lnTo>
                    <a:pt x="385" y="1382"/>
                  </a:lnTo>
                  <a:cubicBezTo>
                    <a:pt x="391" y="1380"/>
                    <a:pt x="395" y="1378"/>
                    <a:pt x="395" y="1371"/>
                  </a:cubicBezTo>
                  <a:cubicBezTo>
                    <a:pt x="395" y="1363"/>
                    <a:pt x="392" y="1358"/>
                    <a:pt x="383" y="1358"/>
                  </a:cubicBezTo>
                  <a:cubicBezTo>
                    <a:pt x="372" y="1358"/>
                    <a:pt x="370" y="1366"/>
                    <a:pt x="370" y="1374"/>
                  </a:cubicBezTo>
                  <a:lnTo>
                    <a:pt x="354" y="1374"/>
                  </a:lnTo>
                  <a:cubicBezTo>
                    <a:pt x="354" y="1356"/>
                    <a:pt x="361" y="1346"/>
                    <a:pt x="384" y="1346"/>
                  </a:cubicBezTo>
                  <a:cubicBezTo>
                    <a:pt x="399" y="1346"/>
                    <a:pt x="411" y="1352"/>
                    <a:pt x="411" y="1367"/>
                  </a:cubicBezTo>
                  <a:lnTo>
                    <a:pt x="411" y="1416"/>
                  </a:lnTo>
                  <a:lnTo>
                    <a:pt x="411" y="1416"/>
                  </a:lnTo>
                  <a:close/>
                  <a:moveTo>
                    <a:pt x="304" y="1348"/>
                  </a:moveTo>
                  <a:lnTo>
                    <a:pt x="304" y="1348"/>
                  </a:lnTo>
                  <a:lnTo>
                    <a:pt x="316" y="1348"/>
                  </a:lnTo>
                  <a:lnTo>
                    <a:pt x="316" y="1324"/>
                  </a:lnTo>
                  <a:lnTo>
                    <a:pt x="333" y="1324"/>
                  </a:lnTo>
                  <a:lnTo>
                    <a:pt x="333" y="1348"/>
                  </a:lnTo>
                  <a:lnTo>
                    <a:pt x="347" y="1348"/>
                  </a:lnTo>
                  <a:lnTo>
                    <a:pt x="347" y="1361"/>
                  </a:lnTo>
                  <a:lnTo>
                    <a:pt x="333" y="1361"/>
                  </a:lnTo>
                  <a:lnTo>
                    <a:pt x="333" y="1412"/>
                  </a:lnTo>
                  <a:cubicBezTo>
                    <a:pt x="333" y="1419"/>
                    <a:pt x="335" y="1421"/>
                    <a:pt x="341" y="1421"/>
                  </a:cubicBezTo>
                  <a:cubicBezTo>
                    <a:pt x="343" y="1421"/>
                    <a:pt x="345" y="1421"/>
                    <a:pt x="347" y="1421"/>
                  </a:cubicBezTo>
                  <a:lnTo>
                    <a:pt x="347" y="1434"/>
                  </a:lnTo>
                  <a:cubicBezTo>
                    <a:pt x="343" y="1435"/>
                    <a:pt x="339" y="1435"/>
                    <a:pt x="333" y="1435"/>
                  </a:cubicBezTo>
                  <a:cubicBezTo>
                    <a:pt x="321" y="1435"/>
                    <a:pt x="316" y="1432"/>
                    <a:pt x="316" y="1414"/>
                  </a:cubicBezTo>
                  <a:lnTo>
                    <a:pt x="316" y="1361"/>
                  </a:lnTo>
                  <a:lnTo>
                    <a:pt x="304" y="1361"/>
                  </a:lnTo>
                  <a:lnTo>
                    <a:pt x="304" y="1348"/>
                  </a:lnTo>
                  <a:lnTo>
                    <a:pt x="304" y="1348"/>
                  </a:lnTo>
                  <a:close/>
                  <a:moveTo>
                    <a:pt x="247" y="1399"/>
                  </a:moveTo>
                  <a:lnTo>
                    <a:pt x="247" y="1399"/>
                  </a:lnTo>
                  <a:lnTo>
                    <a:pt x="247" y="1402"/>
                  </a:lnTo>
                  <a:cubicBezTo>
                    <a:pt x="247" y="1416"/>
                    <a:pt x="253" y="1423"/>
                    <a:pt x="266" y="1423"/>
                  </a:cubicBezTo>
                  <a:cubicBezTo>
                    <a:pt x="277" y="1423"/>
                    <a:pt x="283" y="1415"/>
                    <a:pt x="283" y="1406"/>
                  </a:cubicBezTo>
                  <a:cubicBezTo>
                    <a:pt x="283" y="1394"/>
                    <a:pt x="277" y="1389"/>
                    <a:pt x="267" y="1386"/>
                  </a:cubicBezTo>
                  <a:lnTo>
                    <a:pt x="254" y="1382"/>
                  </a:lnTo>
                  <a:cubicBezTo>
                    <a:pt x="238" y="1375"/>
                    <a:pt x="231" y="1367"/>
                    <a:pt x="231" y="1350"/>
                  </a:cubicBezTo>
                  <a:cubicBezTo>
                    <a:pt x="231" y="1330"/>
                    <a:pt x="245" y="1318"/>
                    <a:pt x="266" y="1318"/>
                  </a:cubicBezTo>
                  <a:cubicBezTo>
                    <a:pt x="295" y="1318"/>
                    <a:pt x="298" y="1336"/>
                    <a:pt x="298" y="1348"/>
                  </a:cubicBezTo>
                  <a:lnTo>
                    <a:pt x="298" y="1351"/>
                  </a:lnTo>
                  <a:lnTo>
                    <a:pt x="280" y="1351"/>
                  </a:lnTo>
                  <a:lnTo>
                    <a:pt x="280" y="1348"/>
                  </a:lnTo>
                  <a:cubicBezTo>
                    <a:pt x="280" y="1338"/>
                    <a:pt x="275" y="1332"/>
                    <a:pt x="264" y="1332"/>
                  </a:cubicBezTo>
                  <a:cubicBezTo>
                    <a:pt x="256" y="1332"/>
                    <a:pt x="249" y="1336"/>
                    <a:pt x="249" y="1348"/>
                  </a:cubicBezTo>
                  <a:cubicBezTo>
                    <a:pt x="249" y="1358"/>
                    <a:pt x="254" y="1363"/>
                    <a:pt x="266" y="1368"/>
                  </a:cubicBezTo>
                  <a:lnTo>
                    <a:pt x="278" y="1372"/>
                  </a:lnTo>
                  <a:cubicBezTo>
                    <a:pt x="294" y="1378"/>
                    <a:pt x="301" y="1387"/>
                    <a:pt x="301" y="1402"/>
                  </a:cubicBezTo>
                  <a:cubicBezTo>
                    <a:pt x="301" y="1426"/>
                    <a:pt x="287" y="1436"/>
                    <a:pt x="264" y="1436"/>
                  </a:cubicBezTo>
                  <a:cubicBezTo>
                    <a:pt x="235" y="1436"/>
                    <a:pt x="229" y="1418"/>
                    <a:pt x="229" y="1402"/>
                  </a:cubicBezTo>
                  <a:lnTo>
                    <a:pt x="229" y="1399"/>
                  </a:lnTo>
                  <a:lnTo>
                    <a:pt x="247" y="1399"/>
                  </a:lnTo>
                  <a:lnTo>
                    <a:pt x="247" y="1399"/>
                  </a:lnTo>
                  <a:close/>
                  <a:moveTo>
                    <a:pt x="404" y="8"/>
                  </a:moveTo>
                  <a:lnTo>
                    <a:pt x="404" y="8"/>
                  </a:lnTo>
                  <a:cubicBezTo>
                    <a:pt x="363" y="16"/>
                    <a:pt x="336" y="56"/>
                    <a:pt x="344" y="97"/>
                  </a:cubicBezTo>
                  <a:cubicBezTo>
                    <a:pt x="353" y="138"/>
                    <a:pt x="393" y="165"/>
                    <a:pt x="434" y="157"/>
                  </a:cubicBezTo>
                  <a:cubicBezTo>
                    <a:pt x="475" y="148"/>
                    <a:pt x="502" y="108"/>
                    <a:pt x="494" y="67"/>
                  </a:cubicBezTo>
                  <a:cubicBezTo>
                    <a:pt x="485" y="26"/>
                    <a:pt x="445" y="0"/>
                    <a:pt x="404" y="8"/>
                  </a:cubicBezTo>
                  <a:lnTo>
                    <a:pt x="404" y="8"/>
                  </a:lnTo>
                  <a:close/>
                  <a:moveTo>
                    <a:pt x="947" y="1117"/>
                  </a:moveTo>
                  <a:lnTo>
                    <a:pt x="947" y="1117"/>
                  </a:lnTo>
                  <a:lnTo>
                    <a:pt x="947" y="1117"/>
                  </a:lnTo>
                  <a:lnTo>
                    <a:pt x="1045" y="632"/>
                  </a:lnTo>
                  <a:cubicBezTo>
                    <a:pt x="1045" y="631"/>
                    <a:pt x="1045" y="631"/>
                    <a:pt x="1045" y="630"/>
                  </a:cubicBezTo>
                  <a:cubicBezTo>
                    <a:pt x="1059" y="567"/>
                    <a:pt x="1121" y="516"/>
                    <a:pt x="1184" y="516"/>
                  </a:cubicBezTo>
                  <a:lnTo>
                    <a:pt x="1207" y="516"/>
                  </a:lnTo>
                  <a:cubicBezTo>
                    <a:pt x="1271" y="516"/>
                    <a:pt x="1313" y="568"/>
                    <a:pt x="1300" y="632"/>
                  </a:cubicBezTo>
                  <a:lnTo>
                    <a:pt x="1202" y="1117"/>
                  </a:lnTo>
                  <a:lnTo>
                    <a:pt x="1342" y="1117"/>
                  </a:lnTo>
                  <a:lnTo>
                    <a:pt x="1439" y="632"/>
                  </a:lnTo>
                  <a:cubicBezTo>
                    <a:pt x="1468" y="491"/>
                    <a:pt x="1376" y="376"/>
                    <a:pt x="1235" y="376"/>
                  </a:cubicBezTo>
                  <a:lnTo>
                    <a:pt x="1212" y="376"/>
                  </a:lnTo>
                  <a:cubicBezTo>
                    <a:pt x="1139" y="376"/>
                    <a:pt x="1067" y="407"/>
                    <a:pt x="1010" y="457"/>
                  </a:cubicBezTo>
                  <a:cubicBezTo>
                    <a:pt x="973" y="407"/>
                    <a:pt x="913" y="376"/>
                    <a:pt x="840" y="376"/>
                  </a:cubicBezTo>
                  <a:lnTo>
                    <a:pt x="818" y="376"/>
                  </a:lnTo>
                  <a:cubicBezTo>
                    <a:pt x="676" y="376"/>
                    <a:pt x="538" y="491"/>
                    <a:pt x="510" y="632"/>
                  </a:cubicBezTo>
                  <a:lnTo>
                    <a:pt x="412" y="1117"/>
                  </a:lnTo>
                  <a:lnTo>
                    <a:pt x="552" y="1117"/>
                  </a:lnTo>
                  <a:lnTo>
                    <a:pt x="650" y="632"/>
                  </a:lnTo>
                  <a:cubicBezTo>
                    <a:pt x="663" y="568"/>
                    <a:pt x="725" y="516"/>
                    <a:pt x="790" y="516"/>
                  </a:cubicBezTo>
                  <a:lnTo>
                    <a:pt x="812" y="516"/>
                  </a:lnTo>
                  <a:cubicBezTo>
                    <a:pt x="876" y="516"/>
                    <a:pt x="917" y="567"/>
                    <a:pt x="905" y="630"/>
                  </a:cubicBezTo>
                  <a:cubicBezTo>
                    <a:pt x="905" y="631"/>
                    <a:pt x="905" y="631"/>
                    <a:pt x="905" y="632"/>
                  </a:cubicBezTo>
                  <a:lnTo>
                    <a:pt x="807" y="1117"/>
                  </a:lnTo>
                  <a:lnTo>
                    <a:pt x="947" y="1117"/>
                  </a:lnTo>
                  <a:lnTo>
                    <a:pt x="947" y="1117"/>
                  </a:lnTo>
                  <a:close/>
                  <a:moveTo>
                    <a:pt x="281" y="388"/>
                  </a:moveTo>
                  <a:lnTo>
                    <a:pt x="281" y="388"/>
                  </a:lnTo>
                  <a:lnTo>
                    <a:pt x="153" y="1067"/>
                  </a:lnTo>
                  <a:cubicBezTo>
                    <a:pt x="138" y="1142"/>
                    <a:pt x="118" y="1155"/>
                    <a:pt x="78" y="1155"/>
                  </a:cubicBezTo>
                  <a:cubicBezTo>
                    <a:pt x="61" y="1155"/>
                    <a:pt x="47" y="1155"/>
                    <a:pt x="31" y="1153"/>
                  </a:cubicBezTo>
                  <a:lnTo>
                    <a:pt x="22" y="1151"/>
                  </a:lnTo>
                  <a:lnTo>
                    <a:pt x="0" y="1268"/>
                  </a:lnTo>
                  <a:lnTo>
                    <a:pt x="6" y="1269"/>
                  </a:lnTo>
                  <a:cubicBezTo>
                    <a:pt x="25" y="1273"/>
                    <a:pt x="45" y="1275"/>
                    <a:pt x="68" y="1275"/>
                  </a:cubicBezTo>
                  <a:cubicBezTo>
                    <a:pt x="184" y="1275"/>
                    <a:pt x="261" y="1208"/>
                    <a:pt x="284" y="1086"/>
                  </a:cubicBezTo>
                  <a:lnTo>
                    <a:pt x="417" y="388"/>
                  </a:lnTo>
                  <a:lnTo>
                    <a:pt x="281" y="388"/>
                  </a:lnTo>
                  <a:lnTo>
                    <a:pt x="281" y="388"/>
                  </a:lnTo>
                  <a:close/>
                  <a:moveTo>
                    <a:pt x="1758" y="1011"/>
                  </a:moveTo>
                  <a:lnTo>
                    <a:pt x="1758" y="1011"/>
                  </a:lnTo>
                  <a:cubicBezTo>
                    <a:pt x="1944" y="1011"/>
                    <a:pt x="2001" y="826"/>
                    <a:pt x="2017" y="746"/>
                  </a:cubicBezTo>
                  <a:cubicBezTo>
                    <a:pt x="2042" y="621"/>
                    <a:pt x="2001" y="494"/>
                    <a:pt x="1853" y="494"/>
                  </a:cubicBezTo>
                  <a:cubicBezTo>
                    <a:pt x="1698" y="494"/>
                    <a:pt x="1617" y="627"/>
                    <a:pt x="1592" y="752"/>
                  </a:cubicBezTo>
                  <a:cubicBezTo>
                    <a:pt x="1580" y="812"/>
                    <a:pt x="1557" y="1011"/>
                    <a:pt x="1758" y="1011"/>
                  </a:cubicBezTo>
                  <a:lnTo>
                    <a:pt x="1758" y="1011"/>
                  </a:lnTo>
                  <a:close/>
                  <a:moveTo>
                    <a:pt x="2157" y="754"/>
                  </a:moveTo>
                  <a:lnTo>
                    <a:pt x="2157" y="754"/>
                  </a:lnTo>
                  <a:cubicBezTo>
                    <a:pt x="2112" y="983"/>
                    <a:pt x="1951" y="1131"/>
                    <a:pt x="1747" y="1131"/>
                  </a:cubicBezTo>
                  <a:cubicBezTo>
                    <a:pt x="1673" y="1131"/>
                    <a:pt x="1583" y="1104"/>
                    <a:pt x="1541" y="1033"/>
                  </a:cubicBezTo>
                  <a:cubicBezTo>
                    <a:pt x="1536" y="1061"/>
                    <a:pt x="1510" y="1200"/>
                    <a:pt x="1497" y="1270"/>
                  </a:cubicBezTo>
                  <a:lnTo>
                    <a:pt x="1362" y="1270"/>
                  </a:lnTo>
                  <a:lnTo>
                    <a:pt x="1533" y="390"/>
                  </a:lnTo>
                  <a:lnTo>
                    <a:pt x="1668" y="390"/>
                  </a:lnTo>
                  <a:cubicBezTo>
                    <a:pt x="1668" y="390"/>
                    <a:pt x="1658" y="441"/>
                    <a:pt x="1652" y="469"/>
                  </a:cubicBezTo>
                  <a:cubicBezTo>
                    <a:pt x="1706" y="408"/>
                    <a:pt x="1792" y="374"/>
                    <a:pt x="1894" y="374"/>
                  </a:cubicBezTo>
                  <a:cubicBezTo>
                    <a:pt x="2099" y="374"/>
                    <a:pt x="2203" y="523"/>
                    <a:pt x="2157" y="75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" name="TextBox 4">
            <a:extLst>
              <a:ext uri="{FF2B5EF4-FFF2-40B4-BE49-F238E27FC236}">
                <a16:creationId xmlns:a16="http://schemas.microsoft.com/office/drawing/2014/main" id="{267CF199-6B01-644A-8F6B-839026F3D6C2}"/>
              </a:ext>
            </a:extLst>
          </p:cNvPr>
          <p:cNvSpPr txBox="1"/>
          <p:nvPr userDrawn="1"/>
        </p:nvSpPr>
        <p:spPr>
          <a:xfrm>
            <a:off x="3310128" y="4864608"/>
            <a:ext cx="2514600" cy="246221"/>
          </a:xfrm>
          <a:prstGeom prst="rect">
            <a:avLst/>
          </a:prstGeom>
          <a:noFill/>
        </p:spPr>
        <p:txBody>
          <a:bodyPr wrap="square" anchor="b" anchorCtr="0">
            <a:spAutoFit/>
          </a:bodyPr>
          <a:lstStyle/>
          <a:p>
            <a:pPr marL="0" marR="0" lvl="0" indent="0" algn="ctr" defTabSz="27432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00" kern="1200" spc="50" baseline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Company Confidential – For Internal Use Only</a:t>
            </a:r>
          </a:p>
          <a:p>
            <a:pPr marL="0" marR="0" lvl="0" indent="0" algn="ctr" defTabSz="27432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" b="0" i="0" u="none" strike="noStrike" kern="300" cap="none" spc="5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Calibri" charset="0"/>
                <a:cs typeface="Arial" panose="020B0604020202020204" pitchFamily="34" charset="0"/>
              </a:rPr>
              <a:t>Copyright © SAS Institute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1778379046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lue_Section Header">
    <p:bg>
      <p:bgPr>
        <a:gradFill>
          <a:gsLst>
            <a:gs pos="0">
              <a:srgbClr val="1D73BA">
                <a:lumMod val="55000"/>
                <a:lumOff val="45000"/>
              </a:srgbClr>
            </a:gs>
            <a:gs pos="100000">
              <a:srgbClr val="1D73BA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7C49BDFD-C5A6-F247-86DA-C83D46AD92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lum bright="70000" contrast="-70000"/>
            <a:alphaModFix amt="10000"/>
          </a:blip>
          <a:srcRect t="1" r="13180" b="4107"/>
          <a:stretch/>
        </p:blipFill>
        <p:spPr>
          <a:xfrm>
            <a:off x="5956663" y="1657883"/>
            <a:ext cx="3187337" cy="35574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1800894"/>
            <a:ext cx="9144000" cy="584775"/>
          </a:xfrm>
        </p:spPr>
        <p:txBody>
          <a:bodyPr anchor="b" anchorCtr="0">
            <a:spAutoFit/>
          </a:bodyPr>
          <a:lstStyle>
            <a:lvl1pPr algn="ctr">
              <a:defRPr sz="32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Click to Edit Title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383824"/>
            <a:ext cx="9144000" cy="353943"/>
          </a:xfrm>
        </p:spPr>
        <p:txBody>
          <a:bodyPr anchor="t">
            <a:spAutoFit/>
          </a:bodyPr>
          <a:lstStyle>
            <a:lvl1pPr marL="0" indent="-182880" algn="ctr">
              <a:lnSpc>
                <a:spcPct val="85000"/>
              </a:lnSpc>
              <a:buFont typeface="Arial" pitchFamily="34" charset="0"/>
              <a:buNone/>
              <a:defRPr sz="2000" b="0" i="0" cap="none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/>
              <a:t>Click to edit subtitle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4976208B-6111-490B-8CEC-FFB249DB210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B0E0B5B-D8BF-0749-894E-3B7794EEADDD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8008354" y="4313047"/>
            <a:ext cx="842999" cy="563581"/>
            <a:chOff x="6029325" y="3268663"/>
            <a:chExt cx="1690688" cy="1130299"/>
          </a:xfrm>
          <a:solidFill>
            <a:srgbClr val="FFFFFF"/>
          </a:solidFill>
        </p:grpSpPr>
        <p:sp>
          <p:nvSpPr>
            <p:cNvPr id="16" name="Freeform 19">
              <a:extLst>
                <a:ext uri="{FF2B5EF4-FFF2-40B4-BE49-F238E27FC236}">
                  <a16:creationId xmlns:a16="http://schemas.microsoft.com/office/drawing/2014/main" id="{C6B8C37C-AB1F-8E46-B5AC-0ABF8AB0DDA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02363" y="3302000"/>
              <a:ext cx="1468438" cy="1074737"/>
            </a:xfrm>
            <a:custGeom>
              <a:avLst/>
              <a:gdLst>
                <a:gd name="T0" fmla="*/ 1912 w 1912"/>
                <a:gd name="T1" fmla="*/ 1391 h 1393"/>
                <a:gd name="T2" fmla="*/ 1894 w 1912"/>
                <a:gd name="T3" fmla="*/ 1391 h 1393"/>
                <a:gd name="T4" fmla="*/ 1814 w 1912"/>
                <a:gd name="T5" fmla="*/ 1359 h 1393"/>
                <a:gd name="T6" fmla="*/ 1863 w 1912"/>
                <a:gd name="T7" fmla="*/ 1329 h 1393"/>
                <a:gd name="T8" fmla="*/ 1849 w 1912"/>
                <a:gd name="T9" fmla="*/ 1289 h 1393"/>
                <a:gd name="T10" fmla="*/ 1883 w 1912"/>
                <a:gd name="T11" fmla="*/ 1308 h 1393"/>
                <a:gd name="T12" fmla="*/ 1815 w 1912"/>
                <a:gd name="T13" fmla="*/ 1307 h 1393"/>
                <a:gd name="T14" fmla="*/ 1868 w 1912"/>
                <a:gd name="T15" fmla="*/ 1363 h 1393"/>
                <a:gd name="T16" fmla="*/ 1832 w 1912"/>
                <a:gd name="T17" fmla="*/ 1356 h 1393"/>
                <a:gd name="T18" fmla="*/ 1757 w 1912"/>
                <a:gd name="T19" fmla="*/ 1349 h 1393"/>
                <a:gd name="T20" fmla="*/ 1771 w 1912"/>
                <a:gd name="T21" fmla="*/ 1293 h 1393"/>
                <a:gd name="T22" fmla="*/ 1757 w 1912"/>
                <a:gd name="T23" fmla="*/ 1349 h 1393"/>
                <a:gd name="T24" fmla="*/ 1746 w 1912"/>
                <a:gd name="T25" fmla="*/ 1391 h 1393"/>
                <a:gd name="T26" fmla="*/ 1794 w 1912"/>
                <a:gd name="T27" fmla="*/ 1391 h 1393"/>
                <a:gd name="T28" fmla="*/ 1760 w 1912"/>
                <a:gd name="T29" fmla="*/ 1277 h 1393"/>
                <a:gd name="T30" fmla="*/ 1654 w 1912"/>
                <a:gd name="T31" fmla="*/ 1356 h 1393"/>
                <a:gd name="T32" fmla="*/ 1688 w 1912"/>
                <a:gd name="T33" fmla="*/ 1393 h 1393"/>
                <a:gd name="T34" fmla="*/ 1691 w 1912"/>
                <a:gd name="T35" fmla="*/ 1325 h 1393"/>
                <a:gd name="T36" fmla="*/ 1705 w 1912"/>
                <a:gd name="T37" fmla="*/ 1305 h 1393"/>
                <a:gd name="T38" fmla="*/ 1723 w 1912"/>
                <a:gd name="T39" fmla="*/ 1305 h 1393"/>
                <a:gd name="T40" fmla="*/ 1679 w 1912"/>
                <a:gd name="T41" fmla="*/ 1339 h 1393"/>
                <a:gd name="T42" fmla="*/ 1691 w 1912"/>
                <a:gd name="T43" fmla="*/ 1380 h 1393"/>
                <a:gd name="T44" fmla="*/ 1654 w 1912"/>
                <a:gd name="T45" fmla="*/ 1356 h 1393"/>
                <a:gd name="T46" fmla="*/ 1511 w 1912"/>
                <a:gd name="T47" fmla="*/ 1391 h 1393"/>
                <a:gd name="T48" fmla="*/ 1541 w 1912"/>
                <a:gd name="T49" fmla="*/ 1317 h 1393"/>
                <a:gd name="T50" fmla="*/ 1569 w 1912"/>
                <a:gd name="T51" fmla="*/ 1391 h 1393"/>
                <a:gd name="T52" fmla="*/ 1593 w 1912"/>
                <a:gd name="T53" fmla="*/ 1332 h 1393"/>
                <a:gd name="T54" fmla="*/ 1610 w 1912"/>
                <a:gd name="T55" fmla="*/ 1326 h 1393"/>
                <a:gd name="T56" fmla="*/ 1548 w 1912"/>
                <a:gd name="T57" fmla="*/ 1303 h 1393"/>
                <a:gd name="T58" fmla="*/ 1527 w 1912"/>
                <a:gd name="T59" fmla="*/ 1305 h 1393"/>
                <a:gd name="T60" fmla="*/ 1511 w 1912"/>
                <a:gd name="T61" fmla="*/ 1391 h 1393"/>
                <a:gd name="T62" fmla="*/ 1470 w 1912"/>
                <a:gd name="T63" fmla="*/ 1316 h 1393"/>
                <a:gd name="T64" fmla="*/ 1456 w 1912"/>
                <a:gd name="T65" fmla="*/ 1348 h 1393"/>
                <a:gd name="T66" fmla="*/ 1439 w 1912"/>
                <a:gd name="T67" fmla="*/ 1348 h 1393"/>
                <a:gd name="T68" fmla="*/ 1470 w 1912"/>
                <a:gd name="T69" fmla="*/ 1303 h 1393"/>
                <a:gd name="T70" fmla="*/ 1394 w 1912"/>
                <a:gd name="T71" fmla="*/ 1391 h 1393"/>
                <a:gd name="T72" fmla="*/ 1412 w 1912"/>
                <a:gd name="T73" fmla="*/ 1340 h 1393"/>
                <a:gd name="T74" fmla="*/ 1436 w 1912"/>
                <a:gd name="T75" fmla="*/ 1304 h 1393"/>
                <a:gd name="T76" fmla="*/ 1412 w 1912"/>
                <a:gd name="T77" fmla="*/ 1319 h 1393"/>
                <a:gd name="T78" fmla="*/ 1394 w 1912"/>
                <a:gd name="T79" fmla="*/ 1391 h 1393"/>
                <a:gd name="T80" fmla="*/ 1326 w 1912"/>
                <a:gd name="T81" fmla="*/ 1391 h 1393"/>
                <a:gd name="T82" fmla="*/ 1384 w 1912"/>
                <a:gd name="T83" fmla="*/ 1340 h 1393"/>
                <a:gd name="T84" fmla="*/ 1344 w 1912"/>
                <a:gd name="T85" fmla="*/ 1293 h 1393"/>
                <a:gd name="T86" fmla="*/ 1326 w 1912"/>
                <a:gd name="T87" fmla="*/ 1277 h 1393"/>
                <a:gd name="T88" fmla="*/ 630 w 1912"/>
                <a:gd name="T89" fmla="*/ 244 h 1393"/>
                <a:gd name="T90" fmla="*/ 626 w 1912"/>
                <a:gd name="T91" fmla="*/ 246 h 1393"/>
                <a:gd name="T92" fmla="*/ 360 w 1912"/>
                <a:gd name="T93" fmla="*/ 323 h 1393"/>
                <a:gd name="T94" fmla="*/ 246 w 1912"/>
                <a:gd name="T95" fmla="*/ 600 h 1393"/>
                <a:gd name="T96" fmla="*/ 236 w 1912"/>
                <a:gd name="T97" fmla="*/ 597 h 1393"/>
                <a:gd name="T98" fmla="*/ 4 w 1912"/>
                <a:gd name="T99" fmla="*/ 211 h 1393"/>
                <a:gd name="T100" fmla="*/ 1 w 1912"/>
                <a:gd name="T101" fmla="*/ 203 h 1393"/>
                <a:gd name="T102" fmla="*/ 8 w 1912"/>
                <a:gd name="T103" fmla="*/ 201 h 1393"/>
                <a:gd name="T104" fmla="*/ 392 w 1912"/>
                <a:gd name="T105" fmla="*/ 5 h 1393"/>
                <a:gd name="T106" fmla="*/ 395 w 1912"/>
                <a:gd name="T107" fmla="*/ 2 h 1393"/>
                <a:gd name="T108" fmla="*/ 405 w 1912"/>
                <a:gd name="T109" fmla="*/ 7 h 1393"/>
                <a:gd name="T110" fmla="*/ 628 w 1912"/>
                <a:gd name="T111" fmla="*/ 232 h 1393"/>
                <a:gd name="T112" fmla="*/ 630 w 1912"/>
                <a:gd name="T113" fmla="*/ 244 h 1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912" h="1393">
                  <a:moveTo>
                    <a:pt x="1894" y="1391"/>
                  </a:moveTo>
                  <a:lnTo>
                    <a:pt x="1894" y="1391"/>
                  </a:lnTo>
                  <a:lnTo>
                    <a:pt x="1912" y="1391"/>
                  </a:lnTo>
                  <a:lnTo>
                    <a:pt x="1912" y="1370"/>
                  </a:lnTo>
                  <a:lnTo>
                    <a:pt x="1894" y="1370"/>
                  </a:lnTo>
                  <a:lnTo>
                    <a:pt x="1894" y="1391"/>
                  </a:lnTo>
                  <a:close/>
                  <a:moveTo>
                    <a:pt x="1814" y="1356"/>
                  </a:moveTo>
                  <a:lnTo>
                    <a:pt x="1814" y="1356"/>
                  </a:lnTo>
                  <a:lnTo>
                    <a:pt x="1814" y="1359"/>
                  </a:lnTo>
                  <a:cubicBezTo>
                    <a:pt x="1814" y="1375"/>
                    <a:pt x="1820" y="1393"/>
                    <a:pt x="1848" y="1393"/>
                  </a:cubicBezTo>
                  <a:cubicBezTo>
                    <a:pt x="1871" y="1393"/>
                    <a:pt x="1886" y="1383"/>
                    <a:pt x="1886" y="1359"/>
                  </a:cubicBezTo>
                  <a:cubicBezTo>
                    <a:pt x="1886" y="1344"/>
                    <a:pt x="1879" y="1335"/>
                    <a:pt x="1863" y="1329"/>
                  </a:cubicBezTo>
                  <a:lnTo>
                    <a:pt x="1850" y="1325"/>
                  </a:lnTo>
                  <a:cubicBezTo>
                    <a:pt x="1838" y="1320"/>
                    <a:pt x="1833" y="1315"/>
                    <a:pt x="1833" y="1305"/>
                  </a:cubicBezTo>
                  <a:cubicBezTo>
                    <a:pt x="1833" y="1293"/>
                    <a:pt x="1841" y="1289"/>
                    <a:pt x="1849" y="1289"/>
                  </a:cubicBezTo>
                  <a:cubicBezTo>
                    <a:pt x="1860" y="1289"/>
                    <a:pt x="1865" y="1295"/>
                    <a:pt x="1865" y="1305"/>
                  </a:cubicBezTo>
                  <a:lnTo>
                    <a:pt x="1865" y="1308"/>
                  </a:lnTo>
                  <a:lnTo>
                    <a:pt x="1883" y="1308"/>
                  </a:lnTo>
                  <a:lnTo>
                    <a:pt x="1883" y="1305"/>
                  </a:lnTo>
                  <a:cubicBezTo>
                    <a:pt x="1883" y="1293"/>
                    <a:pt x="1880" y="1275"/>
                    <a:pt x="1851" y="1275"/>
                  </a:cubicBezTo>
                  <a:cubicBezTo>
                    <a:pt x="1829" y="1275"/>
                    <a:pt x="1815" y="1287"/>
                    <a:pt x="1815" y="1307"/>
                  </a:cubicBezTo>
                  <a:cubicBezTo>
                    <a:pt x="1815" y="1324"/>
                    <a:pt x="1822" y="1332"/>
                    <a:pt x="1839" y="1339"/>
                  </a:cubicBezTo>
                  <a:lnTo>
                    <a:pt x="1851" y="1343"/>
                  </a:lnTo>
                  <a:cubicBezTo>
                    <a:pt x="1862" y="1346"/>
                    <a:pt x="1868" y="1351"/>
                    <a:pt x="1868" y="1363"/>
                  </a:cubicBezTo>
                  <a:cubicBezTo>
                    <a:pt x="1868" y="1372"/>
                    <a:pt x="1862" y="1380"/>
                    <a:pt x="1850" y="1380"/>
                  </a:cubicBezTo>
                  <a:cubicBezTo>
                    <a:pt x="1838" y="1380"/>
                    <a:pt x="1832" y="1373"/>
                    <a:pt x="1832" y="1359"/>
                  </a:cubicBezTo>
                  <a:lnTo>
                    <a:pt x="1832" y="1356"/>
                  </a:lnTo>
                  <a:lnTo>
                    <a:pt x="1814" y="1356"/>
                  </a:lnTo>
                  <a:lnTo>
                    <a:pt x="1814" y="1356"/>
                  </a:lnTo>
                  <a:close/>
                  <a:moveTo>
                    <a:pt x="1757" y="1349"/>
                  </a:moveTo>
                  <a:lnTo>
                    <a:pt x="1757" y="1349"/>
                  </a:lnTo>
                  <a:lnTo>
                    <a:pt x="1770" y="1293"/>
                  </a:lnTo>
                  <a:lnTo>
                    <a:pt x="1771" y="1293"/>
                  </a:lnTo>
                  <a:lnTo>
                    <a:pt x="1784" y="1349"/>
                  </a:lnTo>
                  <a:lnTo>
                    <a:pt x="1757" y="1349"/>
                  </a:lnTo>
                  <a:lnTo>
                    <a:pt x="1757" y="1349"/>
                  </a:lnTo>
                  <a:close/>
                  <a:moveTo>
                    <a:pt x="1727" y="1391"/>
                  </a:moveTo>
                  <a:lnTo>
                    <a:pt x="1727" y="1391"/>
                  </a:lnTo>
                  <a:lnTo>
                    <a:pt x="1746" y="1391"/>
                  </a:lnTo>
                  <a:lnTo>
                    <a:pt x="1754" y="1363"/>
                  </a:lnTo>
                  <a:lnTo>
                    <a:pt x="1787" y="1363"/>
                  </a:lnTo>
                  <a:lnTo>
                    <a:pt x="1794" y="1391"/>
                  </a:lnTo>
                  <a:lnTo>
                    <a:pt x="1813" y="1391"/>
                  </a:lnTo>
                  <a:lnTo>
                    <a:pt x="1783" y="1277"/>
                  </a:lnTo>
                  <a:lnTo>
                    <a:pt x="1760" y="1277"/>
                  </a:lnTo>
                  <a:lnTo>
                    <a:pt x="1727" y="1391"/>
                  </a:lnTo>
                  <a:lnTo>
                    <a:pt x="1727" y="1391"/>
                  </a:lnTo>
                  <a:close/>
                  <a:moveTo>
                    <a:pt x="1654" y="1356"/>
                  </a:moveTo>
                  <a:lnTo>
                    <a:pt x="1654" y="1356"/>
                  </a:lnTo>
                  <a:lnTo>
                    <a:pt x="1654" y="1359"/>
                  </a:lnTo>
                  <a:cubicBezTo>
                    <a:pt x="1654" y="1375"/>
                    <a:pt x="1660" y="1393"/>
                    <a:pt x="1688" y="1393"/>
                  </a:cubicBezTo>
                  <a:cubicBezTo>
                    <a:pt x="1711" y="1393"/>
                    <a:pt x="1726" y="1383"/>
                    <a:pt x="1726" y="1359"/>
                  </a:cubicBezTo>
                  <a:cubicBezTo>
                    <a:pt x="1726" y="1344"/>
                    <a:pt x="1719" y="1335"/>
                    <a:pt x="1703" y="1329"/>
                  </a:cubicBezTo>
                  <a:lnTo>
                    <a:pt x="1691" y="1325"/>
                  </a:lnTo>
                  <a:cubicBezTo>
                    <a:pt x="1679" y="1320"/>
                    <a:pt x="1674" y="1315"/>
                    <a:pt x="1674" y="1305"/>
                  </a:cubicBezTo>
                  <a:cubicBezTo>
                    <a:pt x="1674" y="1293"/>
                    <a:pt x="1681" y="1289"/>
                    <a:pt x="1689" y="1289"/>
                  </a:cubicBezTo>
                  <a:cubicBezTo>
                    <a:pt x="1700" y="1289"/>
                    <a:pt x="1705" y="1295"/>
                    <a:pt x="1705" y="1305"/>
                  </a:cubicBezTo>
                  <a:lnTo>
                    <a:pt x="1705" y="1308"/>
                  </a:lnTo>
                  <a:lnTo>
                    <a:pt x="1723" y="1308"/>
                  </a:lnTo>
                  <a:lnTo>
                    <a:pt x="1723" y="1305"/>
                  </a:lnTo>
                  <a:cubicBezTo>
                    <a:pt x="1723" y="1293"/>
                    <a:pt x="1720" y="1275"/>
                    <a:pt x="1691" y="1275"/>
                  </a:cubicBezTo>
                  <a:cubicBezTo>
                    <a:pt x="1670" y="1275"/>
                    <a:pt x="1656" y="1287"/>
                    <a:pt x="1656" y="1307"/>
                  </a:cubicBezTo>
                  <a:cubicBezTo>
                    <a:pt x="1656" y="1324"/>
                    <a:pt x="1663" y="1332"/>
                    <a:pt x="1679" y="1339"/>
                  </a:cubicBezTo>
                  <a:lnTo>
                    <a:pt x="1692" y="1343"/>
                  </a:lnTo>
                  <a:cubicBezTo>
                    <a:pt x="1702" y="1346"/>
                    <a:pt x="1708" y="1351"/>
                    <a:pt x="1708" y="1363"/>
                  </a:cubicBezTo>
                  <a:cubicBezTo>
                    <a:pt x="1708" y="1372"/>
                    <a:pt x="1702" y="1380"/>
                    <a:pt x="1691" y="1380"/>
                  </a:cubicBezTo>
                  <a:cubicBezTo>
                    <a:pt x="1678" y="1380"/>
                    <a:pt x="1672" y="1373"/>
                    <a:pt x="1672" y="1359"/>
                  </a:cubicBezTo>
                  <a:lnTo>
                    <a:pt x="1672" y="1356"/>
                  </a:lnTo>
                  <a:lnTo>
                    <a:pt x="1654" y="1356"/>
                  </a:lnTo>
                  <a:lnTo>
                    <a:pt x="1654" y="1356"/>
                  </a:lnTo>
                  <a:close/>
                  <a:moveTo>
                    <a:pt x="1511" y="1391"/>
                  </a:moveTo>
                  <a:lnTo>
                    <a:pt x="1511" y="1391"/>
                  </a:lnTo>
                  <a:lnTo>
                    <a:pt x="1528" y="1391"/>
                  </a:lnTo>
                  <a:lnTo>
                    <a:pt x="1528" y="1334"/>
                  </a:lnTo>
                  <a:cubicBezTo>
                    <a:pt x="1528" y="1322"/>
                    <a:pt x="1535" y="1317"/>
                    <a:pt x="1541" y="1317"/>
                  </a:cubicBezTo>
                  <a:cubicBezTo>
                    <a:pt x="1549" y="1317"/>
                    <a:pt x="1552" y="1321"/>
                    <a:pt x="1552" y="1332"/>
                  </a:cubicBezTo>
                  <a:lnTo>
                    <a:pt x="1552" y="1391"/>
                  </a:lnTo>
                  <a:lnTo>
                    <a:pt x="1569" y="1391"/>
                  </a:lnTo>
                  <a:lnTo>
                    <a:pt x="1569" y="1334"/>
                  </a:lnTo>
                  <a:cubicBezTo>
                    <a:pt x="1569" y="1322"/>
                    <a:pt x="1576" y="1317"/>
                    <a:pt x="1583" y="1317"/>
                  </a:cubicBezTo>
                  <a:cubicBezTo>
                    <a:pt x="1590" y="1317"/>
                    <a:pt x="1593" y="1321"/>
                    <a:pt x="1593" y="1332"/>
                  </a:cubicBezTo>
                  <a:lnTo>
                    <a:pt x="1593" y="1391"/>
                  </a:lnTo>
                  <a:lnTo>
                    <a:pt x="1610" y="1391"/>
                  </a:lnTo>
                  <a:lnTo>
                    <a:pt x="1610" y="1326"/>
                  </a:lnTo>
                  <a:cubicBezTo>
                    <a:pt x="1610" y="1309"/>
                    <a:pt x="1602" y="1303"/>
                    <a:pt x="1590" y="1303"/>
                  </a:cubicBezTo>
                  <a:cubicBezTo>
                    <a:pt x="1579" y="1303"/>
                    <a:pt x="1573" y="1308"/>
                    <a:pt x="1568" y="1316"/>
                  </a:cubicBezTo>
                  <a:cubicBezTo>
                    <a:pt x="1565" y="1309"/>
                    <a:pt x="1560" y="1303"/>
                    <a:pt x="1548" y="1303"/>
                  </a:cubicBezTo>
                  <a:cubicBezTo>
                    <a:pt x="1540" y="1303"/>
                    <a:pt x="1532" y="1308"/>
                    <a:pt x="1527" y="1315"/>
                  </a:cubicBezTo>
                  <a:lnTo>
                    <a:pt x="1527" y="1315"/>
                  </a:lnTo>
                  <a:lnTo>
                    <a:pt x="1527" y="1305"/>
                  </a:lnTo>
                  <a:lnTo>
                    <a:pt x="1511" y="1305"/>
                  </a:lnTo>
                  <a:lnTo>
                    <a:pt x="1511" y="1391"/>
                  </a:lnTo>
                  <a:lnTo>
                    <a:pt x="1511" y="1391"/>
                  </a:lnTo>
                  <a:close/>
                  <a:moveTo>
                    <a:pt x="1456" y="1348"/>
                  </a:moveTo>
                  <a:lnTo>
                    <a:pt x="1456" y="1348"/>
                  </a:lnTo>
                  <a:cubicBezTo>
                    <a:pt x="1456" y="1329"/>
                    <a:pt x="1458" y="1316"/>
                    <a:pt x="1470" y="1316"/>
                  </a:cubicBezTo>
                  <a:cubicBezTo>
                    <a:pt x="1483" y="1316"/>
                    <a:pt x="1485" y="1329"/>
                    <a:pt x="1485" y="1348"/>
                  </a:cubicBezTo>
                  <a:cubicBezTo>
                    <a:pt x="1485" y="1370"/>
                    <a:pt x="1483" y="1381"/>
                    <a:pt x="1470" y="1381"/>
                  </a:cubicBezTo>
                  <a:cubicBezTo>
                    <a:pt x="1458" y="1381"/>
                    <a:pt x="1456" y="1370"/>
                    <a:pt x="1456" y="1348"/>
                  </a:cubicBezTo>
                  <a:lnTo>
                    <a:pt x="1456" y="1348"/>
                  </a:lnTo>
                  <a:close/>
                  <a:moveTo>
                    <a:pt x="1439" y="1348"/>
                  </a:moveTo>
                  <a:lnTo>
                    <a:pt x="1439" y="1348"/>
                  </a:lnTo>
                  <a:cubicBezTo>
                    <a:pt x="1439" y="1375"/>
                    <a:pt x="1447" y="1393"/>
                    <a:pt x="1470" y="1393"/>
                  </a:cubicBezTo>
                  <a:cubicBezTo>
                    <a:pt x="1494" y="1393"/>
                    <a:pt x="1502" y="1375"/>
                    <a:pt x="1502" y="1348"/>
                  </a:cubicBezTo>
                  <a:cubicBezTo>
                    <a:pt x="1502" y="1322"/>
                    <a:pt x="1495" y="1303"/>
                    <a:pt x="1470" y="1303"/>
                  </a:cubicBezTo>
                  <a:cubicBezTo>
                    <a:pt x="1446" y="1303"/>
                    <a:pt x="1439" y="1322"/>
                    <a:pt x="1439" y="1348"/>
                  </a:cubicBezTo>
                  <a:lnTo>
                    <a:pt x="1439" y="1348"/>
                  </a:lnTo>
                  <a:close/>
                  <a:moveTo>
                    <a:pt x="1394" y="1391"/>
                  </a:moveTo>
                  <a:lnTo>
                    <a:pt x="1394" y="1391"/>
                  </a:lnTo>
                  <a:lnTo>
                    <a:pt x="1412" y="1391"/>
                  </a:lnTo>
                  <a:lnTo>
                    <a:pt x="1412" y="1340"/>
                  </a:lnTo>
                  <a:cubicBezTo>
                    <a:pt x="1412" y="1324"/>
                    <a:pt x="1421" y="1320"/>
                    <a:pt x="1429" y="1320"/>
                  </a:cubicBezTo>
                  <a:cubicBezTo>
                    <a:pt x="1432" y="1320"/>
                    <a:pt x="1435" y="1321"/>
                    <a:pt x="1436" y="1321"/>
                  </a:cubicBezTo>
                  <a:lnTo>
                    <a:pt x="1436" y="1304"/>
                  </a:lnTo>
                  <a:cubicBezTo>
                    <a:pt x="1435" y="1304"/>
                    <a:pt x="1434" y="1303"/>
                    <a:pt x="1432" y="1303"/>
                  </a:cubicBezTo>
                  <a:cubicBezTo>
                    <a:pt x="1422" y="1303"/>
                    <a:pt x="1416" y="1309"/>
                    <a:pt x="1412" y="1319"/>
                  </a:cubicBezTo>
                  <a:lnTo>
                    <a:pt x="1412" y="1319"/>
                  </a:lnTo>
                  <a:lnTo>
                    <a:pt x="1412" y="1305"/>
                  </a:lnTo>
                  <a:lnTo>
                    <a:pt x="1394" y="1305"/>
                  </a:lnTo>
                  <a:lnTo>
                    <a:pt x="1394" y="1391"/>
                  </a:lnTo>
                  <a:lnTo>
                    <a:pt x="1394" y="1391"/>
                  </a:lnTo>
                  <a:close/>
                  <a:moveTo>
                    <a:pt x="1326" y="1391"/>
                  </a:moveTo>
                  <a:lnTo>
                    <a:pt x="1326" y="1391"/>
                  </a:lnTo>
                  <a:lnTo>
                    <a:pt x="1344" y="1391"/>
                  </a:lnTo>
                  <a:lnTo>
                    <a:pt x="1344" y="1340"/>
                  </a:lnTo>
                  <a:lnTo>
                    <a:pt x="1384" y="1340"/>
                  </a:lnTo>
                  <a:lnTo>
                    <a:pt x="1384" y="1324"/>
                  </a:lnTo>
                  <a:lnTo>
                    <a:pt x="1344" y="1324"/>
                  </a:lnTo>
                  <a:lnTo>
                    <a:pt x="1344" y="1293"/>
                  </a:lnTo>
                  <a:lnTo>
                    <a:pt x="1386" y="1293"/>
                  </a:lnTo>
                  <a:lnTo>
                    <a:pt x="1386" y="1277"/>
                  </a:lnTo>
                  <a:lnTo>
                    <a:pt x="1326" y="1277"/>
                  </a:lnTo>
                  <a:lnTo>
                    <a:pt x="1326" y="1391"/>
                  </a:lnTo>
                  <a:lnTo>
                    <a:pt x="1326" y="1391"/>
                  </a:lnTo>
                  <a:close/>
                  <a:moveTo>
                    <a:pt x="630" y="244"/>
                  </a:moveTo>
                  <a:lnTo>
                    <a:pt x="630" y="244"/>
                  </a:lnTo>
                  <a:cubicBezTo>
                    <a:pt x="629" y="245"/>
                    <a:pt x="628" y="246"/>
                    <a:pt x="627" y="246"/>
                  </a:cubicBezTo>
                  <a:cubicBezTo>
                    <a:pt x="627" y="246"/>
                    <a:pt x="626" y="246"/>
                    <a:pt x="626" y="246"/>
                  </a:cubicBezTo>
                  <a:lnTo>
                    <a:pt x="625" y="246"/>
                  </a:lnTo>
                  <a:cubicBezTo>
                    <a:pt x="585" y="240"/>
                    <a:pt x="546" y="239"/>
                    <a:pt x="508" y="245"/>
                  </a:cubicBezTo>
                  <a:cubicBezTo>
                    <a:pt x="456" y="254"/>
                    <a:pt x="407" y="277"/>
                    <a:pt x="360" y="323"/>
                  </a:cubicBezTo>
                  <a:cubicBezTo>
                    <a:pt x="277" y="403"/>
                    <a:pt x="256" y="486"/>
                    <a:pt x="248" y="595"/>
                  </a:cubicBezTo>
                  <a:lnTo>
                    <a:pt x="248" y="595"/>
                  </a:lnTo>
                  <a:cubicBezTo>
                    <a:pt x="248" y="597"/>
                    <a:pt x="247" y="599"/>
                    <a:pt x="246" y="600"/>
                  </a:cubicBezTo>
                  <a:cubicBezTo>
                    <a:pt x="245" y="601"/>
                    <a:pt x="244" y="601"/>
                    <a:pt x="243" y="601"/>
                  </a:cubicBezTo>
                  <a:cubicBezTo>
                    <a:pt x="241" y="602"/>
                    <a:pt x="238" y="601"/>
                    <a:pt x="237" y="599"/>
                  </a:cubicBezTo>
                  <a:lnTo>
                    <a:pt x="236" y="597"/>
                  </a:lnTo>
                  <a:lnTo>
                    <a:pt x="235" y="595"/>
                  </a:lnTo>
                  <a:cubicBezTo>
                    <a:pt x="195" y="482"/>
                    <a:pt x="216" y="358"/>
                    <a:pt x="266" y="277"/>
                  </a:cubicBezTo>
                  <a:cubicBezTo>
                    <a:pt x="188" y="292"/>
                    <a:pt x="84" y="273"/>
                    <a:pt x="4" y="211"/>
                  </a:cubicBezTo>
                  <a:lnTo>
                    <a:pt x="3" y="210"/>
                  </a:lnTo>
                  <a:lnTo>
                    <a:pt x="2" y="209"/>
                  </a:lnTo>
                  <a:cubicBezTo>
                    <a:pt x="1" y="207"/>
                    <a:pt x="0" y="205"/>
                    <a:pt x="1" y="203"/>
                  </a:cubicBezTo>
                  <a:cubicBezTo>
                    <a:pt x="2" y="203"/>
                    <a:pt x="3" y="202"/>
                    <a:pt x="3" y="201"/>
                  </a:cubicBezTo>
                  <a:cubicBezTo>
                    <a:pt x="5" y="201"/>
                    <a:pt x="6" y="201"/>
                    <a:pt x="8" y="201"/>
                  </a:cubicBezTo>
                  <a:lnTo>
                    <a:pt x="8" y="201"/>
                  </a:lnTo>
                  <a:cubicBezTo>
                    <a:pt x="99" y="225"/>
                    <a:pt x="172" y="232"/>
                    <a:pt x="259" y="190"/>
                  </a:cubicBezTo>
                  <a:cubicBezTo>
                    <a:pt x="309" y="166"/>
                    <a:pt x="341" y="134"/>
                    <a:pt x="362" y="97"/>
                  </a:cubicBezTo>
                  <a:cubicBezTo>
                    <a:pt x="377" y="69"/>
                    <a:pt x="386" y="38"/>
                    <a:pt x="392" y="5"/>
                  </a:cubicBezTo>
                  <a:lnTo>
                    <a:pt x="393" y="5"/>
                  </a:lnTo>
                  <a:cubicBezTo>
                    <a:pt x="393" y="4"/>
                    <a:pt x="393" y="4"/>
                    <a:pt x="393" y="4"/>
                  </a:cubicBezTo>
                  <a:cubicBezTo>
                    <a:pt x="393" y="3"/>
                    <a:pt x="394" y="2"/>
                    <a:pt x="395" y="2"/>
                  </a:cubicBezTo>
                  <a:cubicBezTo>
                    <a:pt x="398" y="0"/>
                    <a:pt x="402" y="1"/>
                    <a:pt x="404" y="4"/>
                  </a:cubicBezTo>
                  <a:lnTo>
                    <a:pt x="404" y="5"/>
                  </a:lnTo>
                  <a:lnTo>
                    <a:pt x="405" y="7"/>
                  </a:lnTo>
                  <a:cubicBezTo>
                    <a:pt x="424" y="61"/>
                    <a:pt x="407" y="147"/>
                    <a:pt x="385" y="189"/>
                  </a:cubicBezTo>
                  <a:cubicBezTo>
                    <a:pt x="392" y="188"/>
                    <a:pt x="399" y="187"/>
                    <a:pt x="407" y="185"/>
                  </a:cubicBezTo>
                  <a:cubicBezTo>
                    <a:pt x="463" y="176"/>
                    <a:pt x="572" y="189"/>
                    <a:pt x="628" y="232"/>
                  </a:cubicBezTo>
                  <a:lnTo>
                    <a:pt x="629" y="233"/>
                  </a:lnTo>
                  <a:lnTo>
                    <a:pt x="631" y="234"/>
                  </a:lnTo>
                  <a:cubicBezTo>
                    <a:pt x="633" y="237"/>
                    <a:pt x="633" y="242"/>
                    <a:pt x="630" y="24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20">
              <a:extLst>
                <a:ext uri="{FF2B5EF4-FFF2-40B4-BE49-F238E27FC236}">
                  <a16:creationId xmlns:a16="http://schemas.microsoft.com/office/drawing/2014/main" id="{7F438A6D-349F-A346-9CF2-2C08DD774BD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29325" y="3268663"/>
              <a:ext cx="1690688" cy="1130299"/>
            </a:xfrm>
            <a:custGeom>
              <a:avLst/>
              <a:gdLst>
                <a:gd name="T0" fmla="*/ 2042 w 2203"/>
                <a:gd name="T1" fmla="*/ 1106 h 1464"/>
                <a:gd name="T2" fmla="*/ 2053 w 2203"/>
                <a:gd name="T3" fmla="*/ 1114 h 1464"/>
                <a:gd name="T4" fmla="*/ 2099 w 2203"/>
                <a:gd name="T5" fmla="*/ 1109 h 1464"/>
                <a:gd name="T6" fmla="*/ 2054 w 2203"/>
                <a:gd name="T7" fmla="*/ 1164 h 1464"/>
                <a:gd name="T8" fmla="*/ 1486 w 2203"/>
                <a:gd name="T9" fmla="*/ 1387 h 1464"/>
                <a:gd name="T10" fmla="*/ 1500 w 2203"/>
                <a:gd name="T11" fmla="*/ 1346 h 1464"/>
                <a:gd name="T12" fmla="*/ 1424 w 2203"/>
                <a:gd name="T13" fmla="*/ 1353 h 1464"/>
                <a:gd name="T14" fmla="*/ 1436 w 2203"/>
                <a:gd name="T15" fmla="*/ 1353 h 1464"/>
                <a:gd name="T16" fmla="*/ 1366 w 2203"/>
                <a:gd name="T17" fmla="*/ 1348 h 1464"/>
                <a:gd name="T18" fmla="*/ 1353 w 2203"/>
                <a:gd name="T19" fmla="*/ 1449 h 1464"/>
                <a:gd name="T20" fmla="*/ 1303 w 2203"/>
                <a:gd name="T21" fmla="*/ 1348 h 1464"/>
                <a:gd name="T22" fmla="*/ 1321 w 2203"/>
                <a:gd name="T23" fmla="*/ 1383 h 1464"/>
                <a:gd name="T24" fmla="*/ 1263 w 2203"/>
                <a:gd name="T25" fmla="*/ 1358 h 1464"/>
                <a:gd name="T26" fmla="*/ 1263 w 2203"/>
                <a:gd name="T27" fmla="*/ 1425 h 1464"/>
                <a:gd name="T28" fmla="*/ 1248 w 2203"/>
                <a:gd name="T29" fmla="*/ 1394 h 1464"/>
                <a:gd name="T30" fmla="*/ 1229 w 2203"/>
                <a:gd name="T31" fmla="*/ 1348 h 1464"/>
                <a:gd name="T32" fmla="*/ 1130 w 2203"/>
                <a:gd name="T33" fmla="*/ 1359 h 1464"/>
                <a:gd name="T34" fmla="*/ 1099 w 2203"/>
                <a:gd name="T35" fmla="*/ 1391 h 1464"/>
                <a:gd name="T36" fmla="*/ 1092 w 2203"/>
                <a:gd name="T37" fmla="*/ 1377 h 1464"/>
                <a:gd name="T38" fmla="*/ 1007 w 2203"/>
                <a:gd name="T39" fmla="*/ 1373 h 1464"/>
                <a:gd name="T40" fmla="*/ 994 w 2203"/>
                <a:gd name="T41" fmla="*/ 1436 h 1464"/>
                <a:gd name="T42" fmla="*/ 985 w 2203"/>
                <a:gd name="T43" fmla="*/ 1394 h 1464"/>
                <a:gd name="T44" fmla="*/ 938 w 2203"/>
                <a:gd name="T45" fmla="*/ 1348 h 1464"/>
                <a:gd name="T46" fmla="*/ 956 w 2203"/>
                <a:gd name="T47" fmla="*/ 1336 h 1464"/>
                <a:gd name="T48" fmla="*/ 873 w 2203"/>
                <a:gd name="T49" fmla="*/ 1334 h 1464"/>
                <a:gd name="T50" fmla="*/ 855 w 2203"/>
                <a:gd name="T51" fmla="*/ 1434 h 1464"/>
                <a:gd name="T52" fmla="*/ 784 w 2203"/>
                <a:gd name="T53" fmla="*/ 1320 h 1464"/>
                <a:gd name="T54" fmla="*/ 751 w 2203"/>
                <a:gd name="T55" fmla="*/ 1389 h 1464"/>
                <a:gd name="T56" fmla="*/ 751 w 2203"/>
                <a:gd name="T57" fmla="*/ 1424 h 1464"/>
                <a:gd name="T58" fmla="*/ 710 w 2203"/>
                <a:gd name="T59" fmla="*/ 1374 h 1464"/>
                <a:gd name="T60" fmla="*/ 642 w 2203"/>
                <a:gd name="T61" fmla="*/ 1391 h 1464"/>
                <a:gd name="T62" fmla="*/ 703 w 2203"/>
                <a:gd name="T63" fmla="*/ 1403 h 1464"/>
                <a:gd name="T64" fmla="*/ 613 w 2203"/>
                <a:gd name="T65" fmla="*/ 1319 h 1464"/>
                <a:gd name="T66" fmla="*/ 573 w 2203"/>
                <a:gd name="T67" fmla="*/ 1348 h 1464"/>
                <a:gd name="T68" fmla="*/ 598 w 2203"/>
                <a:gd name="T69" fmla="*/ 1421 h 1464"/>
                <a:gd name="T70" fmla="*/ 561 w 2203"/>
                <a:gd name="T71" fmla="*/ 1348 h 1464"/>
                <a:gd name="T72" fmla="*/ 559 w 2203"/>
                <a:gd name="T73" fmla="*/ 1410 h 1464"/>
                <a:gd name="T74" fmla="*/ 533 w 2203"/>
                <a:gd name="T75" fmla="*/ 1399 h 1464"/>
                <a:gd name="T76" fmla="*/ 471 w 2203"/>
                <a:gd name="T77" fmla="*/ 1348 h 1464"/>
                <a:gd name="T78" fmla="*/ 488 w 2203"/>
                <a:gd name="T79" fmla="*/ 1319 h 1464"/>
                <a:gd name="T80" fmla="*/ 449 w 2203"/>
                <a:gd name="T81" fmla="*/ 1324 h 1464"/>
                <a:gd name="T82" fmla="*/ 463 w 2203"/>
                <a:gd name="T83" fmla="*/ 1434 h 1464"/>
                <a:gd name="T84" fmla="*/ 395 w 2203"/>
                <a:gd name="T85" fmla="*/ 1389 h 1464"/>
                <a:gd name="T86" fmla="*/ 411 w 2203"/>
                <a:gd name="T87" fmla="*/ 1416 h 1464"/>
                <a:gd name="T88" fmla="*/ 351 w 2203"/>
                <a:gd name="T89" fmla="*/ 1412 h 1464"/>
                <a:gd name="T90" fmla="*/ 411 w 2203"/>
                <a:gd name="T91" fmla="*/ 1367 h 1464"/>
                <a:gd name="T92" fmla="*/ 333 w 2203"/>
                <a:gd name="T93" fmla="*/ 1348 h 1464"/>
                <a:gd name="T94" fmla="*/ 333 w 2203"/>
                <a:gd name="T95" fmla="*/ 1435 h 1464"/>
                <a:gd name="T96" fmla="*/ 247 w 2203"/>
                <a:gd name="T97" fmla="*/ 1402 h 1464"/>
                <a:gd name="T98" fmla="*/ 298 w 2203"/>
                <a:gd name="T99" fmla="*/ 1351 h 1464"/>
                <a:gd name="T100" fmla="*/ 264 w 2203"/>
                <a:gd name="T101" fmla="*/ 1436 h 1464"/>
                <a:gd name="T102" fmla="*/ 434 w 2203"/>
                <a:gd name="T103" fmla="*/ 157 h 1464"/>
                <a:gd name="T104" fmla="*/ 1045 w 2203"/>
                <a:gd name="T105" fmla="*/ 630 h 1464"/>
                <a:gd name="T106" fmla="*/ 1212 w 2203"/>
                <a:gd name="T107" fmla="*/ 376 h 1464"/>
                <a:gd name="T108" fmla="*/ 790 w 2203"/>
                <a:gd name="T109" fmla="*/ 516 h 1464"/>
                <a:gd name="T110" fmla="*/ 281 w 2203"/>
                <a:gd name="T111" fmla="*/ 388 h 1464"/>
                <a:gd name="T112" fmla="*/ 284 w 2203"/>
                <a:gd name="T113" fmla="*/ 1086 h 1464"/>
                <a:gd name="T114" fmla="*/ 1592 w 2203"/>
                <a:gd name="T115" fmla="*/ 752 h 1464"/>
                <a:gd name="T116" fmla="*/ 1362 w 2203"/>
                <a:gd name="T117" fmla="*/ 1270 h 1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203" h="1464">
                  <a:moveTo>
                    <a:pt x="2042" y="1106"/>
                  </a:moveTo>
                  <a:lnTo>
                    <a:pt x="2042" y="1106"/>
                  </a:lnTo>
                  <a:lnTo>
                    <a:pt x="2053" y="1106"/>
                  </a:lnTo>
                  <a:cubicBezTo>
                    <a:pt x="2061" y="1106"/>
                    <a:pt x="2069" y="1105"/>
                    <a:pt x="2069" y="1095"/>
                  </a:cubicBezTo>
                  <a:cubicBezTo>
                    <a:pt x="2069" y="1087"/>
                    <a:pt x="2062" y="1086"/>
                    <a:pt x="2055" y="1086"/>
                  </a:cubicBezTo>
                  <a:lnTo>
                    <a:pt x="2042" y="1086"/>
                  </a:lnTo>
                  <a:lnTo>
                    <a:pt x="2042" y="1106"/>
                  </a:lnTo>
                  <a:lnTo>
                    <a:pt x="2042" y="1106"/>
                  </a:lnTo>
                  <a:close/>
                  <a:moveTo>
                    <a:pt x="2032" y="1077"/>
                  </a:moveTo>
                  <a:lnTo>
                    <a:pt x="2032" y="1077"/>
                  </a:lnTo>
                  <a:lnTo>
                    <a:pt x="2057" y="1077"/>
                  </a:lnTo>
                  <a:cubicBezTo>
                    <a:pt x="2072" y="1077"/>
                    <a:pt x="2079" y="1083"/>
                    <a:pt x="2079" y="1096"/>
                  </a:cubicBezTo>
                  <a:cubicBezTo>
                    <a:pt x="2079" y="1107"/>
                    <a:pt x="2072" y="1112"/>
                    <a:pt x="2063" y="1113"/>
                  </a:cubicBezTo>
                  <a:lnTo>
                    <a:pt x="2081" y="1142"/>
                  </a:lnTo>
                  <a:lnTo>
                    <a:pt x="2070" y="1142"/>
                  </a:lnTo>
                  <a:lnTo>
                    <a:pt x="2053" y="1114"/>
                  </a:lnTo>
                  <a:lnTo>
                    <a:pt x="2042" y="1114"/>
                  </a:lnTo>
                  <a:lnTo>
                    <a:pt x="2042" y="1142"/>
                  </a:lnTo>
                  <a:lnTo>
                    <a:pt x="2032" y="1142"/>
                  </a:lnTo>
                  <a:lnTo>
                    <a:pt x="2032" y="1077"/>
                  </a:lnTo>
                  <a:lnTo>
                    <a:pt x="2032" y="1077"/>
                  </a:lnTo>
                  <a:close/>
                  <a:moveTo>
                    <a:pt x="2054" y="1156"/>
                  </a:moveTo>
                  <a:lnTo>
                    <a:pt x="2054" y="1156"/>
                  </a:lnTo>
                  <a:cubicBezTo>
                    <a:pt x="2079" y="1156"/>
                    <a:pt x="2099" y="1136"/>
                    <a:pt x="2099" y="1109"/>
                  </a:cubicBezTo>
                  <a:cubicBezTo>
                    <a:pt x="2099" y="1083"/>
                    <a:pt x="2079" y="1063"/>
                    <a:pt x="2054" y="1063"/>
                  </a:cubicBezTo>
                  <a:cubicBezTo>
                    <a:pt x="2028" y="1063"/>
                    <a:pt x="2008" y="1083"/>
                    <a:pt x="2008" y="1109"/>
                  </a:cubicBezTo>
                  <a:cubicBezTo>
                    <a:pt x="2008" y="1136"/>
                    <a:pt x="2028" y="1156"/>
                    <a:pt x="2054" y="1156"/>
                  </a:cubicBezTo>
                  <a:lnTo>
                    <a:pt x="2054" y="1156"/>
                  </a:lnTo>
                  <a:close/>
                  <a:moveTo>
                    <a:pt x="2054" y="1055"/>
                  </a:moveTo>
                  <a:lnTo>
                    <a:pt x="2054" y="1055"/>
                  </a:lnTo>
                  <a:cubicBezTo>
                    <a:pt x="2084" y="1055"/>
                    <a:pt x="2109" y="1078"/>
                    <a:pt x="2109" y="1109"/>
                  </a:cubicBezTo>
                  <a:cubicBezTo>
                    <a:pt x="2109" y="1141"/>
                    <a:pt x="2084" y="1164"/>
                    <a:pt x="2054" y="1164"/>
                  </a:cubicBezTo>
                  <a:cubicBezTo>
                    <a:pt x="2024" y="1164"/>
                    <a:pt x="1998" y="1141"/>
                    <a:pt x="1998" y="1109"/>
                  </a:cubicBezTo>
                  <a:cubicBezTo>
                    <a:pt x="1998" y="1078"/>
                    <a:pt x="2024" y="1055"/>
                    <a:pt x="2054" y="1055"/>
                  </a:cubicBezTo>
                  <a:lnTo>
                    <a:pt x="2054" y="1055"/>
                  </a:lnTo>
                  <a:close/>
                  <a:moveTo>
                    <a:pt x="1504" y="1355"/>
                  </a:moveTo>
                  <a:lnTo>
                    <a:pt x="1504" y="1355"/>
                  </a:lnTo>
                  <a:lnTo>
                    <a:pt x="1503" y="1355"/>
                  </a:lnTo>
                  <a:lnTo>
                    <a:pt x="1491" y="1387"/>
                  </a:lnTo>
                  <a:lnTo>
                    <a:pt x="1486" y="1387"/>
                  </a:lnTo>
                  <a:lnTo>
                    <a:pt x="1474" y="1355"/>
                  </a:lnTo>
                  <a:lnTo>
                    <a:pt x="1473" y="1355"/>
                  </a:lnTo>
                  <a:lnTo>
                    <a:pt x="1473" y="1387"/>
                  </a:lnTo>
                  <a:lnTo>
                    <a:pt x="1465" y="1387"/>
                  </a:lnTo>
                  <a:lnTo>
                    <a:pt x="1465" y="1346"/>
                  </a:lnTo>
                  <a:lnTo>
                    <a:pt x="1477" y="1346"/>
                  </a:lnTo>
                  <a:lnTo>
                    <a:pt x="1489" y="1375"/>
                  </a:lnTo>
                  <a:lnTo>
                    <a:pt x="1500" y="1346"/>
                  </a:lnTo>
                  <a:lnTo>
                    <a:pt x="1512" y="1346"/>
                  </a:lnTo>
                  <a:lnTo>
                    <a:pt x="1512" y="1387"/>
                  </a:lnTo>
                  <a:lnTo>
                    <a:pt x="1504" y="1387"/>
                  </a:lnTo>
                  <a:lnTo>
                    <a:pt x="1504" y="1355"/>
                  </a:lnTo>
                  <a:lnTo>
                    <a:pt x="1504" y="1355"/>
                  </a:lnTo>
                  <a:close/>
                  <a:moveTo>
                    <a:pt x="1436" y="1353"/>
                  </a:moveTo>
                  <a:lnTo>
                    <a:pt x="1436" y="1353"/>
                  </a:lnTo>
                  <a:lnTo>
                    <a:pt x="1424" y="1353"/>
                  </a:lnTo>
                  <a:lnTo>
                    <a:pt x="1424" y="1346"/>
                  </a:lnTo>
                  <a:lnTo>
                    <a:pt x="1457" y="1346"/>
                  </a:lnTo>
                  <a:lnTo>
                    <a:pt x="1457" y="1353"/>
                  </a:lnTo>
                  <a:lnTo>
                    <a:pt x="1445" y="1353"/>
                  </a:lnTo>
                  <a:lnTo>
                    <a:pt x="1445" y="1387"/>
                  </a:lnTo>
                  <a:lnTo>
                    <a:pt x="1436" y="1387"/>
                  </a:lnTo>
                  <a:lnTo>
                    <a:pt x="1436" y="1353"/>
                  </a:lnTo>
                  <a:lnTo>
                    <a:pt x="1436" y="1353"/>
                  </a:lnTo>
                  <a:close/>
                  <a:moveTo>
                    <a:pt x="1407" y="1413"/>
                  </a:moveTo>
                  <a:lnTo>
                    <a:pt x="1407" y="1413"/>
                  </a:lnTo>
                  <a:lnTo>
                    <a:pt x="1425" y="1413"/>
                  </a:lnTo>
                  <a:lnTo>
                    <a:pt x="1425" y="1434"/>
                  </a:lnTo>
                  <a:lnTo>
                    <a:pt x="1407" y="1434"/>
                  </a:lnTo>
                  <a:lnTo>
                    <a:pt x="1407" y="1413"/>
                  </a:lnTo>
                  <a:close/>
                  <a:moveTo>
                    <a:pt x="1366" y="1348"/>
                  </a:moveTo>
                  <a:lnTo>
                    <a:pt x="1366" y="1348"/>
                  </a:lnTo>
                  <a:lnTo>
                    <a:pt x="1381" y="1413"/>
                  </a:lnTo>
                  <a:lnTo>
                    <a:pt x="1381" y="1413"/>
                  </a:lnTo>
                  <a:lnTo>
                    <a:pt x="1395" y="1348"/>
                  </a:lnTo>
                  <a:lnTo>
                    <a:pt x="1413" y="1348"/>
                  </a:lnTo>
                  <a:lnTo>
                    <a:pt x="1389" y="1437"/>
                  </a:lnTo>
                  <a:cubicBezTo>
                    <a:pt x="1383" y="1461"/>
                    <a:pt x="1377" y="1464"/>
                    <a:pt x="1359" y="1463"/>
                  </a:cubicBezTo>
                  <a:cubicBezTo>
                    <a:pt x="1357" y="1463"/>
                    <a:pt x="1355" y="1463"/>
                    <a:pt x="1353" y="1463"/>
                  </a:cubicBezTo>
                  <a:lnTo>
                    <a:pt x="1353" y="1449"/>
                  </a:lnTo>
                  <a:cubicBezTo>
                    <a:pt x="1355" y="1449"/>
                    <a:pt x="1356" y="1450"/>
                    <a:pt x="1358" y="1450"/>
                  </a:cubicBezTo>
                  <a:cubicBezTo>
                    <a:pt x="1364" y="1450"/>
                    <a:pt x="1368" y="1449"/>
                    <a:pt x="1370" y="1443"/>
                  </a:cubicBezTo>
                  <a:lnTo>
                    <a:pt x="1372" y="1436"/>
                  </a:lnTo>
                  <a:lnTo>
                    <a:pt x="1348" y="1348"/>
                  </a:lnTo>
                  <a:lnTo>
                    <a:pt x="1366" y="1348"/>
                  </a:lnTo>
                  <a:lnTo>
                    <a:pt x="1366" y="1348"/>
                  </a:lnTo>
                  <a:close/>
                  <a:moveTo>
                    <a:pt x="1303" y="1348"/>
                  </a:moveTo>
                  <a:lnTo>
                    <a:pt x="1303" y="1348"/>
                  </a:lnTo>
                  <a:lnTo>
                    <a:pt x="1321" y="1348"/>
                  </a:lnTo>
                  <a:lnTo>
                    <a:pt x="1321" y="1362"/>
                  </a:lnTo>
                  <a:lnTo>
                    <a:pt x="1321" y="1362"/>
                  </a:lnTo>
                  <a:cubicBezTo>
                    <a:pt x="1325" y="1352"/>
                    <a:pt x="1331" y="1346"/>
                    <a:pt x="1341" y="1346"/>
                  </a:cubicBezTo>
                  <a:cubicBezTo>
                    <a:pt x="1343" y="1346"/>
                    <a:pt x="1344" y="1347"/>
                    <a:pt x="1345" y="1347"/>
                  </a:cubicBezTo>
                  <a:lnTo>
                    <a:pt x="1345" y="1364"/>
                  </a:lnTo>
                  <a:cubicBezTo>
                    <a:pt x="1344" y="1364"/>
                    <a:pt x="1341" y="1363"/>
                    <a:pt x="1338" y="1363"/>
                  </a:cubicBezTo>
                  <a:cubicBezTo>
                    <a:pt x="1330" y="1363"/>
                    <a:pt x="1321" y="1367"/>
                    <a:pt x="1321" y="1383"/>
                  </a:cubicBezTo>
                  <a:lnTo>
                    <a:pt x="1321" y="1434"/>
                  </a:lnTo>
                  <a:lnTo>
                    <a:pt x="1303" y="1434"/>
                  </a:lnTo>
                  <a:lnTo>
                    <a:pt x="1303" y="1348"/>
                  </a:lnTo>
                  <a:lnTo>
                    <a:pt x="1303" y="1348"/>
                  </a:lnTo>
                  <a:close/>
                  <a:moveTo>
                    <a:pt x="1276" y="1382"/>
                  </a:moveTo>
                  <a:lnTo>
                    <a:pt x="1276" y="1382"/>
                  </a:lnTo>
                  <a:lnTo>
                    <a:pt x="1276" y="1377"/>
                  </a:lnTo>
                  <a:cubicBezTo>
                    <a:pt x="1276" y="1366"/>
                    <a:pt x="1272" y="1358"/>
                    <a:pt x="1263" y="1358"/>
                  </a:cubicBezTo>
                  <a:cubicBezTo>
                    <a:pt x="1252" y="1358"/>
                    <a:pt x="1248" y="1369"/>
                    <a:pt x="1248" y="1380"/>
                  </a:cubicBezTo>
                  <a:lnTo>
                    <a:pt x="1248" y="1382"/>
                  </a:lnTo>
                  <a:lnTo>
                    <a:pt x="1276" y="1382"/>
                  </a:lnTo>
                  <a:lnTo>
                    <a:pt x="1276" y="1382"/>
                  </a:lnTo>
                  <a:close/>
                  <a:moveTo>
                    <a:pt x="1248" y="1394"/>
                  </a:moveTo>
                  <a:lnTo>
                    <a:pt x="1248" y="1394"/>
                  </a:lnTo>
                  <a:lnTo>
                    <a:pt x="1248" y="1398"/>
                  </a:lnTo>
                  <a:cubicBezTo>
                    <a:pt x="1248" y="1410"/>
                    <a:pt x="1250" y="1425"/>
                    <a:pt x="1263" y="1425"/>
                  </a:cubicBezTo>
                  <a:cubicBezTo>
                    <a:pt x="1275" y="1425"/>
                    <a:pt x="1276" y="1411"/>
                    <a:pt x="1276" y="1405"/>
                  </a:cubicBezTo>
                  <a:lnTo>
                    <a:pt x="1293" y="1405"/>
                  </a:lnTo>
                  <a:cubicBezTo>
                    <a:pt x="1293" y="1424"/>
                    <a:pt x="1281" y="1436"/>
                    <a:pt x="1262" y="1436"/>
                  </a:cubicBezTo>
                  <a:cubicBezTo>
                    <a:pt x="1248" y="1436"/>
                    <a:pt x="1231" y="1432"/>
                    <a:pt x="1231" y="1393"/>
                  </a:cubicBezTo>
                  <a:cubicBezTo>
                    <a:pt x="1231" y="1370"/>
                    <a:pt x="1236" y="1346"/>
                    <a:pt x="1263" y="1346"/>
                  </a:cubicBezTo>
                  <a:cubicBezTo>
                    <a:pt x="1287" y="1346"/>
                    <a:pt x="1293" y="1361"/>
                    <a:pt x="1293" y="1384"/>
                  </a:cubicBezTo>
                  <a:lnTo>
                    <a:pt x="1293" y="1394"/>
                  </a:lnTo>
                  <a:lnTo>
                    <a:pt x="1248" y="1394"/>
                  </a:lnTo>
                  <a:lnTo>
                    <a:pt x="1248" y="1394"/>
                  </a:lnTo>
                  <a:close/>
                  <a:moveTo>
                    <a:pt x="1163" y="1348"/>
                  </a:moveTo>
                  <a:lnTo>
                    <a:pt x="1163" y="1348"/>
                  </a:lnTo>
                  <a:lnTo>
                    <a:pt x="1182" y="1348"/>
                  </a:lnTo>
                  <a:lnTo>
                    <a:pt x="1197" y="1416"/>
                  </a:lnTo>
                  <a:lnTo>
                    <a:pt x="1197" y="1416"/>
                  </a:lnTo>
                  <a:lnTo>
                    <a:pt x="1210" y="1348"/>
                  </a:lnTo>
                  <a:lnTo>
                    <a:pt x="1229" y="1348"/>
                  </a:lnTo>
                  <a:lnTo>
                    <a:pt x="1206" y="1434"/>
                  </a:lnTo>
                  <a:lnTo>
                    <a:pt x="1186" y="1434"/>
                  </a:lnTo>
                  <a:lnTo>
                    <a:pt x="1163" y="1348"/>
                  </a:lnTo>
                  <a:lnTo>
                    <a:pt x="1163" y="1348"/>
                  </a:lnTo>
                  <a:close/>
                  <a:moveTo>
                    <a:pt x="1130" y="1424"/>
                  </a:moveTo>
                  <a:lnTo>
                    <a:pt x="1130" y="1424"/>
                  </a:lnTo>
                  <a:cubicBezTo>
                    <a:pt x="1143" y="1424"/>
                    <a:pt x="1145" y="1413"/>
                    <a:pt x="1145" y="1391"/>
                  </a:cubicBezTo>
                  <a:cubicBezTo>
                    <a:pt x="1145" y="1372"/>
                    <a:pt x="1143" y="1359"/>
                    <a:pt x="1130" y="1359"/>
                  </a:cubicBezTo>
                  <a:cubicBezTo>
                    <a:pt x="1118" y="1359"/>
                    <a:pt x="1116" y="1372"/>
                    <a:pt x="1116" y="1391"/>
                  </a:cubicBezTo>
                  <a:cubicBezTo>
                    <a:pt x="1116" y="1413"/>
                    <a:pt x="1118" y="1424"/>
                    <a:pt x="1130" y="1424"/>
                  </a:cubicBezTo>
                  <a:lnTo>
                    <a:pt x="1130" y="1424"/>
                  </a:lnTo>
                  <a:close/>
                  <a:moveTo>
                    <a:pt x="1130" y="1346"/>
                  </a:moveTo>
                  <a:lnTo>
                    <a:pt x="1130" y="1346"/>
                  </a:lnTo>
                  <a:cubicBezTo>
                    <a:pt x="1155" y="1346"/>
                    <a:pt x="1163" y="1365"/>
                    <a:pt x="1163" y="1391"/>
                  </a:cubicBezTo>
                  <a:cubicBezTo>
                    <a:pt x="1163" y="1418"/>
                    <a:pt x="1154" y="1436"/>
                    <a:pt x="1130" y="1436"/>
                  </a:cubicBezTo>
                  <a:cubicBezTo>
                    <a:pt x="1107" y="1436"/>
                    <a:pt x="1099" y="1418"/>
                    <a:pt x="1099" y="1391"/>
                  </a:cubicBezTo>
                  <a:cubicBezTo>
                    <a:pt x="1099" y="1365"/>
                    <a:pt x="1106" y="1346"/>
                    <a:pt x="1130" y="1346"/>
                  </a:cubicBezTo>
                  <a:lnTo>
                    <a:pt x="1130" y="1346"/>
                  </a:lnTo>
                  <a:close/>
                  <a:moveTo>
                    <a:pt x="1092" y="1403"/>
                  </a:moveTo>
                  <a:lnTo>
                    <a:pt x="1092" y="1403"/>
                  </a:lnTo>
                  <a:cubicBezTo>
                    <a:pt x="1090" y="1423"/>
                    <a:pt x="1083" y="1436"/>
                    <a:pt x="1062" y="1436"/>
                  </a:cubicBezTo>
                  <a:cubicBezTo>
                    <a:pt x="1037" y="1436"/>
                    <a:pt x="1030" y="1418"/>
                    <a:pt x="1030" y="1391"/>
                  </a:cubicBezTo>
                  <a:cubicBezTo>
                    <a:pt x="1030" y="1365"/>
                    <a:pt x="1037" y="1346"/>
                    <a:pt x="1062" y="1346"/>
                  </a:cubicBezTo>
                  <a:cubicBezTo>
                    <a:pt x="1088" y="1346"/>
                    <a:pt x="1092" y="1366"/>
                    <a:pt x="1092" y="1377"/>
                  </a:cubicBezTo>
                  <a:lnTo>
                    <a:pt x="1075" y="1377"/>
                  </a:lnTo>
                  <a:cubicBezTo>
                    <a:pt x="1075" y="1369"/>
                    <a:pt x="1072" y="1359"/>
                    <a:pt x="1062" y="1359"/>
                  </a:cubicBezTo>
                  <a:cubicBezTo>
                    <a:pt x="1050" y="1359"/>
                    <a:pt x="1048" y="1372"/>
                    <a:pt x="1048" y="1391"/>
                  </a:cubicBezTo>
                  <a:cubicBezTo>
                    <a:pt x="1048" y="1410"/>
                    <a:pt x="1050" y="1424"/>
                    <a:pt x="1062" y="1424"/>
                  </a:cubicBezTo>
                  <a:cubicBezTo>
                    <a:pt x="1072" y="1424"/>
                    <a:pt x="1075" y="1416"/>
                    <a:pt x="1075" y="1403"/>
                  </a:cubicBezTo>
                  <a:lnTo>
                    <a:pt x="1092" y="1403"/>
                  </a:lnTo>
                  <a:lnTo>
                    <a:pt x="1092" y="1403"/>
                  </a:lnTo>
                  <a:close/>
                  <a:moveTo>
                    <a:pt x="1007" y="1373"/>
                  </a:moveTo>
                  <a:lnTo>
                    <a:pt x="1007" y="1373"/>
                  </a:lnTo>
                  <a:lnTo>
                    <a:pt x="1007" y="1371"/>
                  </a:lnTo>
                  <a:cubicBezTo>
                    <a:pt x="1007" y="1364"/>
                    <a:pt x="1004" y="1358"/>
                    <a:pt x="995" y="1358"/>
                  </a:cubicBezTo>
                  <a:cubicBezTo>
                    <a:pt x="988" y="1358"/>
                    <a:pt x="983" y="1361"/>
                    <a:pt x="983" y="1369"/>
                  </a:cubicBezTo>
                  <a:cubicBezTo>
                    <a:pt x="983" y="1376"/>
                    <a:pt x="986" y="1379"/>
                    <a:pt x="995" y="1382"/>
                  </a:cubicBezTo>
                  <a:lnTo>
                    <a:pt x="1006" y="1386"/>
                  </a:lnTo>
                  <a:cubicBezTo>
                    <a:pt x="1019" y="1390"/>
                    <a:pt x="1025" y="1397"/>
                    <a:pt x="1025" y="1410"/>
                  </a:cubicBezTo>
                  <a:cubicBezTo>
                    <a:pt x="1025" y="1429"/>
                    <a:pt x="1011" y="1436"/>
                    <a:pt x="994" y="1436"/>
                  </a:cubicBezTo>
                  <a:cubicBezTo>
                    <a:pt x="972" y="1436"/>
                    <a:pt x="966" y="1426"/>
                    <a:pt x="966" y="1410"/>
                  </a:cubicBezTo>
                  <a:lnTo>
                    <a:pt x="966" y="1407"/>
                  </a:lnTo>
                  <a:lnTo>
                    <a:pt x="981" y="1407"/>
                  </a:lnTo>
                  <a:lnTo>
                    <a:pt x="981" y="1409"/>
                  </a:lnTo>
                  <a:cubicBezTo>
                    <a:pt x="981" y="1419"/>
                    <a:pt x="985" y="1425"/>
                    <a:pt x="995" y="1425"/>
                  </a:cubicBezTo>
                  <a:cubicBezTo>
                    <a:pt x="1004" y="1425"/>
                    <a:pt x="1009" y="1420"/>
                    <a:pt x="1009" y="1412"/>
                  </a:cubicBezTo>
                  <a:cubicBezTo>
                    <a:pt x="1009" y="1406"/>
                    <a:pt x="1005" y="1401"/>
                    <a:pt x="999" y="1399"/>
                  </a:cubicBezTo>
                  <a:lnTo>
                    <a:pt x="985" y="1394"/>
                  </a:lnTo>
                  <a:cubicBezTo>
                    <a:pt x="972" y="1390"/>
                    <a:pt x="967" y="1383"/>
                    <a:pt x="967" y="1370"/>
                  </a:cubicBezTo>
                  <a:cubicBezTo>
                    <a:pt x="967" y="1354"/>
                    <a:pt x="978" y="1346"/>
                    <a:pt x="996" y="1346"/>
                  </a:cubicBezTo>
                  <a:cubicBezTo>
                    <a:pt x="1018" y="1346"/>
                    <a:pt x="1023" y="1359"/>
                    <a:pt x="1023" y="1370"/>
                  </a:cubicBezTo>
                  <a:lnTo>
                    <a:pt x="1023" y="1373"/>
                  </a:lnTo>
                  <a:lnTo>
                    <a:pt x="1007" y="1373"/>
                  </a:lnTo>
                  <a:lnTo>
                    <a:pt x="1007" y="1373"/>
                  </a:lnTo>
                  <a:close/>
                  <a:moveTo>
                    <a:pt x="938" y="1348"/>
                  </a:moveTo>
                  <a:lnTo>
                    <a:pt x="938" y="1348"/>
                  </a:lnTo>
                  <a:lnTo>
                    <a:pt x="956" y="1348"/>
                  </a:lnTo>
                  <a:lnTo>
                    <a:pt x="956" y="1434"/>
                  </a:lnTo>
                  <a:lnTo>
                    <a:pt x="938" y="1434"/>
                  </a:lnTo>
                  <a:lnTo>
                    <a:pt x="938" y="1348"/>
                  </a:lnTo>
                  <a:close/>
                  <a:moveTo>
                    <a:pt x="938" y="1319"/>
                  </a:moveTo>
                  <a:lnTo>
                    <a:pt x="938" y="1319"/>
                  </a:lnTo>
                  <a:lnTo>
                    <a:pt x="956" y="1319"/>
                  </a:lnTo>
                  <a:lnTo>
                    <a:pt x="956" y="1336"/>
                  </a:lnTo>
                  <a:lnTo>
                    <a:pt x="938" y="1336"/>
                  </a:lnTo>
                  <a:lnTo>
                    <a:pt x="938" y="1319"/>
                  </a:lnTo>
                  <a:close/>
                  <a:moveTo>
                    <a:pt x="873" y="1420"/>
                  </a:moveTo>
                  <a:lnTo>
                    <a:pt x="873" y="1420"/>
                  </a:lnTo>
                  <a:lnTo>
                    <a:pt x="888" y="1420"/>
                  </a:lnTo>
                  <a:cubicBezTo>
                    <a:pt x="903" y="1420"/>
                    <a:pt x="909" y="1411"/>
                    <a:pt x="909" y="1377"/>
                  </a:cubicBezTo>
                  <a:cubicBezTo>
                    <a:pt x="909" y="1345"/>
                    <a:pt x="904" y="1334"/>
                    <a:pt x="888" y="1334"/>
                  </a:cubicBezTo>
                  <a:lnTo>
                    <a:pt x="873" y="1334"/>
                  </a:lnTo>
                  <a:lnTo>
                    <a:pt x="873" y="1420"/>
                  </a:lnTo>
                  <a:lnTo>
                    <a:pt x="873" y="1420"/>
                  </a:lnTo>
                  <a:close/>
                  <a:moveTo>
                    <a:pt x="855" y="1320"/>
                  </a:moveTo>
                  <a:lnTo>
                    <a:pt x="855" y="1320"/>
                  </a:lnTo>
                  <a:lnTo>
                    <a:pt x="887" y="1320"/>
                  </a:lnTo>
                  <a:cubicBezTo>
                    <a:pt x="923" y="1320"/>
                    <a:pt x="928" y="1344"/>
                    <a:pt x="928" y="1377"/>
                  </a:cubicBezTo>
                  <a:cubicBezTo>
                    <a:pt x="928" y="1411"/>
                    <a:pt x="923" y="1434"/>
                    <a:pt x="887" y="1434"/>
                  </a:cubicBezTo>
                  <a:lnTo>
                    <a:pt x="855" y="1434"/>
                  </a:lnTo>
                  <a:lnTo>
                    <a:pt x="855" y="1320"/>
                  </a:lnTo>
                  <a:lnTo>
                    <a:pt x="855" y="1320"/>
                  </a:lnTo>
                  <a:close/>
                  <a:moveTo>
                    <a:pt x="784" y="1320"/>
                  </a:moveTo>
                  <a:lnTo>
                    <a:pt x="784" y="1320"/>
                  </a:lnTo>
                  <a:lnTo>
                    <a:pt x="801" y="1320"/>
                  </a:lnTo>
                  <a:lnTo>
                    <a:pt x="801" y="1434"/>
                  </a:lnTo>
                  <a:lnTo>
                    <a:pt x="784" y="1434"/>
                  </a:lnTo>
                  <a:lnTo>
                    <a:pt x="784" y="1320"/>
                  </a:lnTo>
                  <a:close/>
                  <a:moveTo>
                    <a:pt x="751" y="1389"/>
                  </a:moveTo>
                  <a:lnTo>
                    <a:pt x="751" y="1389"/>
                  </a:lnTo>
                  <a:cubicBezTo>
                    <a:pt x="746" y="1392"/>
                    <a:pt x="737" y="1394"/>
                    <a:pt x="732" y="1397"/>
                  </a:cubicBezTo>
                  <a:cubicBezTo>
                    <a:pt x="727" y="1399"/>
                    <a:pt x="725" y="1404"/>
                    <a:pt x="725" y="1411"/>
                  </a:cubicBezTo>
                  <a:cubicBezTo>
                    <a:pt x="725" y="1418"/>
                    <a:pt x="728" y="1424"/>
                    <a:pt x="735" y="1424"/>
                  </a:cubicBezTo>
                  <a:cubicBezTo>
                    <a:pt x="746" y="1424"/>
                    <a:pt x="751" y="1416"/>
                    <a:pt x="751" y="1403"/>
                  </a:cubicBezTo>
                  <a:lnTo>
                    <a:pt x="751" y="1389"/>
                  </a:lnTo>
                  <a:lnTo>
                    <a:pt x="751" y="1389"/>
                  </a:lnTo>
                  <a:close/>
                  <a:moveTo>
                    <a:pt x="767" y="1416"/>
                  </a:moveTo>
                  <a:lnTo>
                    <a:pt x="767" y="1416"/>
                  </a:lnTo>
                  <a:cubicBezTo>
                    <a:pt x="767" y="1420"/>
                    <a:pt x="769" y="1422"/>
                    <a:pt x="771" y="1422"/>
                  </a:cubicBezTo>
                  <a:cubicBezTo>
                    <a:pt x="773" y="1422"/>
                    <a:pt x="774" y="1422"/>
                    <a:pt x="774" y="1422"/>
                  </a:cubicBezTo>
                  <a:lnTo>
                    <a:pt x="774" y="1433"/>
                  </a:lnTo>
                  <a:cubicBezTo>
                    <a:pt x="772" y="1434"/>
                    <a:pt x="769" y="1435"/>
                    <a:pt x="766" y="1435"/>
                  </a:cubicBezTo>
                  <a:cubicBezTo>
                    <a:pt x="758" y="1435"/>
                    <a:pt x="752" y="1432"/>
                    <a:pt x="751" y="1424"/>
                  </a:cubicBezTo>
                  <a:lnTo>
                    <a:pt x="751" y="1424"/>
                  </a:lnTo>
                  <a:cubicBezTo>
                    <a:pt x="746" y="1432"/>
                    <a:pt x="740" y="1436"/>
                    <a:pt x="730" y="1436"/>
                  </a:cubicBezTo>
                  <a:cubicBezTo>
                    <a:pt x="716" y="1436"/>
                    <a:pt x="707" y="1429"/>
                    <a:pt x="707" y="1412"/>
                  </a:cubicBezTo>
                  <a:cubicBezTo>
                    <a:pt x="707" y="1393"/>
                    <a:pt x="716" y="1389"/>
                    <a:pt x="727" y="1385"/>
                  </a:cubicBezTo>
                  <a:lnTo>
                    <a:pt x="741" y="1382"/>
                  </a:lnTo>
                  <a:cubicBezTo>
                    <a:pt x="747" y="1380"/>
                    <a:pt x="751" y="1378"/>
                    <a:pt x="751" y="1371"/>
                  </a:cubicBezTo>
                  <a:cubicBezTo>
                    <a:pt x="751" y="1363"/>
                    <a:pt x="748" y="1358"/>
                    <a:pt x="739" y="1358"/>
                  </a:cubicBezTo>
                  <a:cubicBezTo>
                    <a:pt x="727" y="1358"/>
                    <a:pt x="726" y="1366"/>
                    <a:pt x="726" y="1374"/>
                  </a:cubicBezTo>
                  <a:lnTo>
                    <a:pt x="710" y="1374"/>
                  </a:lnTo>
                  <a:cubicBezTo>
                    <a:pt x="710" y="1356"/>
                    <a:pt x="717" y="1346"/>
                    <a:pt x="740" y="1346"/>
                  </a:cubicBezTo>
                  <a:cubicBezTo>
                    <a:pt x="755" y="1346"/>
                    <a:pt x="767" y="1352"/>
                    <a:pt x="767" y="1367"/>
                  </a:cubicBezTo>
                  <a:lnTo>
                    <a:pt x="767" y="1416"/>
                  </a:lnTo>
                  <a:lnTo>
                    <a:pt x="767" y="1416"/>
                  </a:lnTo>
                  <a:close/>
                  <a:moveTo>
                    <a:pt x="703" y="1403"/>
                  </a:moveTo>
                  <a:lnTo>
                    <a:pt x="703" y="1403"/>
                  </a:lnTo>
                  <a:cubicBezTo>
                    <a:pt x="702" y="1423"/>
                    <a:pt x="695" y="1436"/>
                    <a:pt x="674" y="1436"/>
                  </a:cubicBezTo>
                  <a:cubicBezTo>
                    <a:pt x="649" y="1436"/>
                    <a:pt x="642" y="1418"/>
                    <a:pt x="642" y="1391"/>
                  </a:cubicBezTo>
                  <a:cubicBezTo>
                    <a:pt x="642" y="1365"/>
                    <a:pt x="649" y="1346"/>
                    <a:pt x="674" y="1346"/>
                  </a:cubicBezTo>
                  <a:cubicBezTo>
                    <a:pt x="699" y="1346"/>
                    <a:pt x="703" y="1366"/>
                    <a:pt x="703" y="1377"/>
                  </a:cubicBezTo>
                  <a:lnTo>
                    <a:pt x="686" y="1377"/>
                  </a:lnTo>
                  <a:cubicBezTo>
                    <a:pt x="686" y="1369"/>
                    <a:pt x="684" y="1359"/>
                    <a:pt x="674" y="1359"/>
                  </a:cubicBezTo>
                  <a:cubicBezTo>
                    <a:pt x="661" y="1359"/>
                    <a:pt x="659" y="1372"/>
                    <a:pt x="659" y="1391"/>
                  </a:cubicBezTo>
                  <a:cubicBezTo>
                    <a:pt x="659" y="1410"/>
                    <a:pt x="661" y="1424"/>
                    <a:pt x="674" y="1424"/>
                  </a:cubicBezTo>
                  <a:cubicBezTo>
                    <a:pt x="683" y="1424"/>
                    <a:pt x="687" y="1416"/>
                    <a:pt x="687" y="1403"/>
                  </a:cubicBezTo>
                  <a:lnTo>
                    <a:pt x="703" y="1403"/>
                  </a:lnTo>
                  <a:lnTo>
                    <a:pt x="703" y="1403"/>
                  </a:lnTo>
                  <a:close/>
                  <a:moveTo>
                    <a:pt x="613" y="1348"/>
                  </a:moveTo>
                  <a:lnTo>
                    <a:pt x="613" y="1348"/>
                  </a:lnTo>
                  <a:lnTo>
                    <a:pt x="630" y="1348"/>
                  </a:lnTo>
                  <a:lnTo>
                    <a:pt x="630" y="1434"/>
                  </a:lnTo>
                  <a:lnTo>
                    <a:pt x="613" y="1434"/>
                  </a:lnTo>
                  <a:lnTo>
                    <a:pt x="613" y="1348"/>
                  </a:lnTo>
                  <a:close/>
                  <a:moveTo>
                    <a:pt x="613" y="1319"/>
                  </a:moveTo>
                  <a:lnTo>
                    <a:pt x="613" y="1319"/>
                  </a:lnTo>
                  <a:lnTo>
                    <a:pt x="630" y="1319"/>
                  </a:lnTo>
                  <a:lnTo>
                    <a:pt x="630" y="1336"/>
                  </a:lnTo>
                  <a:lnTo>
                    <a:pt x="613" y="1336"/>
                  </a:lnTo>
                  <a:lnTo>
                    <a:pt x="613" y="1319"/>
                  </a:lnTo>
                  <a:close/>
                  <a:moveTo>
                    <a:pt x="561" y="1348"/>
                  </a:moveTo>
                  <a:lnTo>
                    <a:pt x="561" y="1348"/>
                  </a:lnTo>
                  <a:lnTo>
                    <a:pt x="573" y="1348"/>
                  </a:lnTo>
                  <a:lnTo>
                    <a:pt x="573" y="1324"/>
                  </a:lnTo>
                  <a:lnTo>
                    <a:pt x="590" y="1324"/>
                  </a:lnTo>
                  <a:lnTo>
                    <a:pt x="590" y="1348"/>
                  </a:lnTo>
                  <a:lnTo>
                    <a:pt x="604" y="1348"/>
                  </a:lnTo>
                  <a:lnTo>
                    <a:pt x="604" y="1361"/>
                  </a:lnTo>
                  <a:lnTo>
                    <a:pt x="590" y="1361"/>
                  </a:lnTo>
                  <a:lnTo>
                    <a:pt x="590" y="1412"/>
                  </a:lnTo>
                  <a:cubicBezTo>
                    <a:pt x="590" y="1419"/>
                    <a:pt x="592" y="1421"/>
                    <a:pt x="598" y="1421"/>
                  </a:cubicBezTo>
                  <a:cubicBezTo>
                    <a:pt x="601" y="1421"/>
                    <a:pt x="603" y="1421"/>
                    <a:pt x="604" y="1421"/>
                  </a:cubicBezTo>
                  <a:lnTo>
                    <a:pt x="604" y="1434"/>
                  </a:lnTo>
                  <a:cubicBezTo>
                    <a:pt x="601" y="1435"/>
                    <a:pt x="596" y="1435"/>
                    <a:pt x="591" y="1435"/>
                  </a:cubicBezTo>
                  <a:cubicBezTo>
                    <a:pt x="579" y="1435"/>
                    <a:pt x="573" y="1432"/>
                    <a:pt x="573" y="1414"/>
                  </a:cubicBezTo>
                  <a:lnTo>
                    <a:pt x="573" y="1361"/>
                  </a:lnTo>
                  <a:lnTo>
                    <a:pt x="561" y="1361"/>
                  </a:lnTo>
                  <a:lnTo>
                    <a:pt x="561" y="1348"/>
                  </a:lnTo>
                  <a:lnTo>
                    <a:pt x="561" y="1348"/>
                  </a:lnTo>
                  <a:close/>
                  <a:moveTo>
                    <a:pt x="541" y="1373"/>
                  </a:moveTo>
                  <a:lnTo>
                    <a:pt x="541" y="1373"/>
                  </a:lnTo>
                  <a:lnTo>
                    <a:pt x="541" y="1371"/>
                  </a:lnTo>
                  <a:cubicBezTo>
                    <a:pt x="541" y="1364"/>
                    <a:pt x="538" y="1358"/>
                    <a:pt x="529" y="1358"/>
                  </a:cubicBezTo>
                  <a:cubicBezTo>
                    <a:pt x="523" y="1358"/>
                    <a:pt x="517" y="1361"/>
                    <a:pt x="517" y="1369"/>
                  </a:cubicBezTo>
                  <a:cubicBezTo>
                    <a:pt x="517" y="1376"/>
                    <a:pt x="520" y="1379"/>
                    <a:pt x="529" y="1382"/>
                  </a:cubicBezTo>
                  <a:lnTo>
                    <a:pt x="540" y="1386"/>
                  </a:lnTo>
                  <a:cubicBezTo>
                    <a:pt x="553" y="1390"/>
                    <a:pt x="559" y="1397"/>
                    <a:pt x="559" y="1410"/>
                  </a:cubicBezTo>
                  <a:cubicBezTo>
                    <a:pt x="559" y="1429"/>
                    <a:pt x="546" y="1436"/>
                    <a:pt x="528" y="1436"/>
                  </a:cubicBezTo>
                  <a:cubicBezTo>
                    <a:pt x="507" y="1436"/>
                    <a:pt x="500" y="1426"/>
                    <a:pt x="500" y="1410"/>
                  </a:cubicBezTo>
                  <a:lnTo>
                    <a:pt x="500" y="1407"/>
                  </a:lnTo>
                  <a:lnTo>
                    <a:pt x="515" y="1407"/>
                  </a:lnTo>
                  <a:lnTo>
                    <a:pt x="515" y="1409"/>
                  </a:lnTo>
                  <a:cubicBezTo>
                    <a:pt x="515" y="1419"/>
                    <a:pt x="519" y="1425"/>
                    <a:pt x="529" y="1425"/>
                  </a:cubicBezTo>
                  <a:cubicBezTo>
                    <a:pt x="538" y="1425"/>
                    <a:pt x="543" y="1420"/>
                    <a:pt x="543" y="1412"/>
                  </a:cubicBezTo>
                  <a:cubicBezTo>
                    <a:pt x="543" y="1406"/>
                    <a:pt x="539" y="1401"/>
                    <a:pt x="533" y="1399"/>
                  </a:cubicBezTo>
                  <a:lnTo>
                    <a:pt x="519" y="1394"/>
                  </a:lnTo>
                  <a:cubicBezTo>
                    <a:pt x="506" y="1390"/>
                    <a:pt x="501" y="1383"/>
                    <a:pt x="501" y="1370"/>
                  </a:cubicBezTo>
                  <a:cubicBezTo>
                    <a:pt x="501" y="1354"/>
                    <a:pt x="513" y="1346"/>
                    <a:pt x="530" y="1346"/>
                  </a:cubicBezTo>
                  <a:cubicBezTo>
                    <a:pt x="552" y="1346"/>
                    <a:pt x="557" y="1359"/>
                    <a:pt x="557" y="1370"/>
                  </a:cubicBezTo>
                  <a:lnTo>
                    <a:pt x="557" y="1373"/>
                  </a:lnTo>
                  <a:lnTo>
                    <a:pt x="541" y="1373"/>
                  </a:lnTo>
                  <a:lnTo>
                    <a:pt x="541" y="1373"/>
                  </a:lnTo>
                  <a:close/>
                  <a:moveTo>
                    <a:pt x="471" y="1348"/>
                  </a:moveTo>
                  <a:lnTo>
                    <a:pt x="471" y="1348"/>
                  </a:lnTo>
                  <a:lnTo>
                    <a:pt x="488" y="1348"/>
                  </a:lnTo>
                  <a:lnTo>
                    <a:pt x="488" y="1434"/>
                  </a:lnTo>
                  <a:lnTo>
                    <a:pt x="471" y="1434"/>
                  </a:lnTo>
                  <a:lnTo>
                    <a:pt x="471" y="1348"/>
                  </a:lnTo>
                  <a:close/>
                  <a:moveTo>
                    <a:pt x="471" y="1319"/>
                  </a:moveTo>
                  <a:lnTo>
                    <a:pt x="471" y="1319"/>
                  </a:lnTo>
                  <a:lnTo>
                    <a:pt x="488" y="1319"/>
                  </a:lnTo>
                  <a:lnTo>
                    <a:pt x="488" y="1336"/>
                  </a:lnTo>
                  <a:lnTo>
                    <a:pt x="471" y="1336"/>
                  </a:lnTo>
                  <a:lnTo>
                    <a:pt x="471" y="1319"/>
                  </a:lnTo>
                  <a:close/>
                  <a:moveTo>
                    <a:pt x="420" y="1348"/>
                  </a:moveTo>
                  <a:lnTo>
                    <a:pt x="420" y="1348"/>
                  </a:lnTo>
                  <a:lnTo>
                    <a:pt x="432" y="1348"/>
                  </a:lnTo>
                  <a:lnTo>
                    <a:pt x="432" y="1324"/>
                  </a:lnTo>
                  <a:lnTo>
                    <a:pt x="449" y="1324"/>
                  </a:lnTo>
                  <a:lnTo>
                    <a:pt x="449" y="1348"/>
                  </a:lnTo>
                  <a:lnTo>
                    <a:pt x="463" y="1348"/>
                  </a:lnTo>
                  <a:lnTo>
                    <a:pt x="463" y="1361"/>
                  </a:lnTo>
                  <a:lnTo>
                    <a:pt x="449" y="1361"/>
                  </a:lnTo>
                  <a:lnTo>
                    <a:pt x="449" y="1412"/>
                  </a:lnTo>
                  <a:cubicBezTo>
                    <a:pt x="449" y="1419"/>
                    <a:pt x="451" y="1421"/>
                    <a:pt x="457" y="1421"/>
                  </a:cubicBezTo>
                  <a:cubicBezTo>
                    <a:pt x="459" y="1421"/>
                    <a:pt x="461" y="1421"/>
                    <a:pt x="463" y="1421"/>
                  </a:cubicBezTo>
                  <a:lnTo>
                    <a:pt x="463" y="1434"/>
                  </a:lnTo>
                  <a:cubicBezTo>
                    <a:pt x="459" y="1435"/>
                    <a:pt x="454" y="1435"/>
                    <a:pt x="449" y="1435"/>
                  </a:cubicBezTo>
                  <a:cubicBezTo>
                    <a:pt x="437" y="1435"/>
                    <a:pt x="432" y="1432"/>
                    <a:pt x="432" y="1414"/>
                  </a:cubicBezTo>
                  <a:lnTo>
                    <a:pt x="432" y="1361"/>
                  </a:lnTo>
                  <a:lnTo>
                    <a:pt x="420" y="1361"/>
                  </a:lnTo>
                  <a:lnTo>
                    <a:pt x="420" y="1348"/>
                  </a:lnTo>
                  <a:lnTo>
                    <a:pt x="420" y="1348"/>
                  </a:lnTo>
                  <a:close/>
                  <a:moveTo>
                    <a:pt x="395" y="1389"/>
                  </a:moveTo>
                  <a:lnTo>
                    <a:pt x="395" y="1389"/>
                  </a:lnTo>
                  <a:cubicBezTo>
                    <a:pt x="390" y="1392"/>
                    <a:pt x="381" y="1394"/>
                    <a:pt x="376" y="1397"/>
                  </a:cubicBezTo>
                  <a:cubicBezTo>
                    <a:pt x="371" y="1399"/>
                    <a:pt x="369" y="1404"/>
                    <a:pt x="369" y="1411"/>
                  </a:cubicBezTo>
                  <a:cubicBezTo>
                    <a:pt x="369" y="1418"/>
                    <a:pt x="372" y="1424"/>
                    <a:pt x="379" y="1424"/>
                  </a:cubicBezTo>
                  <a:cubicBezTo>
                    <a:pt x="390" y="1424"/>
                    <a:pt x="395" y="1416"/>
                    <a:pt x="395" y="1403"/>
                  </a:cubicBezTo>
                  <a:lnTo>
                    <a:pt x="395" y="1389"/>
                  </a:lnTo>
                  <a:lnTo>
                    <a:pt x="395" y="1389"/>
                  </a:lnTo>
                  <a:close/>
                  <a:moveTo>
                    <a:pt x="411" y="1416"/>
                  </a:moveTo>
                  <a:lnTo>
                    <a:pt x="411" y="1416"/>
                  </a:lnTo>
                  <a:cubicBezTo>
                    <a:pt x="411" y="1420"/>
                    <a:pt x="413" y="1422"/>
                    <a:pt x="416" y="1422"/>
                  </a:cubicBezTo>
                  <a:cubicBezTo>
                    <a:pt x="417" y="1422"/>
                    <a:pt x="418" y="1422"/>
                    <a:pt x="418" y="1422"/>
                  </a:cubicBezTo>
                  <a:lnTo>
                    <a:pt x="418" y="1433"/>
                  </a:lnTo>
                  <a:cubicBezTo>
                    <a:pt x="416" y="1434"/>
                    <a:pt x="413" y="1435"/>
                    <a:pt x="410" y="1435"/>
                  </a:cubicBezTo>
                  <a:cubicBezTo>
                    <a:pt x="402" y="1435"/>
                    <a:pt x="396" y="1432"/>
                    <a:pt x="395" y="1424"/>
                  </a:cubicBezTo>
                  <a:lnTo>
                    <a:pt x="395" y="1424"/>
                  </a:lnTo>
                  <a:cubicBezTo>
                    <a:pt x="390" y="1432"/>
                    <a:pt x="384" y="1436"/>
                    <a:pt x="374" y="1436"/>
                  </a:cubicBezTo>
                  <a:cubicBezTo>
                    <a:pt x="360" y="1436"/>
                    <a:pt x="351" y="1429"/>
                    <a:pt x="351" y="1412"/>
                  </a:cubicBezTo>
                  <a:cubicBezTo>
                    <a:pt x="351" y="1393"/>
                    <a:pt x="360" y="1389"/>
                    <a:pt x="371" y="1385"/>
                  </a:cubicBezTo>
                  <a:lnTo>
                    <a:pt x="385" y="1382"/>
                  </a:lnTo>
                  <a:cubicBezTo>
                    <a:pt x="391" y="1380"/>
                    <a:pt x="395" y="1378"/>
                    <a:pt x="395" y="1371"/>
                  </a:cubicBezTo>
                  <a:cubicBezTo>
                    <a:pt x="395" y="1363"/>
                    <a:pt x="392" y="1358"/>
                    <a:pt x="383" y="1358"/>
                  </a:cubicBezTo>
                  <a:cubicBezTo>
                    <a:pt x="372" y="1358"/>
                    <a:pt x="370" y="1366"/>
                    <a:pt x="370" y="1374"/>
                  </a:cubicBezTo>
                  <a:lnTo>
                    <a:pt x="354" y="1374"/>
                  </a:lnTo>
                  <a:cubicBezTo>
                    <a:pt x="354" y="1356"/>
                    <a:pt x="361" y="1346"/>
                    <a:pt x="384" y="1346"/>
                  </a:cubicBezTo>
                  <a:cubicBezTo>
                    <a:pt x="399" y="1346"/>
                    <a:pt x="411" y="1352"/>
                    <a:pt x="411" y="1367"/>
                  </a:cubicBezTo>
                  <a:lnTo>
                    <a:pt x="411" y="1416"/>
                  </a:lnTo>
                  <a:lnTo>
                    <a:pt x="411" y="1416"/>
                  </a:lnTo>
                  <a:close/>
                  <a:moveTo>
                    <a:pt x="304" y="1348"/>
                  </a:moveTo>
                  <a:lnTo>
                    <a:pt x="304" y="1348"/>
                  </a:lnTo>
                  <a:lnTo>
                    <a:pt x="316" y="1348"/>
                  </a:lnTo>
                  <a:lnTo>
                    <a:pt x="316" y="1324"/>
                  </a:lnTo>
                  <a:lnTo>
                    <a:pt x="333" y="1324"/>
                  </a:lnTo>
                  <a:lnTo>
                    <a:pt x="333" y="1348"/>
                  </a:lnTo>
                  <a:lnTo>
                    <a:pt x="347" y="1348"/>
                  </a:lnTo>
                  <a:lnTo>
                    <a:pt x="347" y="1361"/>
                  </a:lnTo>
                  <a:lnTo>
                    <a:pt x="333" y="1361"/>
                  </a:lnTo>
                  <a:lnTo>
                    <a:pt x="333" y="1412"/>
                  </a:lnTo>
                  <a:cubicBezTo>
                    <a:pt x="333" y="1419"/>
                    <a:pt x="335" y="1421"/>
                    <a:pt x="341" y="1421"/>
                  </a:cubicBezTo>
                  <a:cubicBezTo>
                    <a:pt x="343" y="1421"/>
                    <a:pt x="345" y="1421"/>
                    <a:pt x="347" y="1421"/>
                  </a:cubicBezTo>
                  <a:lnTo>
                    <a:pt x="347" y="1434"/>
                  </a:lnTo>
                  <a:cubicBezTo>
                    <a:pt x="343" y="1435"/>
                    <a:pt x="339" y="1435"/>
                    <a:pt x="333" y="1435"/>
                  </a:cubicBezTo>
                  <a:cubicBezTo>
                    <a:pt x="321" y="1435"/>
                    <a:pt x="316" y="1432"/>
                    <a:pt x="316" y="1414"/>
                  </a:cubicBezTo>
                  <a:lnTo>
                    <a:pt x="316" y="1361"/>
                  </a:lnTo>
                  <a:lnTo>
                    <a:pt x="304" y="1361"/>
                  </a:lnTo>
                  <a:lnTo>
                    <a:pt x="304" y="1348"/>
                  </a:lnTo>
                  <a:lnTo>
                    <a:pt x="304" y="1348"/>
                  </a:lnTo>
                  <a:close/>
                  <a:moveTo>
                    <a:pt x="247" y="1399"/>
                  </a:moveTo>
                  <a:lnTo>
                    <a:pt x="247" y="1399"/>
                  </a:lnTo>
                  <a:lnTo>
                    <a:pt x="247" y="1402"/>
                  </a:lnTo>
                  <a:cubicBezTo>
                    <a:pt x="247" y="1416"/>
                    <a:pt x="253" y="1423"/>
                    <a:pt x="266" y="1423"/>
                  </a:cubicBezTo>
                  <a:cubicBezTo>
                    <a:pt x="277" y="1423"/>
                    <a:pt x="283" y="1415"/>
                    <a:pt x="283" y="1406"/>
                  </a:cubicBezTo>
                  <a:cubicBezTo>
                    <a:pt x="283" y="1394"/>
                    <a:pt x="277" y="1389"/>
                    <a:pt x="267" y="1386"/>
                  </a:cubicBezTo>
                  <a:lnTo>
                    <a:pt x="254" y="1382"/>
                  </a:lnTo>
                  <a:cubicBezTo>
                    <a:pt x="238" y="1375"/>
                    <a:pt x="231" y="1367"/>
                    <a:pt x="231" y="1350"/>
                  </a:cubicBezTo>
                  <a:cubicBezTo>
                    <a:pt x="231" y="1330"/>
                    <a:pt x="245" y="1318"/>
                    <a:pt x="266" y="1318"/>
                  </a:cubicBezTo>
                  <a:cubicBezTo>
                    <a:pt x="295" y="1318"/>
                    <a:pt x="298" y="1336"/>
                    <a:pt x="298" y="1348"/>
                  </a:cubicBezTo>
                  <a:lnTo>
                    <a:pt x="298" y="1351"/>
                  </a:lnTo>
                  <a:lnTo>
                    <a:pt x="280" y="1351"/>
                  </a:lnTo>
                  <a:lnTo>
                    <a:pt x="280" y="1348"/>
                  </a:lnTo>
                  <a:cubicBezTo>
                    <a:pt x="280" y="1338"/>
                    <a:pt x="275" y="1332"/>
                    <a:pt x="264" y="1332"/>
                  </a:cubicBezTo>
                  <a:cubicBezTo>
                    <a:pt x="256" y="1332"/>
                    <a:pt x="249" y="1336"/>
                    <a:pt x="249" y="1348"/>
                  </a:cubicBezTo>
                  <a:cubicBezTo>
                    <a:pt x="249" y="1358"/>
                    <a:pt x="254" y="1363"/>
                    <a:pt x="266" y="1368"/>
                  </a:cubicBezTo>
                  <a:lnTo>
                    <a:pt x="278" y="1372"/>
                  </a:lnTo>
                  <a:cubicBezTo>
                    <a:pt x="294" y="1378"/>
                    <a:pt x="301" y="1387"/>
                    <a:pt x="301" y="1402"/>
                  </a:cubicBezTo>
                  <a:cubicBezTo>
                    <a:pt x="301" y="1426"/>
                    <a:pt x="287" y="1436"/>
                    <a:pt x="264" y="1436"/>
                  </a:cubicBezTo>
                  <a:cubicBezTo>
                    <a:pt x="235" y="1436"/>
                    <a:pt x="229" y="1418"/>
                    <a:pt x="229" y="1402"/>
                  </a:cubicBezTo>
                  <a:lnTo>
                    <a:pt x="229" y="1399"/>
                  </a:lnTo>
                  <a:lnTo>
                    <a:pt x="247" y="1399"/>
                  </a:lnTo>
                  <a:lnTo>
                    <a:pt x="247" y="1399"/>
                  </a:lnTo>
                  <a:close/>
                  <a:moveTo>
                    <a:pt x="404" y="8"/>
                  </a:moveTo>
                  <a:lnTo>
                    <a:pt x="404" y="8"/>
                  </a:lnTo>
                  <a:cubicBezTo>
                    <a:pt x="363" y="16"/>
                    <a:pt x="336" y="56"/>
                    <a:pt x="344" y="97"/>
                  </a:cubicBezTo>
                  <a:cubicBezTo>
                    <a:pt x="353" y="138"/>
                    <a:pt x="393" y="165"/>
                    <a:pt x="434" y="157"/>
                  </a:cubicBezTo>
                  <a:cubicBezTo>
                    <a:pt x="475" y="148"/>
                    <a:pt x="502" y="108"/>
                    <a:pt x="494" y="67"/>
                  </a:cubicBezTo>
                  <a:cubicBezTo>
                    <a:pt x="485" y="26"/>
                    <a:pt x="445" y="0"/>
                    <a:pt x="404" y="8"/>
                  </a:cubicBezTo>
                  <a:lnTo>
                    <a:pt x="404" y="8"/>
                  </a:lnTo>
                  <a:close/>
                  <a:moveTo>
                    <a:pt x="947" y="1117"/>
                  </a:moveTo>
                  <a:lnTo>
                    <a:pt x="947" y="1117"/>
                  </a:lnTo>
                  <a:lnTo>
                    <a:pt x="947" y="1117"/>
                  </a:lnTo>
                  <a:lnTo>
                    <a:pt x="1045" y="632"/>
                  </a:lnTo>
                  <a:cubicBezTo>
                    <a:pt x="1045" y="631"/>
                    <a:pt x="1045" y="631"/>
                    <a:pt x="1045" y="630"/>
                  </a:cubicBezTo>
                  <a:cubicBezTo>
                    <a:pt x="1059" y="567"/>
                    <a:pt x="1121" y="516"/>
                    <a:pt x="1184" y="516"/>
                  </a:cubicBezTo>
                  <a:lnTo>
                    <a:pt x="1207" y="516"/>
                  </a:lnTo>
                  <a:cubicBezTo>
                    <a:pt x="1271" y="516"/>
                    <a:pt x="1313" y="568"/>
                    <a:pt x="1300" y="632"/>
                  </a:cubicBezTo>
                  <a:lnTo>
                    <a:pt x="1202" y="1117"/>
                  </a:lnTo>
                  <a:lnTo>
                    <a:pt x="1342" y="1117"/>
                  </a:lnTo>
                  <a:lnTo>
                    <a:pt x="1439" y="632"/>
                  </a:lnTo>
                  <a:cubicBezTo>
                    <a:pt x="1468" y="491"/>
                    <a:pt x="1376" y="376"/>
                    <a:pt x="1235" y="376"/>
                  </a:cubicBezTo>
                  <a:lnTo>
                    <a:pt x="1212" y="376"/>
                  </a:lnTo>
                  <a:cubicBezTo>
                    <a:pt x="1139" y="376"/>
                    <a:pt x="1067" y="407"/>
                    <a:pt x="1010" y="457"/>
                  </a:cubicBezTo>
                  <a:cubicBezTo>
                    <a:pt x="973" y="407"/>
                    <a:pt x="913" y="376"/>
                    <a:pt x="840" y="376"/>
                  </a:cubicBezTo>
                  <a:lnTo>
                    <a:pt x="818" y="376"/>
                  </a:lnTo>
                  <a:cubicBezTo>
                    <a:pt x="676" y="376"/>
                    <a:pt x="538" y="491"/>
                    <a:pt x="510" y="632"/>
                  </a:cubicBezTo>
                  <a:lnTo>
                    <a:pt x="412" y="1117"/>
                  </a:lnTo>
                  <a:lnTo>
                    <a:pt x="552" y="1117"/>
                  </a:lnTo>
                  <a:lnTo>
                    <a:pt x="650" y="632"/>
                  </a:lnTo>
                  <a:cubicBezTo>
                    <a:pt x="663" y="568"/>
                    <a:pt x="725" y="516"/>
                    <a:pt x="790" y="516"/>
                  </a:cubicBezTo>
                  <a:lnTo>
                    <a:pt x="812" y="516"/>
                  </a:lnTo>
                  <a:cubicBezTo>
                    <a:pt x="876" y="516"/>
                    <a:pt x="917" y="567"/>
                    <a:pt x="905" y="630"/>
                  </a:cubicBezTo>
                  <a:cubicBezTo>
                    <a:pt x="905" y="631"/>
                    <a:pt x="905" y="631"/>
                    <a:pt x="905" y="632"/>
                  </a:cubicBezTo>
                  <a:lnTo>
                    <a:pt x="807" y="1117"/>
                  </a:lnTo>
                  <a:lnTo>
                    <a:pt x="947" y="1117"/>
                  </a:lnTo>
                  <a:lnTo>
                    <a:pt x="947" y="1117"/>
                  </a:lnTo>
                  <a:close/>
                  <a:moveTo>
                    <a:pt x="281" y="388"/>
                  </a:moveTo>
                  <a:lnTo>
                    <a:pt x="281" y="388"/>
                  </a:lnTo>
                  <a:lnTo>
                    <a:pt x="153" y="1067"/>
                  </a:lnTo>
                  <a:cubicBezTo>
                    <a:pt x="138" y="1142"/>
                    <a:pt x="118" y="1155"/>
                    <a:pt x="78" y="1155"/>
                  </a:cubicBezTo>
                  <a:cubicBezTo>
                    <a:pt x="61" y="1155"/>
                    <a:pt x="47" y="1155"/>
                    <a:pt x="31" y="1153"/>
                  </a:cubicBezTo>
                  <a:lnTo>
                    <a:pt x="22" y="1151"/>
                  </a:lnTo>
                  <a:lnTo>
                    <a:pt x="0" y="1268"/>
                  </a:lnTo>
                  <a:lnTo>
                    <a:pt x="6" y="1269"/>
                  </a:lnTo>
                  <a:cubicBezTo>
                    <a:pt x="25" y="1273"/>
                    <a:pt x="45" y="1275"/>
                    <a:pt x="68" y="1275"/>
                  </a:cubicBezTo>
                  <a:cubicBezTo>
                    <a:pt x="184" y="1275"/>
                    <a:pt x="261" y="1208"/>
                    <a:pt x="284" y="1086"/>
                  </a:cubicBezTo>
                  <a:lnTo>
                    <a:pt x="417" y="388"/>
                  </a:lnTo>
                  <a:lnTo>
                    <a:pt x="281" y="388"/>
                  </a:lnTo>
                  <a:lnTo>
                    <a:pt x="281" y="388"/>
                  </a:lnTo>
                  <a:close/>
                  <a:moveTo>
                    <a:pt x="1758" y="1011"/>
                  </a:moveTo>
                  <a:lnTo>
                    <a:pt x="1758" y="1011"/>
                  </a:lnTo>
                  <a:cubicBezTo>
                    <a:pt x="1944" y="1011"/>
                    <a:pt x="2001" y="826"/>
                    <a:pt x="2017" y="746"/>
                  </a:cubicBezTo>
                  <a:cubicBezTo>
                    <a:pt x="2042" y="621"/>
                    <a:pt x="2001" y="494"/>
                    <a:pt x="1853" y="494"/>
                  </a:cubicBezTo>
                  <a:cubicBezTo>
                    <a:pt x="1698" y="494"/>
                    <a:pt x="1617" y="627"/>
                    <a:pt x="1592" y="752"/>
                  </a:cubicBezTo>
                  <a:cubicBezTo>
                    <a:pt x="1580" y="812"/>
                    <a:pt x="1557" y="1011"/>
                    <a:pt x="1758" y="1011"/>
                  </a:cubicBezTo>
                  <a:lnTo>
                    <a:pt x="1758" y="1011"/>
                  </a:lnTo>
                  <a:close/>
                  <a:moveTo>
                    <a:pt x="2157" y="754"/>
                  </a:moveTo>
                  <a:lnTo>
                    <a:pt x="2157" y="754"/>
                  </a:lnTo>
                  <a:cubicBezTo>
                    <a:pt x="2112" y="983"/>
                    <a:pt x="1951" y="1131"/>
                    <a:pt x="1747" y="1131"/>
                  </a:cubicBezTo>
                  <a:cubicBezTo>
                    <a:pt x="1673" y="1131"/>
                    <a:pt x="1583" y="1104"/>
                    <a:pt x="1541" y="1033"/>
                  </a:cubicBezTo>
                  <a:cubicBezTo>
                    <a:pt x="1536" y="1061"/>
                    <a:pt x="1510" y="1200"/>
                    <a:pt x="1497" y="1270"/>
                  </a:cubicBezTo>
                  <a:lnTo>
                    <a:pt x="1362" y="1270"/>
                  </a:lnTo>
                  <a:lnTo>
                    <a:pt x="1533" y="390"/>
                  </a:lnTo>
                  <a:lnTo>
                    <a:pt x="1668" y="390"/>
                  </a:lnTo>
                  <a:cubicBezTo>
                    <a:pt x="1668" y="390"/>
                    <a:pt x="1658" y="441"/>
                    <a:pt x="1652" y="469"/>
                  </a:cubicBezTo>
                  <a:cubicBezTo>
                    <a:pt x="1706" y="408"/>
                    <a:pt x="1792" y="374"/>
                    <a:pt x="1894" y="374"/>
                  </a:cubicBezTo>
                  <a:cubicBezTo>
                    <a:pt x="2099" y="374"/>
                    <a:pt x="2203" y="523"/>
                    <a:pt x="2157" y="75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" name="TextBox 4">
            <a:extLst>
              <a:ext uri="{FF2B5EF4-FFF2-40B4-BE49-F238E27FC236}">
                <a16:creationId xmlns:a16="http://schemas.microsoft.com/office/drawing/2014/main" id="{4F953BB5-9401-5149-82E9-703428CAAE03}"/>
              </a:ext>
            </a:extLst>
          </p:cNvPr>
          <p:cNvSpPr txBox="1"/>
          <p:nvPr userDrawn="1"/>
        </p:nvSpPr>
        <p:spPr>
          <a:xfrm>
            <a:off x="3310128" y="4864608"/>
            <a:ext cx="2514600" cy="246221"/>
          </a:xfrm>
          <a:prstGeom prst="rect">
            <a:avLst/>
          </a:prstGeom>
          <a:noFill/>
        </p:spPr>
        <p:txBody>
          <a:bodyPr wrap="square" anchor="b" anchorCtr="0">
            <a:spAutoFit/>
          </a:bodyPr>
          <a:lstStyle/>
          <a:p>
            <a:pPr marL="0" marR="0" lvl="0" indent="0" algn="ctr" defTabSz="27432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00" kern="1200" spc="50" baseline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Company Confidential – For Internal Use Only</a:t>
            </a:r>
          </a:p>
          <a:p>
            <a:pPr marL="0" marR="0" lvl="0" indent="0" algn="ctr" defTabSz="27432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" b="0" i="0" u="none" strike="noStrike" kern="300" cap="none" spc="5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Calibri" charset="0"/>
                <a:cs typeface="Arial" panose="020B0604020202020204" pitchFamily="34" charset="0"/>
              </a:rPr>
              <a:t>Copyright © SAS Institute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3199546395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AS Closing Slide">
    <p:bg>
      <p:bgPr>
        <a:gradFill>
          <a:gsLst>
            <a:gs pos="0">
              <a:srgbClr val="1D73BA">
                <a:lumMod val="55000"/>
                <a:lumOff val="45000"/>
              </a:srgbClr>
            </a:gs>
            <a:gs pos="100000">
              <a:srgbClr val="1D73BA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FE24B373-ECA3-824A-AEB1-DB4B5174FAA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55000"/>
          </a:blip>
          <a:srcRect t="1" r="13180" b="4107"/>
          <a:stretch/>
        </p:blipFill>
        <p:spPr>
          <a:xfrm>
            <a:off x="5956663" y="1657883"/>
            <a:ext cx="3187337" cy="3557461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0" y="2120427"/>
            <a:ext cx="9144000" cy="584775"/>
          </a:xfrm>
        </p:spPr>
        <p:txBody>
          <a:bodyPr anchor="ctr" anchorCtr="0">
            <a:spAutoFit/>
          </a:bodyPr>
          <a:lstStyle>
            <a:lvl1pPr algn="ctr">
              <a:defRPr sz="32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Click to Edit Title</a:t>
            </a:r>
          </a:p>
        </p:txBody>
      </p:sp>
      <p:sp>
        <p:nvSpPr>
          <p:cNvPr id="3" name="TextBox 2">
            <a:hlinkClick r:id="rId3"/>
          </p:cNvPr>
          <p:cNvSpPr txBox="1"/>
          <p:nvPr/>
        </p:nvSpPr>
        <p:spPr>
          <a:xfrm>
            <a:off x="-4574" y="3943877"/>
            <a:ext cx="9144003" cy="369332"/>
          </a:xfrm>
          <a:prstGeom prst="rect">
            <a:avLst/>
          </a:prstGeom>
          <a:noFill/>
        </p:spPr>
        <p:txBody>
          <a:bodyPr wrap="square" rtlCol="0" anchor="b" anchorCtr="0">
            <a:spAutoFit/>
          </a:bodyPr>
          <a:lstStyle/>
          <a:p>
            <a:pPr algn="ctr" defTabSz="182880"/>
            <a:r>
              <a:rPr lang="en-US" sz="1800" baseline="0" err="1">
                <a:solidFill>
                  <a:schemeClr val="bg1"/>
                </a:solidFill>
              </a:rPr>
              <a:t>jmp.com</a:t>
            </a:r>
            <a:endParaRPr lang="en-US" sz="1800" baseline="0">
              <a:solidFill>
                <a:schemeClr val="bg1"/>
              </a:solidFill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7289C6C-FA6A-2543-A0DD-C0E5F3F6AFCC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8008354" y="4313047"/>
            <a:ext cx="842999" cy="563581"/>
            <a:chOff x="6029325" y="3268663"/>
            <a:chExt cx="1690688" cy="1130299"/>
          </a:xfrm>
          <a:solidFill>
            <a:srgbClr val="FFFFFF"/>
          </a:solidFill>
        </p:grpSpPr>
        <p:sp>
          <p:nvSpPr>
            <p:cNvPr id="12" name="Freeform 19">
              <a:extLst>
                <a:ext uri="{FF2B5EF4-FFF2-40B4-BE49-F238E27FC236}">
                  <a16:creationId xmlns:a16="http://schemas.microsoft.com/office/drawing/2014/main" id="{3BE6C20F-6C6E-2947-A35F-0FB899A0890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02363" y="3302000"/>
              <a:ext cx="1468438" cy="1074737"/>
            </a:xfrm>
            <a:custGeom>
              <a:avLst/>
              <a:gdLst>
                <a:gd name="T0" fmla="*/ 1912 w 1912"/>
                <a:gd name="T1" fmla="*/ 1391 h 1393"/>
                <a:gd name="T2" fmla="*/ 1894 w 1912"/>
                <a:gd name="T3" fmla="*/ 1391 h 1393"/>
                <a:gd name="T4" fmla="*/ 1814 w 1912"/>
                <a:gd name="T5" fmla="*/ 1359 h 1393"/>
                <a:gd name="T6" fmla="*/ 1863 w 1912"/>
                <a:gd name="T7" fmla="*/ 1329 h 1393"/>
                <a:gd name="T8" fmla="*/ 1849 w 1912"/>
                <a:gd name="T9" fmla="*/ 1289 h 1393"/>
                <a:gd name="T10" fmla="*/ 1883 w 1912"/>
                <a:gd name="T11" fmla="*/ 1308 h 1393"/>
                <a:gd name="T12" fmla="*/ 1815 w 1912"/>
                <a:gd name="T13" fmla="*/ 1307 h 1393"/>
                <a:gd name="T14" fmla="*/ 1868 w 1912"/>
                <a:gd name="T15" fmla="*/ 1363 h 1393"/>
                <a:gd name="T16" fmla="*/ 1832 w 1912"/>
                <a:gd name="T17" fmla="*/ 1356 h 1393"/>
                <a:gd name="T18" fmla="*/ 1757 w 1912"/>
                <a:gd name="T19" fmla="*/ 1349 h 1393"/>
                <a:gd name="T20" fmla="*/ 1771 w 1912"/>
                <a:gd name="T21" fmla="*/ 1293 h 1393"/>
                <a:gd name="T22" fmla="*/ 1757 w 1912"/>
                <a:gd name="T23" fmla="*/ 1349 h 1393"/>
                <a:gd name="T24" fmla="*/ 1746 w 1912"/>
                <a:gd name="T25" fmla="*/ 1391 h 1393"/>
                <a:gd name="T26" fmla="*/ 1794 w 1912"/>
                <a:gd name="T27" fmla="*/ 1391 h 1393"/>
                <a:gd name="T28" fmla="*/ 1760 w 1912"/>
                <a:gd name="T29" fmla="*/ 1277 h 1393"/>
                <a:gd name="T30" fmla="*/ 1654 w 1912"/>
                <a:gd name="T31" fmla="*/ 1356 h 1393"/>
                <a:gd name="T32" fmla="*/ 1688 w 1912"/>
                <a:gd name="T33" fmla="*/ 1393 h 1393"/>
                <a:gd name="T34" fmla="*/ 1691 w 1912"/>
                <a:gd name="T35" fmla="*/ 1325 h 1393"/>
                <a:gd name="T36" fmla="*/ 1705 w 1912"/>
                <a:gd name="T37" fmla="*/ 1305 h 1393"/>
                <a:gd name="T38" fmla="*/ 1723 w 1912"/>
                <a:gd name="T39" fmla="*/ 1305 h 1393"/>
                <a:gd name="T40" fmla="*/ 1679 w 1912"/>
                <a:gd name="T41" fmla="*/ 1339 h 1393"/>
                <a:gd name="T42" fmla="*/ 1691 w 1912"/>
                <a:gd name="T43" fmla="*/ 1380 h 1393"/>
                <a:gd name="T44" fmla="*/ 1654 w 1912"/>
                <a:gd name="T45" fmla="*/ 1356 h 1393"/>
                <a:gd name="T46" fmla="*/ 1511 w 1912"/>
                <a:gd name="T47" fmla="*/ 1391 h 1393"/>
                <a:gd name="T48" fmla="*/ 1541 w 1912"/>
                <a:gd name="T49" fmla="*/ 1317 h 1393"/>
                <a:gd name="T50" fmla="*/ 1569 w 1912"/>
                <a:gd name="T51" fmla="*/ 1391 h 1393"/>
                <a:gd name="T52" fmla="*/ 1593 w 1912"/>
                <a:gd name="T53" fmla="*/ 1332 h 1393"/>
                <a:gd name="T54" fmla="*/ 1610 w 1912"/>
                <a:gd name="T55" fmla="*/ 1326 h 1393"/>
                <a:gd name="T56" fmla="*/ 1548 w 1912"/>
                <a:gd name="T57" fmla="*/ 1303 h 1393"/>
                <a:gd name="T58" fmla="*/ 1527 w 1912"/>
                <a:gd name="T59" fmla="*/ 1305 h 1393"/>
                <a:gd name="T60" fmla="*/ 1511 w 1912"/>
                <a:gd name="T61" fmla="*/ 1391 h 1393"/>
                <a:gd name="T62" fmla="*/ 1470 w 1912"/>
                <a:gd name="T63" fmla="*/ 1316 h 1393"/>
                <a:gd name="T64" fmla="*/ 1456 w 1912"/>
                <a:gd name="T65" fmla="*/ 1348 h 1393"/>
                <a:gd name="T66" fmla="*/ 1439 w 1912"/>
                <a:gd name="T67" fmla="*/ 1348 h 1393"/>
                <a:gd name="T68" fmla="*/ 1470 w 1912"/>
                <a:gd name="T69" fmla="*/ 1303 h 1393"/>
                <a:gd name="T70" fmla="*/ 1394 w 1912"/>
                <a:gd name="T71" fmla="*/ 1391 h 1393"/>
                <a:gd name="T72" fmla="*/ 1412 w 1912"/>
                <a:gd name="T73" fmla="*/ 1340 h 1393"/>
                <a:gd name="T74" fmla="*/ 1436 w 1912"/>
                <a:gd name="T75" fmla="*/ 1304 h 1393"/>
                <a:gd name="T76" fmla="*/ 1412 w 1912"/>
                <a:gd name="T77" fmla="*/ 1319 h 1393"/>
                <a:gd name="T78" fmla="*/ 1394 w 1912"/>
                <a:gd name="T79" fmla="*/ 1391 h 1393"/>
                <a:gd name="T80" fmla="*/ 1326 w 1912"/>
                <a:gd name="T81" fmla="*/ 1391 h 1393"/>
                <a:gd name="T82" fmla="*/ 1384 w 1912"/>
                <a:gd name="T83" fmla="*/ 1340 h 1393"/>
                <a:gd name="T84" fmla="*/ 1344 w 1912"/>
                <a:gd name="T85" fmla="*/ 1293 h 1393"/>
                <a:gd name="T86" fmla="*/ 1326 w 1912"/>
                <a:gd name="T87" fmla="*/ 1277 h 1393"/>
                <a:gd name="T88" fmla="*/ 630 w 1912"/>
                <a:gd name="T89" fmla="*/ 244 h 1393"/>
                <a:gd name="T90" fmla="*/ 626 w 1912"/>
                <a:gd name="T91" fmla="*/ 246 h 1393"/>
                <a:gd name="T92" fmla="*/ 360 w 1912"/>
                <a:gd name="T93" fmla="*/ 323 h 1393"/>
                <a:gd name="T94" fmla="*/ 246 w 1912"/>
                <a:gd name="T95" fmla="*/ 600 h 1393"/>
                <a:gd name="T96" fmla="*/ 236 w 1912"/>
                <a:gd name="T97" fmla="*/ 597 h 1393"/>
                <a:gd name="T98" fmla="*/ 4 w 1912"/>
                <a:gd name="T99" fmla="*/ 211 h 1393"/>
                <a:gd name="T100" fmla="*/ 1 w 1912"/>
                <a:gd name="T101" fmla="*/ 203 h 1393"/>
                <a:gd name="T102" fmla="*/ 8 w 1912"/>
                <a:gd name="T103" fmla="*/ 201 h 1393"/>
                <a:gd name="T104" fmla="*/ 392 w 1912"/>
                <a:gd name="T105" fmla="*/ 5 h 1393"/>
                <a:gd name="T106" fmla="*/ 395 w 1912"/>
                <a:gd name="T107" fmla="*/ 2 h 1393"/>
                <a:gd name="T108" fmla="*/ 405 w 1912"/>
                <a:gd name="T109" fmla="*/ 7 h 1393"/>
                <a:gd name="T110" fmla="*/ 628 w 1912"/>
                <a:gd name="T111" fmla="*/ 232 h 1393"/>
                <a:gd name="T112" fmla="*/ 630 w 1912"/>
                <a:gd name="T113" fmla="*/ 244 h 1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912" h="1393">
                  <a:moveTo>
                    <a:pt x="1894" y="1391"/>
                  </a:moveTo>
                  <a:lnTo>
                    <a:pt x="1894" y="1391"/>
                  </a:lnTo>
                  <a:lnTo>
                    <a:pt x="1912" y="1391"/>
                  </a:lnTo>
                  <a:lnTo>
                    <a:pt x="1912" y="1370"/>
                  </a:lnTo>
                  <a:lnTo>
                    <a:pt x="1894" y="1370"/>
                  </a:lnTo>
                  <a:lnTo>
                    <a:pt x="1894" y="1391"/>
                  </a:lnTo>
                  <a:close/>
                  <a:moveTo>
                    <a:pt x="1814" y="1356"/>
                  </a:moveTo>
                  <a:lnTo>
                    <a:pt x="1814" y="1356"/>
                  </a:lnTo>
                  <a:lnTo>
                    <a:pt x="1814" y="1359"/>
                  </a:lnTo>
                  <a:cubicBezTo>
                    <a:pt x="1814" y="1375"/>
                    <a:pt x="1820" y="1393"/>
                    <a:pt x="1848" y="1393"/>
                  </a:cubicBezTo>
                  <a:cubicBezTo>
                    <a:pt x="1871" y="1393"/>
                    <a:pt x="1886" y="1383"/>
                    <a:pt x="1886" y="1359"/>
                  </a:cubicBezTo>
                  <a:cubicBezTo>
                    <a:pt x="1886" y="1344"/>
                    <a:pt x="1879" y="1335"/>
                    <a:pt x="1863" y="1329"/>
                  </a:cubicBezTo>
                  <a:lnTo>
                    <a:pt x="1850" y="1325"/>
                  </a:lnTo>
                  <a:cubicBezTo>
                    <a:pt x="1838" y="1320"/>
                    <a:pt x="1833" y="1315"/>
                    <a:pt x="1833" y="1305"/>
                  </a:cubicBezTo>
                  <a:cubicBezTo>
                    <a:pt x="1833" y="1293"/>
                    <a:pt x="1841" y="1289"/>
                    <a:pt x="1849" y="1289"/>
                  </a:cubicBezTo>
                  <a:cubicBezTo>
                    <a:pt x="1860" y="1289"/>
                    <a:pt x="1865" y="1295"/>
                    <a:pt x="1865" y="1305"/>
                  </a:cubicBezTo>
                  <a:lnTo>
                    <a:pt x="1865" y="1308"/>
                  </a:lnTo>
                  <a:lnTo>
                    <a:pt x="1883" y="1308"/>
                  </a:lnTo>
                  <a:lnTo>
                    <a:pt x="1883" y="1305"/>
                  </a:lnTo>
                  <a:cubicBezTo>
                    <a:pt x="1883" y="1293"/>
                    <a:pt x="1880" y="1275"/>
                    <a:pt x="1851" y="1275"/>
                  </a:cubicBezTo>
                  <a:cubicBezTo>
                    <a:pt x="1829" y="1275"/>
                    <a:pt x="1815" y="1287"/>
                    <a:pt x="1815" y="1307"/>
                  </a:cubicBezTo>
                  <a:cubicBezTo>
                    <a:pt x="1815" y="1324"/>
                    <a:pt x="1822" y="1332"/>
                    <a:pt x="1839" y="1339"/>
                  </a:cubicBezTo>
                  <a:lnTo>
                    <a:pt x="1851" y="1343"/>
                  </a:lnTo>
                  <a:cubicBezTo>
                    <a:pt x="1862" y="1346"/>
                    <a:pt x="1868" y="1351"/>
                    <a:pt x="1868" y="1363"/>
                  </a:cubicBezTo>
                  <a:cubicBezTo>
                    <a:pt x="1868" y="1372"/>
                    <a:pt x="1862" y="1380"/>
                    <a:pt x="1850" y="1380"/>
                  </a:cubicBezTo>
                  <a:cubicBezTo>
                    <a:pt x="1838" y="1380"/>
                    <a:pt x="1832" y="1373"/>
                    <a:pt x="1832" y="1359"/>
                  </a:cubicBezTo>
                  <a:lnTo>
                    <a:pt x="1832" y="1356"/>
                  </a:lnTo>
                  <a:lnTo>
                    <a:pt x="1814" y="1356"/>
                  </a:lnTo>
                  <a:lnTo>
                    <a:pt x="1814" y="1356"/>
                  </a:lnTo>
                  <a:close/>
                  <a:moveTo>
                    <a:pt x="1757" y="1349"/>
                  </a:moveTo>
                  <a:lnTo>
                    <a:pt x="1757" y="1349"/>
                  </a:lnTo>
                  <a:lnTo>
                    <a:pt x="1770" y="1293"/>
                  </a:lnTo>
                  <a:lnTo>
                    <a:pt x="1771" y="1293"/>
                  </a:lnTo>
                  <a:lnTo>
                    <a:pt x="1784" y="1349"/>
                  </a:lnTo>
                  <a:lnTo>
                    <a:pt x="1757" y="1349"/>
                  </a:lnTo>
                  <a:lnTo>
                    <a:pt x="1757" y="1349"/>
                  </a:lnTo>
                  <a:close/>
                  <a:moveTo>
                    <a:pt x="1727" y="1391"/>
                  </a:moveTo>
                  <a:lnTo>
                    <a:pt x="1727" y="1391"/>
                  </a:lnTo>
                  <a:lnTo>
                    <a:pt x="1746" y="1391"/>
                  </a:lnTo>
                  <a:lnTo>
                    <a:pt x="1754" y="1363"/>
                  </a:lnTo>
                  <a:lnTo>
                    <a:pt x="1787" y="1363"/>
                  </a:lnTo>
                  <a:lnTo>
                    <a:pt x="1794" y="1391"/>
                  </a:lnTo>
                  <a:lnTo>
                    <a:pt x="1813" y="1391"/>
                  </a:lnTo>
                  <a:lnTo>
                    <a:pt x="1783" y="1277"/>
                  </a:lnTo>
                  <a:lnTo>
                    <a:pt x="1760" y="1277"/>
                  </a:lnTo>
                  <a:lnTo>
                    <a:pt x="1727" y="1391"/>
                  </a:lnTo>
                  <a:lnTo>
                    <a:pt x="1727" y="1391"/>
                  </a:lnTo>
                  <a:close/>
                  <a:moveTo>
                    <a:pt x="1654" y="1356"/>
                  </a:moveTo>
                  <a:lnTo>
                    <a:pt x="1654" y="1356"/>
                  </a:lnTo>
                  <a:lnTo>
                    <a:pt x="1654" y="1359"/>
                  </a:lnTo>
                  <a:cubicBezTo>
                    <a:pt x="1654" y="1375"/>
                    <a:pt x="1660" y="1393"/>
                    <a:pt x="1688" y="1393"/>
                  </a:cubicBezTo>
                  <a:cubicBezTo>
                    <a:pt x="1711" y="1393"/>
                    <a:pt x="1726" y="1383"/>
                    <a:pt x="1726" y="1359"/>
                  </a:cubicBezTo>
                  <a:cubicBezTo>
                    <a:pt x="1726" y="1344"/>
                    <a:pt x="1719" y="1335"/>
                    <a:pt x="1703" y="1329"/>
                  </a:cubicBezTo>
                  <a:lnTo>
                    <a:pt x="1691" y="1325"/>
                  </a:lnTo>
                  <a:cubicBezTo>
                    <a:pt x="1679" y="1320"/>
                    <a:pt x="1674" y="1315"/>
                    <a:pt x="1674" y="1305"/>
                  </a:cubicBezTo>
                  <a:cubicBezTo>
                    <a:pt x="1674" y="1293"/>
                    <a:pt x="1681" y="1289"/>
                    <a:pt x="1689" y="1289"/>
                  </a:cubicBezTo>
                  <a:cubicBezTo>
                    <a:pt x="1700" y="1289"/>
                    <a:pt x="1705" y="1295"/>
                    <a:pt x="1705" y="1305"/>
                  </a:cubicBezTo>
                  <a:lnTo>
                    <a:pt x="1705" y="1308"/>
                  </a:lnTo>
                  <a:lnTo>
                    <a:pt x="1723" y="1308"/>
                  </a:lnTo>
                  <a:lnTo>
                    <a:pt x="1723" y="1305"/>
                  </a:lnTo>
                  <a:cubicBezTo>
                    <a:pt x="1723" y="1293"/>
                    <a:pt x="1720" y="1275"/>
                    <a:pt x="1691" y="1275"/>
                  </a:cubicBezTo>
                  <a:cubicBezTo>
                    <a:pt x="1670" y="1275"/>
                    <a:pt x="1656" y="1287"/>
                    <a:pt x="1656" y="1307"/>
                  </a:cubicBezTo>
                  <a:cubicBezTo>
                    <a:pt x="1656" y="1324"/>
                    <a:pt x="1663" y="1332"/>
                    <a:pt x="1679" y="1339"/>
                  </a:cubicBezTo>
                  <a:lnTo>
                    <a:pt x="1692" y="1343"/>
                  </a:lnTo>
                  <a:cubicBezTo>
                    <a:pt x="1702" y="1346"/>
                    <a:pt x="1708" y="1351"/>
                    <a:pt x="1708" y="1363"/>
                  </a:cubicBezTo>
                  <a:cubicBezTo>
                    <a:pt x="1708" y="1372"/>
                    <a:pt x="1702" y="1380"/>
                    <a:pt x="1691" y="1380"/>
                  </a:cubicBezTo>
                  <a:cubicBezTo>
                    <a:pt x="1678" y="1380"/>
                    <a:pt x="1672" y="1373"/>
                    <a:pt x="1672" y="1359"/>
                  </a:cubicBezTo>
                  <a:lnTo>
                    <a:pt x="1672" y="1356"/>
                  </a:lnTo>
                  <a:lnTo>
                    <a:pt x="1654" y="1356"/>
                  </a:lnTo>
                  <a:lnTo>
                    <a:pt x="1654" y="1356"/>
                  </a:lnTo>
                  <a:close/>
                  <a:moveTo>
                    <a:pt x="1511" y="1391"/>
                  </a:moveTo>
                  <a:lnTo>
                    <a:pt x="1511" y="1391"/>
                  </a:lnTo>
                  <a:lnTo>
                    <a:pt x="1528" y="1391"/>
                  </a:lnTo>
                  <a:lnTo>
                    <a:pt x="1528" y="1334"/>
                  </a:lnTo>
                  <a:cubicBezTo>
                    <a:pt x="1528" y="1322"/>
                    <a:pt x="1535" y="1317"/>
                    <a:pt x="1541" y="1317"/>
                  </a:cubicBezTo>
                  <a:cubicBezTo>
                    <a:pt x="1549" y="1317"/>
                    <a:pt x="1552" y="1321"/>
                    <a:pt x="1552" y="1332"/>
                  </a:cubicBezTo>
                  <a:lnTo>
                    <a:pt x="1552" y="1391"/>
                  </a:lnTo>
                  <a:lnTo>
                    <a:pt x="1569" y="1391"/>
                  </a:lnTo>
                  <a:lnTo>
                    <a:pt x="1569" y="1334"/>
                  </a:lnTo>
                  <a:cubicBezTo>
                    <a:pt x="1569" y="1322"/>
                    <a:pt x="1576" y="1317"/>
                    <a:pt x="1583" y="1317"/>
                  </a:cubicBezTo>
                  <a:cubicBezTo>
                    <a:pt x="1590" y="1317"/>
                    <a:pt x="1593" y="1321"/>
                    <a:pt x="1593" y="1332"/>
                  </a:cubicBezTo>
                  <a:lnTo>
                    <a:pt x="1593" y="1391"/>
                  </a:lnTo>
                  <a:lnTo>
                    <a:pt x="1610" y="1391"/>
                  </a:lnTo>
                  <a:lnTo>
                    <a:pt x="1610" y="1326"/>
                  </a:lnTo>
                  <a:cubicBezTo>
                    <a:pt x="1610" y="1309"/>
                    <a:pt x="1602" y="1303"/>
                    <a:pt x="1590" y="1303"/>
                  </a:cubicBezTo>
                  <a:cubicBezTo>
                    <a:pt x="1579" y="1303"/>
                    <a:pt x="1573" y="1308"/>
                    <a:pt x="1568" y="1316"/>
                  </a:cubicBezTo>
                  <a:cubicBezTo>
                    <a:pt x="1565" y="1309"/>
                    <a:pt x="1560" y="1303"/>
                    <a:pt x="1548" y="1303"/>
                  </a:cubicBezTo>
                  <a:cubicBezTo>
                    <a:pt x="1540" y="1303"/>
                    <a:pt x="1532" y="1308"/>
                    <a:pt x="1527" y="1315"/>
                  </a:cubicBezTo>
                  <a:lnTo>
                    <a:pt x="1527" y="1315"/>
                  </a:lnTo>
                  <a:lnTo>
                    <a:pt x="1527" y="1305"/>
                  </a:lnTo>
                  <a:lnTo>
                    <a:pt x="1511" y="1305"/>
                  </a:lnTo>
                  <a:lnTo>
                    <a:pt x="1511" y="1391"/>
                  </a:lnTo>
                  <a:lnTo>
                    <a:pt x="1511" y="1391"/>
                  </a:lnTo>
                  <a:close/>
                  <a:moveTo>
                    <a:pt x="1456" y="1348"/>
                  </a:moveTo>
                  <a:lnTo>
                    <a:pt x="1456" y="1348"/>
                  </a:lnTo>
                  <a:cubicBezTo>
                    <a:pt x="1456" y="1329"/>
                    <a:pt x="1458" y="1316"/>
                    <a:pt x="1470" y="1316"/>
                  </a:cubicBezTo>
                  <a:cubicBezTo>
                    <a:pt x="1483" y="1316"/>
                    <a:pt x="1485" y="1329"/>
                    <a:pt x="1485" y="1348"/>
                  </a:cubicBezTo>
                  <a:cubicBezTo>
                    <a:pt x="1485" y="1370"/>
                    <a:pt x="1483" y="1381"/>
                    <a:pt x="1470" y="1381"/>
                  </a:cubicBezTo>
                  <a:cubicBezTo>
                    <a:pt x="1458" y="1381"/>
                    <a:pt x="1456" y="1370"/>
                    <a:pt x="1456" y="1348"/>
                  </a:cubicBezTo>
                  <a:lnTo>
                    <a:pt x="1456" y="1348"/>
                  </a:lnTo>
                  <a:close/>
                  <a:moveTo>
                    <a:pt x="1439" y="1348"/>
                  </a:moveTo>
                  <a:lnTo>
                    <a:pt x="1439" y="1348"/>
                  </a:lnTo>
                  <a:cubicBezTo>
                    <a:pt x="1439" y="1375"/>
                    <a:pt x="1447" y="1393"/>
                    <a:pt x="1470" y="1393"/>
                  </a:cubicBezTo>
                  <a:cubicBezTo>
                    <a:pt x="1494" y="1393"/>
                    <a:pt x="1502" y="1375"/>
                    <a:pt x="1502" y="1348"/>
                  </a:cubicBezTo>
                  <a:cubicBezTo>
                    <a:pt x="1502" y="1322"/>
                    <a:pt x="1495" y="1303"/>
                    <a:pt x="1470" y="1303"/>
                  </a:cubicBezTo>
                  <a:cubicBezTo>
                    <a:pt x="1446" y="1303"/>
                    <a:pt x="1439" y="1322"/>
                    <a:pt x="1439" y="1348"/>
                  </a:cubicBezTo>
                  <a:lnTo>
                    <a:pt x="1439" y="1348"/>
                  </a:lnTo>
                  <a:close/>
                  <a:moveTo>
                    <a:pt x="1394" y="1391"/>
                  </a:moveTo>
                  <a:lnTo>
                    <a:pt x="1394" y="1391"/>
                  </a:lnTo>
                  <a:lnTo>
                    <a:pt x="1412" y="1391"/>
                  </a:lnTo>
                  <a:lnTo>
                    <a:pt x="1412" y="1340"/>
                  </a:lnTo>
                  <a:cubicBezTo>
                    <a:pt x="1412" y="1324"/>
                    <a:pt x="1421" y="1320"/>
                    <a:pt x="1429" y="1320"/>
                  </a:cubicBezTo>
                  <a:cubicBezTo>
                    <a:pt x="1432" y="1320"/>
                    <a:pt x="1435" y="1321"/>
                    <a:pt x="1436" y="1321"/>
                  </a:cubicBezTo>
                  <a:lnTo>
                    <a:pt x="1436" y="1304"/>
                  </a:lnTo>
                  <a:cubicBezTo>
                    <a:pt x="1435" y="1304"/>
                    <a:pt x="1434" y="1303"/>
                    <a:pt x="1432" y="1303"/>
                  </a:cubicBezTo>
                  <a:cubicBezTo>
                    <a:pt x="1422" y="1303"/>
                    <a:pt x="1416" y="1309"/>
                    <a:pt x="1412" y="1319"/>
                  </a:cubicBezTo>
                  <a:lnTo>
                    <a:pt x="1412" y="1319"/>
                  </a:lnTo>
                  <a:lnTo>
                    <a:pt x="1412" y="1305"/>
                  </a:lnTo>
                  <a:lnTo>
                    <a:pt x="1394" y="1305"/>
                  </a:lnTo>
                  <a:lnTo>
                    <a:pt x="1394" y="1391"/>
                  </a:lnTo>
                  <a:lnTo>
                    <a:pt x="1394" y="1391"/>
                  </a:lnTo>
                  <a:close/>
                  <a:moveTo>
                    <a:pt x="1326" y="1391"/>
                  </a:moveTo>
                  <a:lnTo>
                    <a:pt x="1326" y="1391"/>
                  </a:lnTo>
                  <a:lnTo>
                    <a:pt x="1344" y="1391"/>
                  </a:lnTo>
                  <a:lnTo>
                    <a:pt x="1344" y="1340"/>
                  </a:lnTo>
                  <a:lnTo>
                    <a:pt x="1384" y="1340"/>
                  </a:lnTo>
                  <a:lnTo>
                    <a:pt x="1384" y="1324"/>
                  </a:lnTo>
                  <a:lnTo>
                    <a:pt x="1344" y="1324"/>
                  </a:lnTo>
                  <a:lnTo>
                    <a:pt x="1344" y="1293"/>
                  </a:lnTo>
                  <a:lnTo>
                    <a:pt x="1386" y="1293"/>
                  </a:lnTo>
                  <a:lnTo>
                    <a:pt x="1386" y="1277"/>
                  </a:lnTo>
                  <a:lnTo>
                    <a:pt x="1326" y="1277"/>
                  </a:lnTo>
                  <a:lnTo>
                    <a:pt x="1326" y="1391"/>
                  </a:lnTo>
                  <a:lnTo>
                    <a:pt x="1326" y="1391"/>
                  </a:lnTo>
                  <a:close/>
                  <a:moveTo>
                    <a:pt x="630" y="244"/>
                  </a:moveTo>
                  <a:lnTo>
                    <a:pt x="630" y="244"/>
                  </a:lnTo>
                  <a:cubicBezTo>
                    <a:pt x="629" y="245"/>
                    <a:pt x="628" y="246"/>
                    <a:pt x="627" y="246"/>
                  </a:cubicBezTo>
                  <a:cubicBezTo>
                    <a:pt x="627" y="246"/>
                    <a:pt x="626" y="246"/>
                    <a:pt x="626" y="246"/>
                  </a:cubicBezTo>
                  <a:lnTo>
                    <a:pt x="625" y="246"/>
                  </a:lnTo>
                  <a:cubicBezTo>
                    <a:pt x="585" y="240"/>
                    <a:pt x="546" y="239"/>
                    <a:pt x="508" y="245"/>
                  </a:cubicBezTo>
                  <a:cubicBezTo>
                    <a:pt x="456" y="254"/>
                    <a:pt x="407" y="277"/>
                    <a:pt x="360" y="323"/>
                  </a:cubicBezTo>
                  <a:cubicBezTo>
                    <a:pt x="277" y="403"/>
                    <a:pt x="256" y="486"/>
                    <a:pt x="248" y="595"/>
                  </a:cubicBezTo>
                  <a:lnTo>
                    <a:pt x="248" y="595"/>
                  </a:lnTo>
                  <a:cubicBezTo>
                    <a:pt x="248" y="597"/>
                    <a:pt x="247" y="599"/>
                    <a:pt x="246" y="600"/>
                  </a:cubicBezTo>
                  <a:cubicBezTo>
                    <a:pt x="245" y="601"/>
                    <a:pt x="244" y="601"/>
                    <a:pt x="243" y="601"/>
                  </a:cubicBezTo>
                  <a:cubicBezTo>
                    <a:pt x="241" y="602"/>
                    <a:pt x="238" y="601"/>
                    <a:pt x="237" y="599"/>
                  </a:cubicBezTo>
                  <a:lnTo>
                    <a:pt x="236" y="597"/>
                  </a:lnTo>
                  <a:lnTo>
                    <a:pt x="235" y="595"/>
                  </a:lnTo>
                  <a:cubicBezTo>
                    <a:pt x="195" y="482"/>
                    <a:pt x="216" y="358"/>
                    <a:pt x="266" y="277"/>
                  </a:cubicBezTo>
                  <a:cubicBezTo>
                    <a:pt x="188" y="292"/>
                    <a:pt x="84" y="273"/>
                    <a:pt x="4" y="211"/>
                  </a:cubicBezTo>
                  <a:lnTo>
                    <a:pt x="3" y="210"/>
                  </a:lnTo>
                  <a:lnTo>
                    <a:pt x="2" y="209"/>
                  </a:lnTo>
                  <a:cubicBezTo>
                    <a:pt x="1" y="207"/>
                    <a:pt x="0" y="205"/>
                    <a:pt x="1" y="203"/>
                  </a:cubicBezTo>
                  <a:cubicBezTo>
                    <a:pt x="2" y="203"/>
                    <a:pt x="3" y="202"/>
                    <a:pt x="3" y="201"/>
                  </a:cubicBezTo>
                  <a:cubicBezTo>
                    <a:pt x="5" y="201"/>
                    <a:pt x="6" y="201"/>
                    <a:pt x="8" y="201"/>
                  </a:cubicBezTo>
                  <a:lnTo>
                    <a:pt x="8" y="201"/>
                  </a:lnTo>
                  <a:cubicBezTo>
                    <a:pt x="99" y="225"/>
                    <a:pt x="172" y="232"/>
                    <a:pt x="259" y="190"/>
                  </a:cubicBezTo>
                  <a:cubicBezTo>
                    <a:pt x="309" y="166"/>
                    <a:pt x="341" y="134"/>
                    <a:pt x="362" y="97"/>
                  </a:cubicBezTo>
                  <a:cubicBezTo>
                    <a:pt x="377" y="69"/>
                    <a:pt x="386" y="38"/>
                    <a:pt x="392" y="5"/>
                  </a:cubicBezTo>
                  <a:lnTo>
                    <a:pt x="393" y="5"/>
                  </a:lnTo>
                  <a:cubicBezTo>
                    <a:pt x="393" y="4"/>
                    <a:pt x="393" y="4"/>
                    <a:pt x="393" y="4"/>
                  </a:cubicBezTo>
                  <a:cubicBezTo>
                    <a:pt x="393" y="3"/>
                    <a:pt x="394" y="2"/>
                    <a:pt x="395" y="2"/>
                  </a:cubicBezTo>
                  <a:cubicBezTo>
                    <a:pt x="398" y="0"/>
                    <a:pt x="402" y="1"/>
                    <a:pt x="404" y="4"/>
                  </a:cubicBezTo>
                  <a:lnTo>
                    <a:pt x="404" y="5"/>
                  </a:lnTo>
                  <a:lnTo>
                    <a:pt x="405" y="7"/>
                  </a:lnTo>
                  <a:cubicBezTo>
                    <a:pt x="424" y="61"/>
                    <a:pt x="407" y="147"/>
                    <a:pt x="385" y="189"/>
                  </a:cubicBezTo>
                  <a:cubicBezTo>
                    <a:pt x="392" y="188"/>
                    <a:pt x="399" y="187"/>
                    <a:pt x="407" y="185"/>
                  </a:cubicBezTo>
                  <a:cubicBezTo>
                    <a:pt x="463" y="176"/>
                    <a:pt x="572" y="189"/>
                    <a:pt x="628" y="232"/>
                  </a:cubicBezTo>
                  <a:lnTo>
                    <a:pt x="629" y="233"/>
                  </a:lnTo>
                  <a:lnTo>
                    <a:pt x="631" y="234"/>
                  </a:lnTo>
                  <a:cubicBezTo>
                    <a:pt x="633" y="237"/>
                    <a:pt x="633" y="242"/>
                    <a:pt x="630" y="24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20">
              <a:extLst>
                <a:ext uri="{FF2B5EF4-FFF2-40B4-BE49-F238E27FC236}">
                  <a16:creationId xmlns:a16="http://schemas.microsoft.com/office/drawing/2014/main" id="{D4D7151A-9C79-6F46-8DFE-6477A7A90CA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29325" y="3268663"/>
              <a:ext cx="1690688" cy="1130299"/>
            </a:xfrm>
            <a:custGeom>
              <a:avLst/>
              <a:gdLst>
                <a:gd name="T0" fmla="*/ 2042 w 2203"/>
                <a:gd name="T1" fmla="*/ 1106 h 1464"/>
                <a:gd name="T2" fmla="*/ 2053 w 2203"/>
                <a:gd name="T3" fmla="*/ 1114 h 1464"/>
                <a:gd name="T4" fmla="*/ 2099 w 2203"/>
                <a:gd name="T5" fmla="*/ 1109 h 1464"/>
                <a:gd name="T6" fmla="*/ 2054 w 2203"/>
                <a:gd name="T7" fmla="*/ 1164 h 1464"/>
                <a:gd name="T8" fmla="*/ 1486 w 2203"/>
                <a:gd name="T9" fmla="*/ 1387 h 1464"/>
                <a:gd name="T10" fmla="*/ 1500 w 2203"/>
                <a:gd name="T11" fmla="*/ 1346 h 1464"/>
                <a:gd name="T12" fmla="*/ 1424 w 2203"/>
                <a:gd name="T13" fmla="*/ 1353 h 1464"/>
                <a:gd name="T14" fmla="*/ 1436 w 2203"/>
                <a:gd name="T15" fmla="*/ 1353 h 1464"/>
                <a:gd name="T16" fmla="*/ 1366 w 2203"/>
                <a:gd name="T17" fmla="*/ 1348 h 1464"/>
                <a:gd name="T18" fmla="*/ 1353 w 2203"/>
                <a:gd name="T19" fmla="*/ 1449 h 1464"/>
                <a:gd name="T20" fmla="*/ 1303 w 2203"/>
                <a:gd name="T21" fmla="*/ 1348 h 1464"/>
                <a:gd name="T22" fmla="*/ 1321 w 2203"/>
                <a:gd name="T23" fmla="*/ 1383 h 1464"/>
                <a:gd name="T24" fmla="*/ 1263 w 2203"/>
                <a:gd name="T25" fmla="*/ 1358 h 1464"/>
                <a:gd name="T26" fmla="*/ 1263 w 2203"/>
                <a:gd name="T27" fmla="*/ 1425 h 1464"/>
                <a:gd name="T28" fmla="*/ 1248 w 2203"/>
                <a:gd name="T29" fmla="*/ 1394 h 1464"/>
                <a:gd name="T30" fmla="*/ 1229 w 2203"/>
                <a:gd name="T31" fmla="*/ 1348 h 1464"/>
                <a:gd name="T32" fmla="*/ 1130 w 2203"/>
                <a:gd name="T33" fmla="*/ 1359 h 1464"/>
                <a:gd name="T34" fmla="*/ 1099 w 2203"/>
                <a:gd name="T35" fmla="*/ 1391 h 1464"/>
                <a:gd name="T36" fmla="*/ 1092 w 2203"/>
                <a:gd name="T37" fmla="*/ 1377 h 1464"/>
                <a:gd name="T38" fmla="*/ 1007 w 2203"/>
                <a:gd name="T39" fmla="*/ 1373 h 1464"/>
                <a:gd name="T40" fmla="*/ 994 w 2203"/>
                <a:gd name="T41" fmla="*/ 1436 h 1464"/>
                <a:gd name="T42" fmla="*/ 985 w 2203"/>
                <a:gd name="T43" fmla="*/ 1394 h 1464"/>
                <a:gd name="T44" fmla="*/ 938 w 2203"/>
                <a:gd name="T45" fmla="*/ 1348 h 1464"/>
                <a:gd name="T46" fmla="*/ 956 w 2203"/>
                <a:gd name="T47" fmla="*/ 1336 h 1464"/>
                <a:gd name="T48" fmla="*/ 873 w 2203"/>
                <a:gd name="T49" fmla="*/ 1334 h 1464"/>
                <a:gd name="T50" fmla="*/ 855 w 2203"/>
                <a:gd name="T51" fmla="*/ 1434 h 1464"/>
                <a:gd name="T52" fmla="*/ 784 w 2203"/>
                <a:gd name="T53" fmla="*/ 1320 h 1464"/>
                <a:gd name="T54" fmla="*/ 751 w 2203"/>
                <a:gd name="T55" fmla="*/ 1389 h 1464"/>
                <a:gd name="T56" fmla="*/ 751 w 2203"/>
                <a:gd name="T57" fmla="*/ 1424 h 1464"/>
                <a:gd name="T58" fmla="*/ 710 w 2203"/>
                <a:gd name="T59" fmla="*/ 1374 h 1464"/>
                <a:gd name="T60" fmla="*/ 642 w 2203"/>
                <a:gd name="T61" fmla="*/ 1391 h 1464"/>
                <a:gd name="T62" fmla="*/ 703 w 2203"/>
                <a:gd name="T63" fmla="*/ 1403 h 1464"/>
                <a:gd name="T64" fmla="*/ 613 w 2203"/>
                <a:gd name="T65" fmla="*/ 1319 h 1464"/>
                <a:gd name="T66" fmla="*/ 573 w 2203"/>
                <a:gd name="T67" fmla="*/ 1348 h 1464"/>
                <a:gd name="T68" fmla="*/ 598 w 2203"/>
                <a:gd name="T69" fmla="*/ 1421 h 1464"/>
                <a:gd name="T70" fmla="*/ 561 w 2203"/>
                <a:gd name="T71" fmla="*/ 1348 h 1464"/>
                <a:gd name="T72" fmla="*/ 559 w 2203"/>
                <a:gd name="T73" fmla="*/ 1410 h 1464"/>
                <a:gd name="T74" fmla="*/ 533 w 2203"/>
                <a:gd name="T75" fmla="*/ 1399 h 1464"/>
                <a:gd name="T76" fmla="*/ 471 w 2203"/>
                <a:gd name="T77" fmla="*/ 1348 h 1464"/>
                <a:gd name="T78" fmla="*/ 488 w 2203"/>
                <a:gd name="T79" fmla="*/ 1319 h 1464"/>
                <a:gd name="T80" fmla="*/ 449 w 2203"/>
                <a:gd name="T81" fmla="*/ 1324 h 1464"/>
                <a:gd name="T82" fmla="*/ 463 w 2203"/>
                <a:gd name="T83" fmla="*/ 1434 h 1464"/>
                <a:gd name="T84" fmla="*/ 395 w 2203"/>
                <a:gd name="T85" fmla="*/ 1389 h 1464"/>
                <a:gd name="T86" fmla="*/ 411 w 2203"/>
                <a:gd name="T87" fmla="*/ 1416 h 1464"/>
                <a:gd name="T88" fmla="*/ 351 w 2203"/>
                <a:gd name="T89" fmla="*/ 1412 h 1464"/>
                <a:gd name="T90" fmla="*/ 411 w 2203"/>
                <a:gd name="T91" fmla="*/ 1367 h 1464"/>
                <a:gd name="T92" fmla="*/ 333 w 2203"/>
                <a:gd name="T93" fmla="*/ 1348 h 1464"/>
                <a:gd name="T94" fmla="*/ 333 w 2203"/>
                <a:gd name="T95" fmla="*/ 1435 h 1464"/>
                <a:gd name="T96" fmla="*/ 247 w 2203"/>
                <a:gd name="T97" fmla="*/ 1402 h 1464"/>
                <a:gd name="T98" fmla="*/ 298 w 2203"/>
                <a:gd name="T99" fmla="*/ 1351 h 1464"/>
                <a:gd name="T100" fmla="*/ 264 w 2203"/>
                <a:gd name="T101" fmla="*/ 1436 h 1464"/>
                <a:gd name="T102" fmla="*/ 434 w 2203"/>
                <a:gd name="T103" fmla="*/ 157 h 1464"/>
                <a:gd name="T104" fmla="*/ 1045 w 2203"/>
                <a:gd name="T105" fmla="*/ 630 h 1464"/>
                <a:gd name="T106" fmla="*/ 1212 w 2203"/>
                <a:gd name="T107" fmla="*/ 376 h 1464"/>
                <a:gd name="T108" fmla="*/ 790 w 2203"/>
                <a:gd name="T109" fmla="*/ 516 h 1464"/>
                <a:gd name="T110" fmla="*/ 281 w 2203"/>
                <a:gd name="T111" fmla="*/ 388 h 1464"/>
                <a:gd name="T112" fmla="*/ 284 w 2203"/>
                <a:gd name="T113" fmla="*/ 1086 h 1464"/>
                <a:gd name="T114" fmla="*/ 1592 w 2203"/>
                <a:gd name="T115" fmla="*/ 752 h 1464"/>
                <a:gd name="T116" fmla="*/ 1362 w 2203"/>
                <a:gd name="T117" fmla="*/ 1270 h 1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203" h="1464">
                  <a:moveTo>
                    <a:pt x="2042" y="1106"/>
                  </a:moveTo>
                  <a:lnTo>
                    <a:pt x="2042" y="1106"/>
                  </a:lnTo>
                  <a:lnTo>
                    <a:pt x="2053" y="1106"/>
                  </a:lnTo>
                  <a:cubicBezTo>
                    <a:pt x="2061" y="1106"/>
                    <a:pt x="2069" y="1105"/>
                    <a:pt x="2069" y="1095"/>
                  </a:cubicBezTo>
                  <a:cubicBezTo>
                    <a:pt x="2069" y="1087"/>
                    <a:pt x="2062" y="1086"/>
                    <a:pt x="2055" y="1086"/>
                  </a:cubicBezTo>
                  <a:lnTo>
                    <a:pt x="2042" y="1086"/>
                  </a:lnTo>
                  <a:lnTo>
                    <a:pt x="2042" y="1106"/>
                  </a:lnTo>
                  <a:lnTo>
                    <a:pt x="2042" y="1106"/>
                  </a:lnTo>
                  <a:close/>
                  <a:moveTo>
                    <a:pt x="2032" y="1077"/>
                  </a:moveTo>
                  <a:lnTo>
                    <a:pt x="2032" y="1077"/>
                  </a:lnTo>
                  <a:lnTo>
                    <a:pt x="2057" y="1077"/>
                  </a:lnTo>
                  <a:cubicBezTo>
                    <a:pt x="2072" y="1077"/>
                    <a:pt x="2079" y="1083"/>
                    <a:pt x="2079" y="1096"/>
                  </a:cubicBezTo>
                  <a:cubicBezTo>
                    <a:pt x="2079" y="1107"/>
                    <a:pt x="2072" y="1112"/>
                    <a:pt x="2063" y="1113"/>
                  </a:cubicBezTo>
                  <a:lnTo>
                    <a:pt x="2081" y="1142"/>
                  </a:lnTo>
                  <a:lnTo>
                    <a:pt x="2070" y="1142"/>
                  </a:lnTo>
                  <a:lnTo>
                    <a:pt x="2053" y="1114"/>
                  </a:lnTo>
                  <a:lnTo>
                    <a:pt x="2042" y="1114"/>
                  </a:lnTo>
                  <a:lnTo>
                    <a:pt x="2042" y="1142"/>
                  </a:lnTo>
                  <a:lnTo>
                    <a:pt x="2032" y="1142"/>
                  </a:lnTo>
                  <a:lnTo>
                    <a:pt x="2032" y="1077"/>
                  </a:lnTo>
                  <a:lnTo>
                    <a:pt x="2032" y="1077"/>
                  </a:lnTo>
                  <a:close/>
                  <a:moveTo>
                    <a:pt x="2054" y="1156"/>
                  </a:moveTo>
                  <a:lnTo>
                    <a:pt x="2054" y="1156"/>
                  </a:lnTo>
                  <a:cubicBezTo>
                    <a:pt x="2079" y="1156"/>
                    <a:pt x="2099" y="1136"/>
                    <a:pt x="2099" y="1109"/>
                  </a:cubicBezTo>
                  <a:cubicBezTo>
                    <a:pt x="2099" y="1083"/>
                    <a:pt x="2079" y="1063"/>
                    <a:pt x="2054" y="1063"/>
                  </a:cubicBezTo>
                  <a:cubicBezTo>
                    <a:pt x="2028" y="1063"/>
                    <a:pt x="2008" y="1083"/>
                    <a:pt x="2008" y="1109"/>
                  </a:cubicBezTo>
                  <a:cubicBezTo>
                    <a:pt x="2008" y="1136"/>
                    <a:pt x="2028" y="1156"/>
                    <a:pt x="2054" y="1156"/>
                  </a:cubicBezTo>
                  <a:lnTo>
                    <a:pt x="2054" y="1156"/>
                  </a:lnTo>
                  <a:close/>
                  <a:moveTo>
                    <a:pt x="2054" y="1055"/>
                  </a:moveTo>
                  <a:lnTo>
                    <a:pt x="2054" y="1055"/>
                  </a:lnTo>
                  <a:cubicBezTo>
                    <a:pt x="2084" y="1055"/>
                    <a:pt x="2109" y="1078"/>
                    <a:pt x="2109" y="1109"/>
                  </a:cubicBezTo>
                  <a:cubicBezTo>
                    <a:pt x="2109" y="1141"/>
                    <a:pt x="2084" y="1164"/>
                    <a:pt x="2054" y="1164"/>
                  </a:cubicBezTo>
                  <a:cubicBezTo>
                    <a:pt x="2024" y="1164"/>
                    <a:pt x="1998" y="1141"/>
                    <a:pt x="1998" y="1109"/>
                  </a:cubicBezTo>
                  <a:cubicBezTo>
                    <a:pt x="1998" y="1078"/>
                    <a:pt x="2024" y="1055"/>
                    <a:pt x="2054" y="1055"/>
                  </a:cubicBezTo>
                  <a:lnTo>
                    <a:pt x="2054" y="1055"/>
                  </a:lnTo>
                  <a:close/>
                  <a:moveTo>
                    <a:pt x="1504" y="1355"/>
                  </a:moveTo>
                  <a:lnTo>
                    <a:pt x="1504" y="1355"/>
                  </a:lnTo>
                  <a:lnTo>
                    <a:pt x="1503" y="1355"/>
                  </a:lnTo>
                  <a:lnTo>
                    <a:pt x="1491" y="1387"/>
                  </a:lnTo>
                  <a:lnTo>
                    <a:pt x="1486" y="1387"/>
                  </a:lnTo>
                  <a:lnTo>
                    <a:pt x="1474" y="1355"/>
                  </a:lnTo>
                  <a:lnTo>
                    <a:pt x="1473" y="1355"/>
                  </a:lnTo>
                  <a:lnTo>
                    <a:pt x="1473" y="1387"/>
                  </a:lnTo>
                  <a:lnTo>
                    <a:pt x="1465" y="1387"/>
                  </a:lnTo>
                  <a:lnTo>
                    <a:pt x="1465" y="1346"/>
                  </a:lnTo>
                  <a:lnTo>
                    <a:pt x="1477" y="1346"/>
                  </a:lnTo>
                  <a:lnTo>
                    <a:pt x="1489" y="1375"/>
                  </a:lnTo>
                  <a:lnTo>
                    <a:pt x="1500" y="1346"/>
                  </a:lnTo>
                  <a:lnTo>
                    <a:pt x="1512" y="1346"/>
                  </a:lnTo>
                  <a:lnTo>
                    <a:pt x="1512" y="1387"/>
                  </a:lnTo>
                  <a:lnTo>
                    <a:pt x="1504" y="1387"/>
                  </a:lnTo>
                  <a:lnTo>
                    <a:pt x="1504" y="1355"/>
                  </a:lnTo>
                  <a:lnTo>
                    <a:pt x="1504" y="1355"/>
                  </a:lnTo>
                  <a:close/>
                  <a:moveTo>
                    <a:pt x="1436" y="1353"/>
                  </a:moveTo>
                  <a:lnTo>
                    <a:pt x="1436" y="1353"/>
                  </a:lnTo>
                  <a:lnTo>
                    <a:pt x="1424" y="1353"/>
                  </a:lnTo>
                  <a:lnTo>
                    <a:pt x="1424" y="1346"/>
                  </a:lnTo>
                  <a:lnTo>
                    <a:pt x="1457" y="1346"/>
                  </a:lnTo>
                  <a:lnTo>
                    <a:pt x="1457" y="1353"/>
                  </a:lnTo>
                  <a:lnTo>
                    <a:pt x="1445" y="1353"/>
                  </a:lnTo>
                  <a:lnTo>
                    <a:pt x="1445" y="1387"/>
                  </a:lnTo>
                  <a:lnTo>
                    <a:pt x="1436" y="1387"/>
                  </a:lnTo>
                  <a:lnTo>
                    <a:pt x="1436" y="1353"/>
                  </a:lnTo>
                  <a:lnTo>
                    <a:pt x="1436" y="1353"/>
                  </a:lnTo>
                  <a:close/>
                  <a:moveTo>
                    <a:pt x="1407" y="1413"/>
                  </a:moveTo>
                  <a:lnTo>
                    <a:pt x="1407" y="1413"/>
                  </a:lnTo>
                  <a:lnTo>
                    <a:pt x="1425" y="1413"/>
                  </a:lnTo>
                  <a:lnTo>
                    <a:pt x="1425" y="1434"/>
                  </a:lnTo>
                  <a:lnTo>
                    <a:pt x="1407" y="1434"/>
                  </a:lnTo>
                  <a:lnTo>
                    <a:pt x="1407" y="1413"/>
                  </a:lnTo>
                  <a:close/>
                  <a:moveTo>
                    <a:pt x="1366" y="1348"/>
                  </a:moveTo>
                  <a:lnTo>
                    <a:pt x="1366" y="1348"/>
                  </a:lnTo>
                  <a:lnTo>
                    <a:pt x="1381" y="1413"/>
                  </a:lnTo>
                  <a:lnTo>
                    <a:pt x="1381" y="1413"/>
                  </a:lnTo>
                  <a:lnTo>
                    <a:pt x="1395" y="1348"/>
                  </a:lnTo>
                  <a:lnTo>
                    <a:pt x="1413" y="1348"/>
                  </a:lnTo>
                  <a:lnTo>
                    <a:pt x="1389" y="1437"/>
                  </a:lnTo>
                  <a:cubicBezTo>
                    <a:pt x="1383" y="1461"/>
                    <a:pt x="1377" y="1464"/>
                    <a:pt x="1359" y="1463"/>
                  </a:cubicBezTo>
                  <a:cubicBezTo>
                    <a:pt x="1357" y="1463"/>
                    <a:pt x="1355" y="1463"/>
                    <a:pt x="1353" y="1463"/>
                  </a:cubicBezTo>
                  <a:lnTo>
                    <a:pt x="1353" y="1449"/>
                  </a:lnTo>
                  <a:cubicBezTo>
                    <a:pt x="1355" y="1449"/>
                    <a:pt x="1356" y="1450"/>
                    <a:pt x="1358" y="1450"/>
                  </a:cubicBezTo>
                  <a:cubicBezTo>
                    <a:pt x="1364" y="1450"/>
                    <a:pt x="1368" y="1449"/>
                    <a:pt x="1370" y="1443"/>
                  </a:cubicBezTo>
                  <a:lnTo>
                    <a:pt x="1372" y="1436"/>
                  </a:lnTo>
                  <a:lnTo>
                    <a:pt x="1348" y="1348"/>
                  </a:lnTo>
                  <a:lnTo>
                    <a:pt x="1366" y="1348"/>
                  </a:lnTo>
                  <a:lnTo>
                    <a:pt x="1366" y="1348"/>
                  </a:lnTo>
                  <a:close/>
                  <a:moveTo>
                    <a:pt x="1303" y="1348"/>
                  </a:moveTo>
                  <a:lnTo>
                    <a:pt x="1303" y="1348"/>
                  </a:lnTo>
                  <a:lnTo>
                    <a:pt x="1321" y="1348"/>
                  </a:lnTo>
                  <a:lnTo>
                    <a:pt x="1321" y="1362"/>
                  </a:lnTo>
                  <a:lnTo>
                    <a:pt x="1321" y="1362"/>
                  </a:lnTo>
                  <a:cubicBezTo>
                    <a:pt x="1325" y="1352"/>
                    <a:pt x="1331" y="1346"/>
                    <a:pt x="1341" y="1346"/>
                  </a:cubicBezTo>
                  <a:cubicBezTo>
                    <a:pt x="1343" y="1346"/>
                    <a:pt x="1344" y="1347"/>
                    <a:pt x="1345" y="1347"/>
                  </a:cubicBezTo>
                  <a:lnTo>
                    <a:pt x="1345" y="1364"/>
                  </a:lnTo>
                  <a:cubicBezTo>
                    <a:pt x="1344" y="1364"/>
                    <a:pt x="1341" y="1363"/>
                    <a:pt x="1338" y="1363"/>
                  </a:cubicBezTo>
                  <a:cubicBezTo>
                    <a:pt x="1330" y="1363"/>
                    <a:pt x="1321" y="1367"/>
                    <a:pt x="1321" y="1383"/>
                  </a:cubicBezTo>
                  <a:lnTo>
                    <a:pt x="1321" y="1434"/>
                  </a:lnTo>
                  <a:lnTo>
                    <a:pt x="1303" y="1434"/>
                  </a:lnTo>
                  <a:lnTo>
                    <a:pt x="1303" y="1348"/>
                  </a:lnTo>
                  <a:lnTo>
                    <a:pt x="1303" y="1348"/>
                  </a:lnTo>
                  <a:close/>
                  <a:moveTo>
                    <a:pt x="1276" y="1382"/>
                  </a:moveTo>
                  <a:lnTo>
                    <a:pt x="1276" y="1382"/>
                  </a:lnTo>
                  <a:lnTo>
                    <a:pt x="1276" y="1377"/>
                  </a:lnTo>
                  <a:cubicBezTo>
                    <a:pt x="1276" y="1366"/>
                    <a:pt x="1272" y="1358"/>
                    <a:pt x="1263" y="1358"/>
                  </a:cubicBezTo>
                  <a:cubicBezTo>
                    <a:pt x="1252" y="1358"/>
                    <a:pt x="1248" y="1369"/>
                    <a:pt x="1248" y="1380"/>
                  </a:cubicBezTo>
                  <a:lnTo>
                    <a:pt x="1248" y="1382"/>
                  </a:lnTo>
                  <a:lnTo>
                    <a:pt x="1276" y="1382"/>
                  </a:lnTo>
                  <a:lnTo>
                    <a:pt x="1276" y="1382"/>
                  </a:lnTo>
                  <a:close/>
                  <a:moveTo>
                    <a:pt x="1248" y="1394"/>
                  </a:moveTo>
                  <a:lnTo>
                    <a:pt x="1248" y="1394"/>
                  </a:lnTo>
                  <a:lnTo>
                    <a:pt x="1248" y="1398"/>
                  </a:lnTo>
                  <a:cubicBezTo>
                    <a:pt x="1248" y="1410"/>
                    <a:pt x="1250" y="1425"/>
                    <a:pt x="1263" y="1425"/>
                  </a:cubicBezTo>
                  <a:cubicBezTo>
                    <a:pt x="1275" y="1425"/>
                    <a:pt x="1276" y="1411"/>
                    <a:pt x="1276" y="1405"/>
                  </a:cubicBezTo>
                  <a:lnTo>
                    <a:pt x="1293" y="1405"/>
                  </a:lnTo>
                  <a:cubicBezTo>
                    <a:pt x="1293" y="1424"/>
                    <a:pt x="1281" y="1436"/>
                    <a:pt x="1262" y="1436"/>
                  </a:cubicBezTo>
                  <a:cubicBezTo>
                    <a:pt x="1248" y="1436"/>
                    <a:pt x="1231" y="1432"/>
                    <a:pt x="1231" y="1393"/>
                  </a:cubicBezTo>
                  <a:cubicBezTo>
                    <a:pt x="1231" y="1370"/>
                    <a:pt x="1236" y="1346"/>
                    <a:pt x="1263" y="1346"/>
                  </a:cubicBezTo>
                  <a:cubicBezTo>
                    <a:pt x="1287" y="1346"/>
                    <a:pt x="1293" y="1361"/>
                    <a:pt x="1293" y="1384"/>
                  </a:cubicBezTo>
                  <a:lnTo>
                    <a:pt x="1293" y="1394"/>
                  </a:lnTo>
                  <a:lnTo>
                    <a:pt x="1248" y="1394"/>
                  </a:lnTo>
                  <a:lnTo>
                    <a:pt x="1248" y="1394"/>
                  </a:lnTo>
                  <a:close/>
                  <a:moveTo>
                    <a:pt x="1163" y="1348"/>
                  </a:moveTo>
                  <a:lnTo>
                    <a:pt x="1163" y="1348"/>
                  </a:lnTo>
                  <a:lnTo>
                    <a:pt x="1182" y="1348"/>
                  </a:lnTo>
                  <a:lnTo>
                    <a:pt x="1197" y="1416"/>
                  </a:lnTo>
                  <a:lnTo>
                    <a:pt x="1197" y="1416"/>
                  </a:lnTo>
                  <a:lnTo>
                    <a:pt x="1210" y="1348"/>
                  </a:lnTo>
                  <a:lnTo>
                    <a:pt x="1229" y="1348"/>
                  </a:lnTo>
                  <a:lnTo>
                    <a:pt x="1206" y="1434"/>
                  </a:lnTo>
                  <a:lnTo>
                    <a:pt x="1186" y="1434"/>
                  </a:lnTo>
                  <a:lnTo>
                    <a:pt x="1163" y="1348"/>
                  </a:lnTo>
                  <a:lnTo>
                    <a:pt x="1163" y="1348"/>
                  </a:lnTo>
                  <a:close/>
                  <a:moveTo>
                    <a:pt x="1130" y="1424"/>
                  </a:moveTo>
                  <a:lnTo>
                    <a:pt x="1130" y="1424"/>
                  </a:lnTo>
                  <a:cubicBezTo>
                    <a:pt x="1143" y="1424"/>
                    <a:pt x="1145" y="1413"/>
                    <a:pt x="1145" y="1391"/>
                  </a:cubicBezTo>
                  <a:cubicBezTo>
                    <a:pt x="1145" y="1372"/>
                    <a:pt x="1143" y="1359"/>
                    <a:pt x="1130" y="1359"/>
                  </a:cubicBezTo>
                  <a:cubicBezTo>
                    <a:pt x="1118" y="1359"/>
                    <a:pt x="1116" y="1372"/>
                    <a:pt x="1116" y="1391"/>
                  </a:cubicBezTo>
                  <a:cubicBezTo>
                    <a:pt x="1116" y="1413"/>
                    <a:pt x="1118" y="1424"/>
                    <a:pt x="1130" y="1424"/>
                  </a:cubicBezTo>
                  <a:lnTo>
                    <a:pt x="1130" y="1424"/>
                  </a:lnTo>
                  <a:close/>
                  <a:moveTo>
                    <a:pt x="1130" y="1346"/>
                  </a:moveTo>
                  <a:lnTo>
                    <a:pt x="1130" y="1346"/>
                  </a:lnTo>
                  <a:cubicBezTo>
                    <a:pt x="1155" y="1346"/>
                    <a:pt x="1163" y="1365"/>
                    <a:pt x="1163" y="1391"/>
                  </a:cubicBezTo>
                  <a:cubicBezTo>
                    <a:pt x="1163" y="1418"/>
                    <a:pt x="1154" y="1436"/>
                    <a:pt x="1130" y="1436"/>
                  </a:cubicBezTo>
                  <a:cubicBezTo>
                    <a:pt x="1107" y="1436"/>
                    <a:pt x="1099" y="1418"/>
                    <a:pt x="1099" y="1391"/>
                  </a:cubicBezTo>
                  <a:cubicBezTo>
                    <a:pt x="1099" y="1365"/>
                    <a:pt x="1106" y="1346"/>
                    <a:pt x="1130" y="1346"/>
                  </a:cubicBezTo>
                  <a:lnTo>
                    <a:pt x="1130" y="1346"/>
                  </a:lnTo>
                  <a:close/>
                  <a:moveTo>
                    <a:pt x="1092" y="1403"/>
                  </a:moveTo>
                  <a:lnTo>
                    <a:pt x="1092" y="1403"/>
                  </a:lnTo>
                  <a:cubicBezTo>
                    <a:pt x="1090" y="1423"/>
                    <a:pt x="1083" y="1436"/>
                    <a:pt x="1062" y="1436"/>
                  </a:cubicBezTo>
                  <a:cubicBezTo>
                    <a:pt x="1037" y="1436"/>
                    <a:pt x="1030" y="1418"/>
                    <a:pt x="1030" y="1391"/>
                  </a:cubicBezTo>
                  <a:cubicBezTo>
                    <a:pt x="1030" y="1365"/>
                    <a:pt x="1037" y="1346"/>
                    <a:pt x="1062" y="1346"/>
                  </a:cubicBezTo>
                  <a:cubicBezTo>
                    <a:pt x="1088" y="1346"/>
                    <a:pt x="1092" y="1366"/>
                    <a:pt x="1092" y="1377"/>
                  </a:cubicBezTo>
                  <a:lnTo>
                    <a:pt x="1075" y="1377"/>
                  </a:lnTo>
                  <a:cubicBezTo>
                    <a:pt x="1075" y="1369"/>
                    <a:pt x="1072" y="1359"/>
                    <a:pt x="1062" y="1359"/>
                  </a:cubicBezTo>
                  <a:cubicBezTo>
                    <a:pt x="1050" y="1359"/>
                    <a:pt x="1048" y="1372"/>
                    <a:pt x="1048" y="1391"/>
                  </a:cubicBezTo>
                  <a:cubicBezTo>
                    <a:pt x="1048" y="1410"/>
                    <a:pt x="1050" y="1424"/>
                    <a:pt x="1062" y="1424"/>
                  </a:cubicBezTo>
                  <a:cubicBezTo>
                    <a:pt x="1072" y="1424"/>
                    <a:pt x="1075" y="1416"/>
                    <a:pt x="1075" y="1403"/>
                  </a:cubicBezTo>
                  <a:lnTo>
                    <a:pt x="1092" y="1403"/>
                  </a:lnTo>
                  <a:lnTo>
                    <a:pt x="1092" y="1403"/>
                  </a:lnTo>
                  <a:close/>
                  <a:moveTo>
                    <a:pt x="1007" y="1373"/>
                  </a:moveTo>
                  <a:lnTo>
                    <a:pt x="1007" y="1373"/>
                  </a:lnTo>
                  <a:lnTo>
                    <a:pt x="1007" y="1371"/>
                  </a:lnTo>
                  <a:cubicBezTo>
                    <a:pt x="1007" y="1364"/>
                    <a:pt x="1004" y="1358"/>
                    <a:pt x="995" y="1358"/>
                  </a:cubicBezTo>
                  <a:cubicBezTo>
                    <a:pt x="988" y="1358"/>
                    <a:pt x="983" y="1361"/>
                    <a:pt x="983" y="1369"/>
                  </a:cubicBezTo>
                  <a:cubicBezTo>
                    <a:pt x="983" y="1376"/>
                    <a:pt x="986" y="1379"/>
                    <a:pt x="995" y="1382"/>
                  </a:cubicBezTo>
                  <a:lnTo>
                    <a:pt x="1006" y="1386"/>
                  </a:lnTo>
                  <a:cubicBezTo>
                    <a:pt x="1019" y="1390"/>
                    <a:pt x="1025" y="1397"/>
                    <a:pt x="1025" y="1410"/>
                  </a:cubicBezTo>
                  <a:cubicBezTo>
                    <a:pt x="1025" y="1429"/>
                    <a:pt x="1011" y="1436"/>
                    <a:pt x="994" y="1436"/>
                  </a:cubicBezTo>
                  <a:cubicBezTo>
                    <a:pt x="972" y="1436"/>
                    <a:pt x="966" y="1426"/>
                    <a:pt x="966" y="1410"/>
                  </a:cubicBezTo>
                  <a:lnTo>
                    <a:pt x="966" y="1407"/>
                  </a:lnTo>
                  <a:lnTo>
                    <a:pt x="981" y="1407"/>
                  </a:lnTo>
                  <a:lnTo>
                    <a:pt x="981" y="1409"/>
                  </a:lnTo>
                  <a:cubicBezTo>
                    <a:pt x="981" y="1419"/>
                    <a:pt x="985" y="1425"/>
                    <a:pt x="995" y="1425"/>
                  </a:cubicBezTo>
                  <a:cubicBezTo>
                    <a:pt x="1004" y="1425"/>
                    <a:pt x="1009" y="1420"/>
                    <a:pt x="1009" y="1412"/>
                  </a:cubicBezTo>
                  <a:cubicBezTo>
                    <a:pt x="1009" y="1406"/>
                    <a:pt x="1005" y="1401"/>
                    <a:pt x="999" y="1399"/>
                  </a:cubicBezTo>
                  <a:lnTo>
                    <a:pt x="985" y="1394"/>
                  </a:lnTo>
                  <a:cubicBezTo>
                    <a:pt x="972" y="1390"/>
                    <a:pt x="967" y="1383"/>
                    <a:pt x="967" y="1370"/>
                  </a:cubicBezTo>
                  <a:cubicBezTo>
                    <a:pt x="967" y="1354"/>
                    <a:pt x="978" y="1346"/>
                    <a:pt x="996" y="1346"/>
                  </a:cubicBezTo>
                  <a:cubicBezTo>
                    <a:pt x="1018" y="1346"/>
                    <a:pt x="1023" y="1359"/>
                    <a:pt x="1023" y="1370"/>
                  </a:cubicBezTo>
                  <a:lnTo>
                    <a:pt x="1023" y="1373"/>
                  </a:lnTo>
                  <a:lnTo>
                    <a:pt x="1007" y="1373"/>
                  </a:lnTo>
                  <a:lnTo>
                    <a:pt x="1007" y="1373"/>
                  </a:lnTo>
                  <a:close/>
                  <a:moveTo>
                    <a:pt x="938" y="1348"/>
                  </a:moveTo>
                  <a:lnTo>
                    <a:pt x="938" y="1348"/>
                  </a:lnTo>
                  <a:lnTo>
                    <a:pt x="956" y="1348"/>
                  </a:lnTo>
                  <a:lnTo>
                    <a:pt x="956" y="1434"/>
                  </a:lnTo>
                  <a:lnTo>
                    <a:pt x="938" y="1434"/>
                  </a:lnTo>
                  <a:lnTo>
                    <a:pt x="938" y="1348"/>
                  </a:lnTo>
                  <a:close/>
                  <a:moveTo>
                    <a:pt x="938" y="1319"/>
                  </a:moveTo>
                  <a:lnTo>
                    <a:pt x="938" y="1319"/>
                  </a:lnTo>
                  <a:lnTo>
                    <a:pt x="956" y="1319"/>
                  </a:lnTo>
                  <a:lnTo>
                    <a:pt x="956" y="1336"/>
                  </a:lnTo>
                  <a:lnTo>
                    <a:pt x="938" y="1336"/>
                  </a:lnTo>
                  <a:lnTo>
                    <a:pt x="938" y="1319"/>
                  </a:lnTo>
                  <a:close/>
                  <a:moveTo>
                    <a:pt x="873" y="1420"/>
                  </a:moveTo>
                  <a:lnTo>
                    <a:pt x="873" y="1420"/>
                  </a:lnTo>
                  <a:lnTo>
                    <a:pt x="888" y="1420"/>
                  </a:lnTo>
                  <a:cubicBezTo>
                    <a:pt x="903" y="1420"/>
                    <a:pt x="909" y="1411"/>
                    <a:pt x="909" y="1377"/>
                  </a:cubicBezTo>
                  <a:cubicBezTo>
                    <a:pt x="909" y="1345"/>
                    <a:pt x="904" y="1334"/>
                    <a:pt x="888" y="1334"/>
                  </a:cubicBezTo>
                  <a:lnTo>
                    <a:pt x="873" y="1334"/>
                  </a:lnTo>
                  <a:lnTo>
                    <a:pt x="873" y="1420"/>
                  </a:lnTo>
                  <a:lnTo>
                    <a:pt x="873" y="1420"/>
                  </a:lnTo>
                  <a:close/>
                  <a:moveTo>
                    <a:pt x="855" y="1320"/>
                  </a:moveTo>
                  <a:lnTo>
                    <a:pt x="855" y="1320"/>
                  </a:lnTo>
                  <a:lnTo>
                    <a:pt x="887" y="1320"/>
                  </a:lnTo>
                  <a:cubicBezTo>
                    <a:pt x="923" y="1320"/>
                    <a:pt x="928" y="1344"/>
                    <a:pt x="928" y="1377"/>
                  </a:cubicBezTo>
                  <a:cubicBezTo>
                    <a:pt x="928" y="1411"/>
                    <a:pt x="923" y="1434"/>
                    <a:pt x="887" y="1434"/>
                  </a:cubicBezTo>
                  <a:lnTo>
                    <a:pt x="855" y="1434"/>
                  </a:lnTo>
                  <a:lnTo>
                    <a:pt x="855" y="1320"/>
                  </a:lnTo>
                  <a:lnTo>
                    <a:pt x="855" y="1320"/>
                  </a:lnTo>
                  <a:close/>
                  <a:moveTo>
                    <a:pt x="784" y="1320"/>
                  </a:moveTo>
                  <a:lnTo>
                    <a:pt x="784" y="1320"/>
                  </a:lnTo>
                  <a:lnTo>
                    <a:pt x="801" y="1320"/>
                  </a:lnTo>
                  <a:lnTo>
                    <a:pt x="801" y="1434"/>
                  </a:lnTo>
                  <a:lnTo>
                    <a:pt x="784" y="1434"/>
                  </a:lnTo>
                  <a:lnTo>
                    <a:pt x="784" y="1320"/>
                  </a:lnTo>
                  <a:close/>
                  <a:moveTo>
                    <a:pt x="751" y="1389"/>
                  </a:moveTo>
                  <a:lnTo>
                    <a:pt x="751" y="1389"/>
                  </a:lnTo>
                  <a:cubicBezTo>
                    <a:pt x="746" y="1392"/>
                    <a:pt x="737" y="1394"/>
                    <a:pt x="732" y="1397"/>
                  </a:cubicBezTo>
                  <a:cubicBezTo>
                    <a:pt x="727" y="1399"/>
                    <a:pt x="725" y="1404"/>
                    <a:pt x="725" y="1411"/>
                  </a:cubicBezTo>
                  <a:cubicBezTo>
                    <a:pt x="725" y="1418"/>
                    <a:pt x="728" y="1424"/>
                    <a:pt x="735" y="1424"/>
                  </a:cubicBezTo>
                  <a:cubicBezTo>
                    <a:pt x="746" y="1424"/>
                    <a:pt x="751" y="1416"/>
                    <a:pt x="751" y="1403"/>
                  </a:cubicBezTo>
                  <a:lnTo>
                    <a:pt x="751" y="1389"/>
                  </a:lnTo>
                  <a:lnTo>
                    <a:pt x="751" y="1389"/>
                  </a:lnTo>
                  <a:close/>
                  <a:moveTo>
                    <a:pt x="767" y="1416"/>
                  </a:moveTo>
                  <a:lnTo>
                    <a:pt x="767" y="1416"/>
                  </a:lnTo>
                  <a:cubicBezTo>
                    <a:pt x="767" y="1420"/>
                    <a:pt x="769" y="1422"/>
                    <a:pt x="771" y="1422"/>
                  </a:cubicBezTo>
                  <a:cubicBezTo>
                    <a:pt x="773" y="1422"/>
                    <a:pt x="774" y="1422"/>
                    <a:pt x="774" y="1422"/>
                  </a:cubicBezTo>
                  <a:lnTo>
                    <a:pt x="774" y="1433"/>
                  </a:lnTo>
                  <a:cubicBezTo>
                    <a:pt x="772" y="1434"/>
                    <a:pt x="769" y="1435"/>
                    <a:pt x="766" y="1435"/>
                  </a:cubicBezTo>
                  <a:cubicBezTo>
                    <a:pt x="758" y="1435"/>
                    <a:pt x="752" y="1432"/>
                    <a:pt x="751" y="1424"/>
                  </a:cubicBezTo>
                  <a:lnTo>
                    <a:pt x="751" y="1424"/>
                  </a:lnTo>
                  <a:cubicBezTo>
                    <a:pt x="746" y="1432"/>
                    <a:pt x="740" y="1436"/>
                    <a:pt x="730" y="1436"/>
                  </a:cubicBezTo>
                  <a:cubicBezTo>
                    <a:pt x="716" y="1436"/>
                    <a:pt x="707" y="1429"/>
                    <a:pt x="707" y="1412"/>
                  </a:cubicBezTo>
                  <a:cubicBezTo>
                    <a:pt x="707" y="1393"/>
                    <a:pt x="716" y="1389"/>
                    <a:pt x="727" y="1385"/>
                  </a:cubicBezTo>
                  <a:lnTo>
                    <a:pt x="741" y="1382"/>
                  </a:lnTo>
                  <a:cubicBezTo>
                    <a:pt x="747" y="1380"/>
                    <a:pt x="751" y="1378"/>
                    <a:pt x="751" y="1371"/>
                  </a:cubicBezTo>
                  <a:cubicBezTo>
                    <a:pt x="751" y="1363"/>
                    <a:pt x="748" y="1358"/>
                    <a:pt x="739" y="1358"/>
                  </a:cubicBezTo>
                  <a:cubicBezTo>
                    <a:pt x="727" y="1358"/>
                    <a:pt x="726" y="1366"/>
                    <a:pt x="726" y="1374"/>
                  </a:cubicBezTo>
                  <a:lnTo>
                    <a:pt x="710" y="1374"/>
                  </a:lnTo>
                  <a:cubicBezTo>
                    <a:pt x="710" y="1356"/>
                    <a:pt x="717" y="1346"/>
                    <a:pt x="740" y="1346"/>
                  </a:cubicBezTo>
                  <a:cubicBezTo>
                    <a:pt x="755" y="1346"/>
                    <a:pt x="767" y="1352"/>
                    <a:pt x="767" y="1367"/>
                  </a:cubicBezTo>
                  <a:lnTo>
                    <a:pt x="767" y="1416"/>
                  </a:lnTo>
                  <a:lnTo>
                    <a:pt x="767" y="1416"/>
                  </a:lnTo>
                  <a:close/>
                  <a:moveTo>
                    <a:pt x="703" y="1403"/>
                  </a:moveTo>
                  <a:lnTo>
                    <a:pt x="703" y="1403"/>
                  </a:lnTo>
                  <a:cubicBezTo>
                    <a:pt x="702" y="1423"/>
                    <a:pt x="695" y="1436"/>
                    <a:pt x="674" y="1436"/>
                  </a:cubicBezTo>
                  <a:cubicBezTo>
                    <a:pt x="649" y="1436"/>
                    <a:pt x="642" y="1418"/>
                    <a:pt x="642" y="1391"/>
                  </a:cubicBezTo>
                  <a:cubicBezTo>
                    <a:pt x="642" y="1365"/>
                    <a:pt x="649" y="1346"/>
                    <a:pt x="674" y="1346"/>
                  </a:cubicBezTo>
                  <a:cubicBezTo>
                    <a:pt x="699" y="1346"/>
                    <a:pt x="703" y="1366"/>
                    <a:pt x="703" y="1377"/>
                  </a:cubicBezTo>
                  <a:lnTo>
                    <a:pt x="686" y="1377"/>
                  </a:lnTo>
                  <a:cubicBezTo>
                    <a:pt x="686" y="1369"/>
                    <a:pt x="684" y="1359"/>
                    <a:pt x="674" y="1359"/>
                  </a:cubicBezTo>
                  <a:cubicBezTo>
                    <a:pt x="661" y="1359"/>
                    <a:pt x="659" y="1372"/>
                    <a:pt x="659" y="1391"/>
                  </a:cubicBezTo>
                  <a:cubicBezTo>
                    <a:pt x="659" y="1410"/>
                    <a:pt x="661" y="1424"/>
                    <a:pt x="674" y="1424"/>
                  </a:cubicBezTo>
                  <a:cubicBezTo>
                    <a:pt x="683" y="1424"/>
                    <a:pt x="687" y="1416"/>
                    <a:pt x="687" y="1403"/>
                  </a:cubicBezTo>
                  <a:lnTo>
                    <a:pt x="703" y="1403"/>
                  </a:lnTo>
                  <a:lnTo>
                    <a:pt x="703" y="1403"/>
                  </a:lnTo>
                  <a:close/>
                  <a:moveTo>
                    <a:pt x="613" y="1348"/>
                  </a:moveTo>
                  <a:lnTo>
                    <a:pt x="613" y="1348"/>
                  </a:lnTo>
                  <a:lnTo>
                    <a:pt x="630" y="1348"/>
                  </a:lnTo>
                  <a:lnTo>
                    <a:pt x="630" y="1434"/>
                  </a:lnTo>
                  <a:lnTo>
                    <a:pt x="613" y="1434"/>
                  </a:lnTo>
                  <a:lnTo>
                    <a:pt x="613" y="1348"/>
                  </a:lnTo>
                  <a:close/>
                  <a:moveTo>
                    <a:pt x="613" y="1319"/>
                  </a:moveTo>
                  <a:lnTo>
                    <a:pt x="613" y="1319"/>
                  </a:lnTo>
                  <a:lnTo>
                    <a:pt x="630" y="1319"/>
                  </a:lnTo>
                  <a:lnTo>
                    <a:pt x="630" y="1336"/>
                  </a:lnTo>
                  <a:lnTo>
                    <a:pt x="613" y="1336"/>
                  </a:lnTo>
                  <a:lnTo>
                    <a:pt x="613" y="1319"/>
                  </a:lnTo>
                  <a:close/>
                  <a:moveTo>
                    <a:pt x="561" y="1348"/>
                  </a:moveTo>
                  <a:lnTo>
                    <a:pt x="561" y="1348"/>
                  </a:lnTo>
                  <a:lnTo>
                    <a:pt x="573" y="1348"/>
                  </a:lnTo>
                  <a:lnTo>
                    <a:pt x="573" y="1324"/>
                  </a:lnTo>
                  <a:lnTo>
                    <a:pt x="590" y="1324"/>
                  </a:lnTo>
                  <a:lnTo>
                    <a:pt x="590" y="1348"/>
                  </a:lnTo>
                  <a:lnTo>
                    <a:pt x="604" y="1348"/>
                  </a:lnTo>
                  <a:lnTo>
                    <a:pt x="604" y="1361"/>
                  </a:lnTo>
                  <a:lnTo>
                    <a:pt x="590" y="1361"/>
                  </a:lnTo>
                  <a:lnTo>
                    <a:pt x="590" y="1412"/>
                  </a:lnTo>
                  <a:cubicBezTo>
                    <a:pt x="590" y="1419"/>
                    <a:pt x="592" y="1421"/>
                    <a:pt x="598" y="1421"/>
                  </a:cubicBezTo>
                  <a:cubicBezTo>
                    <a:pt x="601" y="1421"/>
                    <a:pt x="603" y="1421"/>
                    <a:pt x="604" y="1421"/>
                  </a:cubicBezTo>
                  <a:lnTo>
                    <a:pt x="604" y="1434"/>
                  </a:lnTo>
                  <a:cubicBezTo>
                    <a:pt x="601" y="1435"/>
                    <a:pt x="596" y="1435"/>
                    <a:pt x="591" y="1435"/>
                  </a:cubicBezTo>
                  <a:cubicBezTo>
                    <a:pt x="579" y="1435"/>
                    <a:pt x="573" y="1432"/>
                    <a:pt x="573" y="1414"/>
                  </a:cubicBezTo>
                  <a:lnTo>
                    <a:pt x="573" y="1361"/>
                  </a:lnTo>
                  <a:lnTo>
                    <a:pt x="561" y="1361"/>
                  </a:lnTo>
                  <a:lnTo>
                    <a:pt x="561" y="1348"/>
                  </a:lnTo>
                  <a:lnTo>
                    <a:pt x="561" y="1348"/>
                  </a:lnTo>
                  <a:close/>
                  <a:moveTo>
                    <a:pt x="541" y="1373"/>
                  </a:moveTo>
                  <a:lnTo>
                    <a:pt x="541" y="1373"/>
                  </a:lnTo>
                  <a:lnTo>
                    <a:pt x="541" y="1371"/>
                  </a:lnTo>
                  <a:cubicBezTo>
                    <a:pt x="541" y="1364"/>
                    <a:pt x="538" y="1358"/>
                    <a:pt x="529" y="1358"/>
                  </a:cubicBezTo>
                  <a:cubicBezTo>
                    <a:pt x="523" y="1358"/>
                    <a:pt x="517" y="1361"/>
                    <a:pt x="517" y="1369"/>
                  </a:cubicBezTo>
                  <a:cubicBezTo>
                    <a:pt x="517" y="1376"/>
                    <a:pt x="520" y="1379"/>
                    <a:pt x="529" y="1382"/>
                  </a:cubicBezTo>
                  <a:lnTo>
                    <a:pt x="540" y="1386"/>
                  </a:lnTo>
                  <a:cubicBezTo>
                    <a:pt x="553" y="1390"/>
                    <a:pt x="559" y="1397"/>
                    <a:pt x="559" y="1410"/>
                  </a:cubicBezTo>
                  <a:cubicBezTo>
                    <a:pt x="559" y="1429"/>
                    <a:pt x="546" y="1436"/>
                    <a:pt x="528" y="1436"/>
                  </a:cubicBezTo>
                  <a:cubicBezTo>
                    <a:pt x="507" y="1436"/>
                    <a:pt x="500" y="1426"/>
                    <a:pt x="500" y="1410"/>
                  </a:cubicBezTo>
                  <a:lnTo>
                    <a:pt x="500" y="1407"/>
                  </a:lnTo>
                  <a:lnTo>
                    <a:pt x="515" y="1407"/>
                  </a:lnTo>
                  <a:lnTo>
                    <a:pt x="515" y="1409"/>
                  </a:lnTo>
                  <a:cubicBezTo>
                    <a:pt x="515" y="1419"/>
                    <a:pt x="519" y="1425"/>
                    <a:pt x="529" y="1425"/>
                  </a:cubicBezTo>
                  <a:cubicBezTo>
                    <a:pt x="538" y="1425"/>
                    <a:pt x="543" y="1420"/>
                    <a:pt x="543" y="1412"/>
                  </a:cubicBezTo>
                  <a:cubicBezTo>
                    <a:pt x="543" y="1406"/>
                    <a:pt x="539" y="1401"/>
                    <a:pt x="533" y="1399"/>
                  </a:cubicBezTo>
                  <a:lnTo>
                    <a:pt x="519" y="1394"/>
                  </a:lnTo>
                  <a:cubicBezTo>
                    <a:pt x="506" y="1390"/>
                    <a:pt x="501" y="1383"/>
                    <a:pt x="501" y="1370"/>
                  </a:cubicBezTo>
                  <a:cubicBezTo>
                    <a:pt x="501" y="1354"/>
                    <a:pt x="513" y="1346"/>
                    <a:pt x="530" y="1346"/>
                  </a:cubicBezTo>
                  <a:cubicBezTo>
                    <a:pt x="552" y="1346"/>
                    <a:pt x="557" y="1359"/>
                    <a:pt x="557" y="1370"/>
                  </a:cubicBezTo>
                  <a:lnTo>
                    <a:pt x="557" y="1373"/>
                  </a:lnTo>
                  <a:lnTo>
                    <a:pt x="541" y="1373"/>
                  </a:lnTo>
                  <a:lnTo>
                    <a:pt x="541" y="1373"/>
                  </a:lnTo>
                  <a:close/>
                  <a:moveTo>
                    <a:pt x="471" y="1348"/>
                  </a:moveTo>
                  <a:lnTo>
                    <a:pt x="471" y="1348"/>
                  </a:lnTo>
                  <a:lnTo>
                    <a:pt x="488" y="1348"/>
                  </a:lnTo>
                  <a:lnTo>
                    <a:pt x="488" y="1434"/>
                  </a:lnTo>
                  <a:lnTo>
                    <a:pt x="471" y="1434"/>
                  </a:lnTo>
                  <a:lnTo>
                    <a:pt x="471" y="1348"/>
                  </a:lnTo>
                  <a:close/>
                  <a:moveTo>
                    <a:pt x="471" y="1319"/>
                  </a:moveTo>
                  <a:lnTo>
                    <a:pt x="471" y="1319"/>
                  </a:lnTo>
                  <a:lnTo>
                    <a:pt x="488" y="1319"/>
                  </a:lnTo>
                  <a:lnTo>
                    <a:pt x="488" y="1336"/>
                  </a:lnTo>
                  <a:lnTo>
                    <a:pt x="471" y="1336"/>
                  </a:lnTo>
                  <a:lnTo>
                    <a:pt x="471" y="1319"/>
                  </a:lnTo>
                  <a:close/>
                  <a:moveTo>
                    <a:pt x="420" y="1348"/>
                  </a:moveTo>
                  <a:lnTo>
                    <a:pt x="420" y="1348"/>
                  </a:lnTo>
                  <a:lnTo>
                    <a:pt x="432" y="1348"/>
                  </a:lnTo>
                  <a:lnTo>
                    <a:pt x="432" y="1324"/>
                  </a:lnTo>
                  <a:lnTo>
                    <a:pt x="449" y="1324"/>
                  </a:lnTo>
                  <a:lnTo>
                    <a:pt x="449" y="1348"/>
                  </a:lnTo>
                  <a:lnTo>
                    <a:pt x="463" y="1348"/>
                  </a:lnTo>
                  <a:lnTo>
                    <a:pt x="463" y="1361"/>
                  </a:lnTo>
                  <a:lnTo>
                    <a:pt x="449" y="1361"/>
                  </a:lnTo>
                  <a:lnTo>
                    <a:pt x="449" y="1412"/>
                  </a:lnTo>
                  <a:cubicBezTo>
                    <a:pt x="449" y="1419"/>
                    <a:pt x="451" y="1421"/>
                    <a:pt x="457" y="1421"/>
                  </a:cubicBezTo>
                  <a:cubicBezTo>
                    <a:pt x="459" y="1421"/>
                    <a:pt x="461" y="1421"/>
                    <a:pt x="463" y="1421"/>
                  </a:cubicBezTo>
                  <a:lnTo>
                    <a:pt x="463" y="1434"/>
                  </a:lnTo>
                  <a:cubicBezTo>
                    <a:pt x="459" y="1435"/>
                    <a:pt x="454" y="1435"/>
                    <a:pt x="449" y="1435"/>
                  </a:cubicBezTo>
                  <a:cubicBezTo>
                    <a:pt x="437" y="1435"/>
                    <a:pt x="432" y="1432"/>
                    <a:pt x="432" y="1414"/>
                  </a:cubicBezTo>
                  <a:lnTo>
                    <a:pt x="432" y="1361"/>
                  </a:lnTo>
                  <a:lnTo>
                    <a:pt x="420" y="1361"/>
                  </a:lnTo>
                  <a:lnTo>
                    <a:pt x="420" y="1348"/>
                  </a:lnTo>
                  <a:lnTo>
                    <a:pt x="420" y="1348"/>
                  </a:lnTo>
                  <a:close/>
                  <a:moveTo>
                    <a:pt x="395" y="1389"/>
                  </a:moveTo>
                  <a:lnTo>
                    <a:pt x="395" y="1389"/>
                  </a:lnTo>
                  <a:cubicBezTo>
                    <a:pt x="390" y="1392"/>
                    <a:pt x="381" y="1394"/>
                    <a:pt x="376" y="1397"/>
                  </a:cubicBezTo>
                  <a:cubicBezTo>
                    <a:pt x="371" y="1399"/>
                    <a:pt x="369" y="1404"/>
                    <a:pt x="369" y="1411"/>
                  </a:cubicBezTo>
                  <a:cubicBezTo>
                    <a:pt x="369" y="1418"/>
                    <a:pt x="372" y="1424"/>
                    <a:pt x="379" y="1424"/>
                  </a:cubicBezTo>
                  <a:cubicBezTo>
                    <a:pt x="390" y="1424"/>
                    <a:pt x="395" y="1416"/>
                    <a:pt x="395" y="1403"/>
                  </a:cubicBezTo>
                  <a:lnTo>
                    <a:pt x="395" y="1389"/>
                  </a:lnTo>
                  <a:lnTo>
                    <a:pt x="395" y="1389"/>
                  </a:lnTo>
                  <a:close/>
                  <a:moveTo>
                    <a:pt x="411" y="1416"/>
                  </a:moveTo>
                  <a:lnTo>
                    <a:pt x="411" y="1416"/>
                  </a:lnTo>
                  <a:cubicBezTo>
                    <a:pt x="411" y="1420"/>
                    <a:pt x="413" y="1422"/>
                    <a:pt x="416" y="1422"/>
                  </a:cubicBezTo>
                  <a:cubicBezTo>
                    <a:pt x="417" y="1422"/>
                    <a:pt x="418" y="1422"/>
                    <a:pt x="418" y="1422"/>
                  </a:cubicBezTo>
                  <a:lnTo>
                    <a:pt x="418" y="1433"/>
                  </a:lnTo>
                  <a:cubicBezTo>
                    <a:pt x="416" y="1434"/>
                    <a:pt x="413" y="1435"/>
                    <a:pt x="410" y="1435"/>
                  </a:cubicBezTo>
                  <a:cubicBezTo>
                    <a:pt x="402" y="1435"/>
                    <a:pt x="396" y="1432"/>
                    <a:pt x="395" y="1424"/>
                  </a:cubicBezTo>
                  <a:lnTo>
                    <a:pt x="395" y="1424"/>
                  </a:lnTo>
                  <a:cubicBezTo>
                    <a:pt x="390" y="1432"/>
                    <a:pt x="384" y="1436"/>
                    <a:pt x="374" y="1436"/>
                  </a:cubicBezTo>
                  <a:cubicBezTo>
                    <a:pt x="360" y="1436"/>
                    <a:pt x="351" y="1429"/>
                    <a:pt x="351" y="1412"/>
                  </a:cubicBezTo>
                  <a:cubicBezTo>
                    <a:pt x="351" y="1393"/>
                    <a:pt x="360" y="1389"/>
                    <a:pt x="371" y="1385"/>
                  </a:cubicBezTo>
                  <a:lnTo>
                    <a:pt x="385" y="1382"/>
                  </a:lnTo>
                  <a:cubicBezTo>
                    <a:pt x="391" y="1380"/>
                    <a:pt x="395" y="1378"/>
                    <a:pt x="395" y="1371"/>
                  </a:cubicBezTo>
                  <a:cubicBezTo>
                    <a:pt x="395" y="1363"/>
                    <a:pt x="392" y="1358"/>
                    <a:pt x="383" y="1358"/>
                  </a:cubicBezTo>
                  <a:cubicBezTo>
                    <a:pt x="372" y="1358"/>
                    <a:pt x="370" y="1366"/>
                    <a:pt x="370" y="1374"/>
                  </a:cubicBezTo>
                  <a:lnTo>
                    <a:pt x="354" y="1374"/>
                  </a:lnTo>
                  <a:cubicBezTo>
                    <a:pt x="354" y="1356"/>
                    <a:pt x="361" y="1346"/>
                    <a:pt x="384" y="1346"/>
                  </a:cubicBezTo>
                  <a:cubicBezTo>
                    <a:pt x="399" y="1346"/>
                    <a:pt x="411" y="1352"/>
                    <a:pt x="411" y="1367"/>
                  </a:cubicBezTo>
                  <a:lnTo>
                    <a:pt x="411" y="1416"/>
                  </a:lnTo>
                  <a:lnTo>
                    <a:pt x="411" y="1416"/>
                  </a:lnTo>
                  <a:close/>
                  <a:moveTo>
                    <a:pt x="304" y="1348"/>
                  </a:moveTo>
                  <a:lnTo>
                    <a:pt x="304" y="1348"/>
                  </a:lnTo>
                  <a:lnTo>
                    <a:pt x="316" y="1348"/>
                  </a:lnTo>
                  <a:lnTo>
                    <a:pt x="316" y="1324"/>
                  </a:lnTo>
                  <a:lnTo>
                    <a:pt x="333" y="1324"/>
                  </a:lnTo>
                  <a:lnTo>
                    <a:pt x="333" y="1348"/>
                  </a:lnTo>
                  <a:lnTo>
                    <a:pt x="347" y="1348"/>
                  </a:lnTo>
                  <a:lnTo>
                    <a:pt x="347" y="1361"/>
                  </a:lnTo>
                  <a:lnTo>
                    <a:pt x="333" y="1361"/>
                  </a:lnTo>
                  <a:lnTo>
                    <a:pt x="333" y="1412"/>
                  </a:lnTo>
                  <a:cubicBezTo>
                    <a:pt x="333" y="1419"/>
                    <a:pt x="335" y="1421"/>
                    <a:pt x="341" y="1421"/>
                  </a:cubicBezTo>
                  <a:cubicBezTo>
                    <a:pt x="343" y="1421"/>
                    <a:pt x="345" y="1421"/>
                    <a:pt x="347" y="1421"/>
                  </a:cubicBezTo>
                  <a:lnTo>
                    <a:pt x="347" y="1434"/>
                  </a:lnTo>
                  <a:cubicBezTo>
                    <a:pt x="343" y="1435"/>
                    <a:pt x="339" y="1435"/>
                    <a:pt x="333" y="1435"/>
                  </a:cubicBezTo>
                  <a:cubicBezTo>
                    <a:pt x="321" y="1435"/>
                    <a:pt x="316" y="1432"/>
                    <a:pt x="316" y="1414"/>
                  </a:cubicBezTo>
                  <a:lnTo>
                    <a:pt x="316" y="1361"/>
                  </a:lnTo>
                  <a:lnTo>
                    <a:pt x="304" y="1361"/>
                  </a:lnTo>
                  <a:lnTo>
                    <a:pt x="304" y="1348"/>
                  </a:lnTo>
                  <a:lnTo>
                    <a:pt x="304" y="1348"/>
                  </a:lnTo>
                  <a:close/>
                  <a:moveTo>
                    <a:pt x="247" y="1399"/>
                  </a:moveTo>
                  <a:lnTo>
                    <a:pt x="247" y="1399"/>
                  </a:lnTo>
                  <a:lnTo>
                    <a:pt x="247" y="1402"/>
                  </a:lnTo>
                  <a:cubicBezTo>
                    <a:pt x="247" y="1416"/>
                    <a:pt x="253" y="1423"/>
                    <a:pt x="266" y="1423"/>
                  </a:cubicBezTo>
                  <a:cubicBezTo>
                    <a:pt x="277" y="1423"/>
                    <a:pt x="283" y="1415"/>
                    <a:pt x="283" y="1406"/>
                  </a:cubicBezTo>
                  <a:cubicBezTo>
                    <a:pt x="283" y="1394"/>
                    <a:pt x="277" y="1389"/>
                    <a:pt x="267" y="1386"/>
                  </a:cubicBezTo>
                  <a:lnTo>
                    <a:pt x="254" y="1382"/>
                  </a:lnTo>
                  <a:cubicBezTo>
                    <a:pt x="238" y="1375"/>
                    <a:pt x="231" y="1367"/>
                    <a:pt x="231" y="1350"/>
                  </a:cubicBezTo>
                  <a:cubicBezTo>
                    <a:pt x="231" y="1330"/>
                    <a:pt x="245" y="1318"/>
                    <a:pt x="266" y="1318"/>
                  </a:cubicBezTo>
                  <a:cubicBezTo>
                    <a:pt x="295" y="1318"/>
                    <a:pt x="298" y="1336"/>
                    <a:pt x="298" y="1348"/>
                  </a:cubicBezTo>
                  <a:lnTo>
                    <a:pt x="298" y="1351"/>
                  </a:lnTo>
                  <a:lnTo>
                    <a:pt x="280" y="1351"/>
                  </a:lnTo>
                  <a:lnTo>
                    <a:pt x="280" y="1348"/>
                  </a:lnTo>
                  <a:cubicBezTo>
                    <a:pt x="280" y="1338"/>
                    <a:pt x="275" y="1332"/>
                    <a:pt x="264" y="1332"/>
                  </a:cubicBezTo>
                  <a:cubicBezTo>
                    <a:pt x="256" y="1332"/>
                    <a:pt x="249" y="1336"/>
                    <a:pt x="249" y="1348"/>
                  </a:cubicBezTo>
                  <a:cubicBezTo>
                    <a:pt x="249" y="1358"/>
                    <a:pt x="254" y="1363"/>
                    <a:pt x="266" y="1368"/>
                  </a:cubicBezTo>
                  <a:lnTo>
                    <a:pt x="278" y="1372"/>
                  </a:lnTo>
                  <a:cubicBezTo>
                    <a:pt x="294" y="1378"/>
                    <a:pt x="301" y="1387"/>
                    <a:pt x="301" y="1402"/>
                  </a:cubicBezTo>
                  <a:cubicBezTo>
                    <a:pt x="301" y="1426"/>
                    <a:pt x="287" y="1436"/>
                    <a:pt x="264" y="1436"/>
                  </a:cubicBezTo>
                  <a:cubicBezTo>
                    <a:pt x="235" y="1436"/>
                    <a:pt x="229" y="1418"/>
                    <a:pt x="229" y="1402"/>
                  </a:cubicBezTo>
                  <a:lnTo>
                    <a:pt x="229" y="1399"/>
                  </a:lnTo>
                  <a:lnTo>
                    <a:pt x="247" y="1399"/>
                  </a:lnTo>
                  <a:lnTo>
                    <a:pt x="247" y="1399"/>
                  </a:lnTo>
                  <a:close/>
                  <a:moveTo>
                    <a:pt x="404" y="8"/>
                  </a:moveTo>
                  <a:lnTo>
                    <a:pt x="404" y="8"/>
                  </a:lnTo>
                  <a:cubicBezTo>
                    <a:pt x="363" y="16"/>
                    <a:pt x="336" y="56"/>
                    <a:pt x="344" y="97"/>
                  </a:cubicBezTo>
                  <a:cubicBezTo>
                    <a:pt x="353" y="138"/>
                    <a:pt x="393" y="165"/>
                    <a:pt x="434" y="157"/>
                  </a:cubicBezTo>
                  <a:cubicBezTo>
                    <a:pt x="475" y="148"/>
                    <a:pt x="502" y="108"/>
                    <a:pt x="494" y="67"/>
                  </a:cubicBezTo>
                  <a:cubicBezTo>
                    <a:pt x="485" y="26"/>
                    <a:pt x="445" y="0"/>
                    <a:pt x="404" y="8"/>
                  </a:cubicBezTo>
                  <a:lnTo>
                    <a:pt x="404" y="8"/>
                  </a:lnTo>
                  <a:close/>
                  <a:moveTo>
                    <a:pt x="947" y="1117"/>
                  </a:moveTo>
                  <a:lnTo>
                    <a:pt x="947" y="1117"/>
                  </a:lnTo>
                  <a:lnTo>
                    <a:pt x="947" y="1117"/>
                  </a:lnTo>
                  <a:lnTo>
                    <a:pt x="1045" y="632"/>
                  </a:lnTo>
                  <a:cubicBezTo>
                    <a:pt x="1045" y="631"/>
                    <a:pt x="1045" y="631"/>
                    <a:pt x="1045" y="630"/>
                  </a:cubicBezTo>
                  <a:cubicBezTo>
                    <a:pt x="1059" y="567"/>
                    <a:pt x="1121" y="516"/>
                    <a:pt x="1184" y="516"/>
                  </a:cubicBezTo>
                  <a:lnTo>
                    <a:pt x="1207" y="516"/>
                  </a:lnTo>
                  <a:cubicBezTo>
                    <a:pt x="1271" y="516"/>
                    <a:pt x="1313" y="568"/>
                    <a:pt x="1300" y="632"/>
                  </a:cubicBezTo>
                  <a:lnTo>
                    <a:pt x="1202" y="1117"/>
                  </a:lnTo>
                  <a:lnTo>
                    <a:pt x="1342" y="1117"/>
                  </a:lnTo>
                  <a:lnTo>
                    <a:pt x="1439" y="632"/>
                  </a:lnTo>
                  <a:cubicBezTo>
                    <a:pt x="1468" y="491"/>
                    <a:pt x="1376" y="376"/>
                    <a:pt x="1235" y="376"/>
                  </a:cubicBezTo>
                  <a:lnTo>
                    <a:pt x="1212" y="376"/>
                  </a:lnTo>
                  <a:cubicBezTo>
                    <a:pt x="1139" y="376"/>
                    <a:pt x="1067" y="407"/>
                    <a:pt x="1010" y="457"/>
                  </a:cubicBezTo>
                  <a:cubicBezTo>
                    <a:pt x="973" y="407"/>
                    <a:pt x="913" y="376"/>
                    <a:pt x="840" y="376"/>
                  </a:cubicBezTo>
                  <a:lnTo>
                    <a:pt x="818" y="376"/>
                  </a:lnTo>
                  <a:cubicBezTo>
                    <a:pt x="676" y="376"/>
                    <a:pt x="538" y="491"/>
                    <a:pt x="510" y="632"/>
                  </a:cubicBezTo>
                  <a:lnTo>
                    <a:pt x="412" y="1117"/>
                  </a:lnTo>
                  <a:lnTo>
                    <a:pt x="552" y="1117"/>
                  </a:lnTo>
                  <a:lnTo>
                    <a:pt x="650" y="632"/>
                  </a:lnTo>
                  <a:cubicBezTo>
                    <a:pt x="663" y="568"/>
                    <a:pt x="725" y="516"/>
                    <a:pt x="790" y="516"/>
                  </a:cubicBezTo>
                  <a:lnTo>
                    <a:pt x="812" y="516"/>
                  </a:lnTo>
                  <a:cubicBezTo>
                    <a:pt x="876" y="516"/>
                    <a:pt x="917" y="567"/>
                    <a:pt x="905" y="630"/>
                  </a:cubicBezTo>
                  <a:cubicBezTo>
                    <a:pt x="905" y="631"/>
                    <a:pt x="905" y="631"/>
                    <a:pt x="905" y="632"/>
                  </a:cubicBezTo>
                  <a:lnTo>
                    <a:pt x="807" y="1117"/>
                  </a:lnTo>
                  <a:lnTo>
                    <a:pt x="947" y="1117"/>
                  </a:lnTo>
                  <a:lnTo>
                    <a:pt x="947" y="1117"/>
                  </a:lnTo>
                  <a:close/>
                  <a:moveTo>
                    <a:pt x="281" y="388"/>
                  </a:moveTo>
                  <a:lnTo>
                    <a:pt x="281" y="388"/>
                  </a:lnTo>
                  <a:lnTo>
                    <a:pt x="153" y="1067"/>
                  </a:lnTo>
                  <a:cubicBezTo>
                    <a:pt x="138" y="1142"/>
                    <a:pt x="118" y="1155"/>
                    <a:pt x="78" y="1155"/>
                  </a:cubicBezTo>
                  <a:cubicBezTo>
                    <a:pt x="61" y="1155"/>
                    <a:pt x="47" y="1155"/>
                    <a:pt x="31" y="1153"/>
                  </a:cubicBezTo>
                  <a:lnTo>
                    <a:pt x="22" y="1151"/>
                  </a:lnTo>
                  <a:lnTo>
                    <a:pt x="0" y="1268"/>
                  </a:lnTo>
                  <a:lnTo>
                    <a:pt x="6" y="1269"/>
                  </a:lnTo>
                  <a:cubicBezTo>
                    <a:pt x="25" y="1273"/>
                    <a:pt x="45" y="1275"/>
                    <a:pt x="68" y="1275"/>
                  </a:cubicBezTo>
                  <a:cubicBezTo>
                    <a:pt x="184" y="1275"/>
                    <a:pt x="261" y="1208"/>
                    <a:pt x="284" y="1086"/>
                  </a:cubicBezTo>
                  <a:lnTo>
                    <a:pt x="417" y="388"/>
                  </a:lnTo>
                  <a:lnTo>
                    <a:pt x="281" y="388"/>
                  </a:lnTo>
                  <a:lnTo>
                    <a:pt x="281" y="388"/>
                  </a:lnTo>
                  <a:close/>
                  <a:moveTo>
                    <a:pt x="1758" y="1011"/>
                  </a:moveTo>
                  <a:lnTo>
                    <a:pt x="1758" y="1011"/>
                  </a:lnTo>
                  <a:cubicBezTo>
                    <a:pt x="1944" y="1011"/>
                    <a:pt x="2001" y="826"/>
                    <a:pt x="2017" y="746"/>
                  </a:cubicBezTo>
                  <a:cubicBezTo>
                    <a:pt x="2042" y="621"/>
                    <a:pt x="2001" y="494"/>
                    <a:pt x="1853" y="494"/>
                  </a:cubicBezTo>
                  <a:cubicBezTo>
                    <a:pt x="1698" y="494"/>
                    <a:pt x="1617" y="627"/>
                    <a:pt x="1592" y="752"/>
                  </a:cubicBezTo>
                  <a:cubicBezTo>
                    <a:pt x="1580" y="812"/>
                    <a:pt x="1557" y="1011"/>
                    <a:pt x="1758" y="1011"/>
                  </a:cubicBezTo>
                  <a:lnTo>
                    <a:pt x="1758" y="1011"/>
                  </a:lnTo>
                  <a:close/>
                  <a:moveTo>
                    <a:pt x="2157" y="754"/>
                  </a:moveTo>
                  <a:lnTo>
                    <a:pt x="2157" y="754"/>
                  </a:lnTo>
                  <a:cubicBezTo>
                    <a:pt x="2112" y="983"/>
                    <a:pt x="1951" y="1131"/>
                    <a:pt x="1747" y="1131"/>
                  </a:cubicBezTo>
                  <a:cubicBezTo>
                    <a:pt x="1673" y="1131"/>
                    <a:pt x="1583" y="1104"/>
                    <a:pt x="1541" y="1033"/>
                  </a:cubicBezTo>
                  <a:cubicBezTo>
                    <a:pt x="1536" y="1061"/>
                    <a:pt x="1510" y="1200"/>
                    <a:pt x="1497" y="1270"/>
                  </a:cubicBezTo>
                  <a:lnTo>
                    <a:pt x="1362" y="1270"/>
                  </a:lnTo>
                  <a:lnTo>
                    <a:pt x="1533" y="390"/>
                  </a:lnTo>
                  <a:lnTo>
                    <a:pt x="1668" y="390"/>
                  </a:lnTo>
                  <a:cubicBezTo>
                    <a:pt x="1668" y="390"/>
                    <a:pt x="1658" y="441"/>
                    <a:pt x="1652" y="469"/>
                  </a:cubicBezTo>
                  <a:cubicBezTo>
                    <a:pt x="1706" y="408"/>
                    <a:pt x="1792" y="374"/>
                    <a:pt x="1894" y="374"/>
                  </a:cubicBezTo>
                  <a:cubicBezTo>
                    <a:pt x="2099" y="374"/>
                    <a:pt x="2203" y="523"/>
                    <a:pt x="2157" y="75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3" name="TextBox 4">
            <a:extLst>
              <a:ext uri="{FF2B5EF4-FFF2-40B4-BE49-F238E27FC236}">
                <a16:creationId xmlns:a16="http://schemas.microsoft.com/office/drawing/2014/main" id="{534F18D6-1870-E340-AC00-897668657364}"/>
              </a:ext>
            </a:extLst>
          </p:cNvPr>
          <p:cNvSpPr txBox="1"/>
          <p:nvPr userDrawn="1"/>
        </p:nvSpPr>
        <p:spPr>
          <a:xfrm>
            <a:off x="3310128" y="4864608"/>
            <a:ext cx="2514600" cy="246221"/>
          </a:xfrm>
          <a:prstGeom prst="rect">
            <a:avLst/>
          </a:prstGeom>
          <a:noFill/>
        </p:spPr>
        <p:txBody>
          <a:bodyPr wrap="square" anchor="b" anchorCtr="0">
            <a:spAutoFit/>
          </a:bodyPr>
          <a:lstStyle/>
          <a:p>
            <a:pPr marL="0" marR="0" lvl="0" indent="0" algn="ctr" defTabSz="27432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00" kern="1200" spc="50" baseline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Company Confidential – For Internal Use Only</a:t>
            </a:r>
          </a:p>
          <a:p>
            <a:pPr marL="0" marR="0" lvl="0" indent="0" algn="ctr" defTabSz="27432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" b="0" i="0" u="none" strike="noStrike" kern="300" cap="none" spc="5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Calibri" charset="0"/>
                <a:cs typeface="Arial" panose="020B0604020202020204" pitchFamily="34" charset="0"/>
              </a:rPr>
              <a:t>Copyright © SAS Institute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645849488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976208B-6111-490B-8CEC-FFB249DB210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727285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ck Background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4976208B-6111-490B-8CEC-FFB249DB2100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2104" y="4772207"/>
            <a:ext cx="532437" cy="22149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6B7375F-C850-8D41-B134-8DA69FEF6695}"/>
              </a:ext>
            </a:extLst>
          </p:cNvPr>
          <p:cNvSpPr txBox="1"/>
          <p:nvPr userDrawn="1"/>
        </p:nvSpPr>
        <p:spPr>
          <a:xfrm>
            <a:off x="3310128" y="4864608"/>
            <a:ext cx="2514600" cy="246221"/>
          </a:xfrm>
          <a:prstGeom prst="rect">
            <a:avLst/>
          </a:prstGeom>
          <a:noFill/>
        </p:spPr>
        <p:txBody>
          <a:bodyPr wrap="square" anchor="b" anchorCtr="0">
            <a:spAutoFit/>
          </a:bodyPr>
          <a:lstStyle/>
          <a:p>
            <a:pPr marL="0" marR="0" lvl="0" indent="0" algn="ctr" defTabSz="27432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00" kern="1200" spc="50" baseline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Company Confidential – For Internal Use Only</a:t>
            </a:r>
          </a:p>
          <a:p>
            <a:pPr marL="0" marR="0" lvl="0" indent="0" algn="ctr" defTabSz="27432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" b="0" i="0" u="none" strike="noStrike" kern="300" cap="none" spc="5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Calibri" charset="0"/>
                <a:cs typeface="Arial" panose="020B0604020202020204" pitchFamily="34" charset="0"/>
              </a:rPr>
              <a:t>Copyright © SAS Institute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1702537661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6364" y="192024"/>
            <a:ext cx="7891272" cy="457200"/>
          </a:xfrm>
        </p:spPr>
        <p:txBody>
          <a:bodyPr anchor="ctr" anchorCtr="0">
            <a:noAutofit/>
          </a:bodyPr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Title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2" hasCustomPrompt="1"/>
          </p:nvPr>
        </p:nvSpPr>
        <p:spPr>
          <a:xfrm flipH="1">
            <a:off x="626364" y="640080"/>
            <a:ext cx="7891272" cy="274320"/>
          </a:xfrm>
        </p:spPr>
        <p:txBody>
          <a:bodyPr wrap="square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2200" b="0" cap="none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edit subtitle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 hasCustomPrompt="1"/>
          </p:nvPr>
        </p:nvSpPr>
        <p:spPr>
          <a:xfrm>
            <a:off x="626364" y="1016459"/>
            <a:ext cx="7891272" cy="3642853"/>
          </a:xfrm>
        </p:spPr>
        <p:txBody>
          <a:bodyPr wrap="square" anchor="t" anchorCtr="0">
            <a:normAutofit/>
          </a:bodyPr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buClr>
                <a:schemeClr val="tx1">
                  <a:lumMod val="65000"/>
                  <a:lumOff val="35000"/>
                </a:schemeClr>
              </a:buClr>
              <a:defRPr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buClr>
                <a:schemeClr val="tx1">
                  <a:lumMod val="65000"/>
                  <a:lumOff val="35000"/>
                </a:schemeClr>
              </a:buClr>
              <a:defRPr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>
              <a:buClr>
                <a:schemeClr val="tx1">
                  <a:lumMod val="65000"/>
                  <a:lumOff val="35000"/>
                </a:schemeClr>
              </a:buClr>
              <a:defRPr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>
              <a:buClr>
                <a:schemeClr val="tx1">
                  <a:lumMod val="65000"/>
                  <a:lumOff val="35000"/>
                </a:schemeClr>
              </a:buClr>
              <a:defRPr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n-US"/>
              <a:t>Click to add text or click an icon to add other content types.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4976208B-6111-490B-8CEC-FFB249DB210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261272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6364" y="192024"/>
            <a:ext cx="7891272" cy="457200"/>
          </a:xfrm>
        </p:spPr>
        <p:txBody>
          <a:bodyPr anchor="ctr" anchorCtr="0">
            <a:noAutofit/>
          </a:bodyPr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Title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1" hasCustomPrompt="1"/>
          </p:nvPr>
        </p:nvSpPr>
        <p:spPr>
          <a:xfrm flipH="1">
            <a:off x="626364" y="640080"/>
            <a:ext cx="7891272" cy="274320"/>
          </a:xfrm>
        </p:spPr>
        <p:txBody>
          <a:bodyPr wrap="square" anchor="ctr" anchorCtr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2200" b="0" cap="none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edit subtitle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4976208B-6111-490B-8CEC-FFB249DB210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324231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hit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6364" y="192024"/>
            <a:ext cx="7891272" cy="457200"/>
          </a:xfrm>
        </p:spPr>
        <p:txBody>
          <a:bodyPr anchor="ctr" anchorCtr="0">
            <a:noAutofit/>
          </a:bodyPr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Title</a:t>
            </a:r>
          </a:p>
        </p:txBody>
      </p:sp>
      <p:sp>
        <p:nvSpPr>
          <p:cNvPr id="4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976208B-6111-490B-8CEC-FFB249DB210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069467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626364" y="192024"/>
            <a:ext cx="7891272" cy="457200"/>
          </a:xfrm>
        </p:spPr>
        <p:txBody>
          <a:bodyPr>
            <a:noAutofit/>
          </a:bodyPr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Title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3" hasCustomPrompt="1"/>
          </p:nvPr>
        </p:nvSpPr>
        <p:spPr>
          <a:xfrm>
            <a:off x="627641" y="640080"/>
            <a:ext cx="7891272" cy="274320"/>
          </a:xfrm>
        </p:spPr>
        <p:txBody>
          <a:bodyPr wrap="square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2200" b="0" cap="none" baseline="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subtitle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quarter" idx="4" hasCustomPrompt="1"/>
          </p:nvPr>
        </p:nvSpPr>
        <p:spPr>
          <a:xfrm>
            <a:off x="627641" y="1014984"/>
            <a:ext cx="3886200" cy="3639312"/>
          </a:xfrm>
        </p:spPr>
        <p:txBody>
          <a:bodyPr wrap="square" anchor="t" anchorCtr="0">
            <a:normAutofit/>
          </a:bodyPr>
          <a:lstStyle>
            <a:lvl1pPr>
              <a:defRPr sz="2000" baseline="0">
                <a:solidFill>
                  <a:schemeClr val="tx2"/>
                </a:solidFill>
                <a:latin typeface="+mn-lt"/>
              </a:defRPr>
            </a:lvl1pPr>
            <a:lvl2pPr>
              <a:defRPr sz="1800" baseline="0">
                <a:latin typeface="+mn-lt"/>
              </a:defRPr>
            </a:lvl2pPr>
            <a:lvl3pPr>
              <a:defRPr sz="1400" baseline="0">
                <a:latin typeface="+mn-lt"/>
              </a:defRPr>
            </a:lvl3pPr>
            <a:lvl4pPr>
              <a:defRPr sz="1200" baseline="0">
                <a:latin typeface="+mj-lt"/>
              </a:defRPr>
            </a:lvl4pPr>
            <a:lvl5pPr>
              <a:defRPr sz="1000" baseline="0">
                <a:latin typeface="+mj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add text or click an icon to add other content types.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Content Placeholder 4"/>
          <p:cNvSpPr>
            <a:spLocks noGrp="1"/>
          </p:cNvSpPr>
          <p:nvPr>
            <p:ph sz="quarter" idx="15" hasCustomPrompt="1"/>
          </p:nvPr>
        </p:nvSpPr>
        <p:spPr>
          <a:xfrm>
            <a:off x="4634121" y="1014984"/>
            <a:ext cx="3886200" cy="3639312"/>
          </a:xfrm>
        </p:spPr>
        <p:txBody>
          <a:bodyPr wrap="square">
            <a:normAutofit/>
          </a:bodyPr>
          <a:lstStyle>
            <a:lvl1pPr>
              <a:defRPr sz="2000" baseline="0">
                <a:solidFill>
                  <a:schemeClr val="tx2"/>
                </a:solidFill>
                <a:latin typeface="+mn-lt"/>
              </a:defRPr>
            </a:lvl1pPr>
            <a:lvl2pPr>
              <a:defRPr baseline="0">
                <a:latin typeface="+mn-lt"/>
              </a:defRPr>
            </a:lvl2pPr>
            <a:lvl3pPr>
              <a:defRPr baseline="0">
                <a:latin typeface="+mn-lt"/>
              </a:defRPr>
            </a:lvl3pPr>
            <a:lvl4pPr>
              <a:defRPr baseline="0">
                <a:latin typeface="+mj-lt"/>
              </a:defRPr>
            </a:lvl4pPr>
            <a:lvl5pPr>
              <a:defRPr baseline="0">
                <a:latin typeface="+mj-lt"/>
              </a:defRPr>
            </a:lvl5pPr>
          </a:lstStyle>
          <a:p>
            <a:pPr lvl="0"/>
            <a:r>
              <a:rPr lang="en-US"/>
              <a:t>Click to add text or click an icon to add other content types.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976208B-6111-490B-8CEC-FFB249DB210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131585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5F94382-549F-414D-AF22-AB535F95B810}"/>
              </a:ext>
            </a:extLst>
          </p:cNvPr>
          <p:cNvSpPr/>
          <p:nvPr userDrawn="1"/>
        </p:nvSpPr>
        <p:spPr>
          <a:xfrm>
            <a:off x="0" y="1014984"/>
            <a:ext cx="9144000" cy="3639312"/>
          </a:xfrm>
          <a:prstGeom prst="rect">
            <a:avLst/>
          </a:prstGeom>
          <a:gradFill>
            <a:gsLst>
              <a:gs pos="0">
                <a:srgbClr val="1D73BA">
                  <a:lumMod val="55000"/>
                  <a:lumOff val="45000"/>
                </a:srgbClr>
              </a:gs>
              <a:gs pos="100000">
                <a:srgbClr val="1D73BA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626364" y="192024"/>
            <a:ext cx="7891272" cy="457200"/>
          </a:xfrm>
        </p:spPr>
        <p:txBody>
          <a:bodyPr>
            <a:noAutofit/>
          </a:bodyPr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Title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3" hasCustomPrompt="1"/>
          </p:nvPr>
        </p:nvSpPr>
        <p:spPr>
          <a:xfrm>
            <a:off x="627641" y="640080"/>
            <a:ext cx="7891272" cy="274320"/>
          </a:xfrm>
        </p:spPr>
        <p:txBody>
          <a:bodyPr wrap="square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2200" b="0" cap="none" baseline="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subtitle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976208B-6111-490B-8CEC-FFB249DB210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C4110318-83C8-FE49-9C1F-42043459F43A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7641" y="1014984"/>
            <a:ext cx="3886200" cy="3639312"/>
          </a:xfrm>
        </p:spPr>
        <p:txBody>
          <a:bodyPr wrap="square" anchor="t" anchorCtr="0">
            <a:normAutofit/>
          </a:bodyPr>
          <a:lstStyle>
            <a:lvl1pPr>
              <a:buClr>
                <a:schemeClr val="bg1"/>
              </a:buClr>
              <a:buSzPct val="80000"/>
              <a:defRPr sz="2000" baseline="0">
                <a:solidFill>
                  <a:schemeClr val="bg1"/>
                </a:solidFill>
                <a:latin typeface="+mn-lt"/>
              </a:defRPr>
            </a:lvl1pPr>
            <a:lvl2pPr>
              <a:buClr>
                <a:schemeClr val="bg1"/>
              </a:buClr>
              <a:buSzPct val="80000"/>
              <a:defRPr sz="1800" baseline="0">
                <a:solidFill>
                  <a:schemeClr val="bg1"/>
                </a:solidFill>
                <a:latin typeface="+mn-lt"/>
              </a:defRPr>
            </a:lvl2pPr>
            <a:lvl3pPr>
              <a:buClr>
                <a:schemeClr val="bg1"/>
              </a:buClr>
              <a:buSzPct val="100000"/>
              <a:defRPr sz="1400" baseline="0">
                <a:solidFill>
                  <a:schemeClr val="bg1"/>
                </a:solidFill>
                <a:latin typeface="+mn-lt"/>
              </a:defRPr>
            </a:lvl3pPr>
            <a:lvl4pPr>
              <a:buClr>
                <a:schemeClr val="bg1"/>
              </a:buClr>
              <a:buSzPct val="100000"/>
              <a:defRPr sz="1200" baseline="0">
                <a:solidFill>
                  <a:schemeClr val="bg1"/>
                </a:solidFill>
                <a:latin typeface="+mj-lt"/>
              </a:defRPr>
            </a:lvl4pPr>
            <a:lvl5pPr marL="914400" indent="-182880">
              <a:buClr>
                <a:schemeClr val="bg1"/>
              </a:buClr>
              <a:buSzPct val="100000"/>
              <a:defRPr sz="1000" baseline="0">
                <a:solidFill>
                  <a:schemeClr val="bg1"/>
                </a:solidFill>
                <a:latin typeface="+mj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add text or click an icon to add other content types.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2EE3C823-684D-EA44-B3CF-578DF458BC64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4634121" y="1014984"/>
            <a:ext cx="3886200" cy="3639312"/>
          </a:xfrm>
        </p:spPr>
        <p:txBody>
          <a:bodyPr vert="horz" wrap="square" lIns="91440" tIns="45720" rIns="91440" bIns="45720" rtlCol="0" anchor="t" anchorCtr="0">
            <a:normAutofit/>
          </a:bodyPr>
          <a:lstStyle>
            <a:lvl1pPr>
              <a:buClr>
                <a:schemeClr val="bg1"/>
              </a:buClr>
              <a:defRPr lang="en-US" dirty="0" smtClean="0">
                <a:solidFill>
                  <a:schemeClr val="bg1"/>
                </a:solidFill>
              </a:defRPr>
            </a:lvl1pPr>
            <a:lvl2pPr marL="182880" indent="-182880" defTabSz="365760">
              <a:lnSpc>
                <a:spcPct val="85000"/>
              </a:lnSpc>
              <a:spcBef>
                <a:spcPts val="800"/>
              </a:spcBef>
              <a:buClr>
                <a:schemeClr val="bg1"/>
              </a:buClr>
              <a:buFont typeface="Arial" panose="020B0604020202020204" pitchFamily="34" charset="0"/>
              <a:buChar char="•"/>
              <a:defRPr lang="en-US" sz="2000" dirty="0" smtClean="0">
                <a:solidFill>
                  <a:schemeClr val="bg1"/>
                </a:solidFill>
                <a:latin typeface="+mn-lt"/>
              </a:defRPr>
            </a:lvl2pPr>
            <a:lvl3pPr marL="365760" indent="-182880" defTabSz="365760">
              <a:lnSpc>
                <a:spcPct val="85000"/>
              </a:lnSpc>
              <a:spcBef>
                <a:spcPts val="800"/>
              </a:spcBef>
              <a:buClr>
                <a:schemeClr val="bg1"/>
              </a:buClr>
              <a:buSzPct val="80000"/>
              <a:buFont typeface="Arial" panose="020B0604020202020204" pitchFamily="34" charset="0"/>
              <a:buChar char="•"/>
              <a:defRPr lang="en-US" sz="1800" dirty="0" smtClean="0">
                <a:solidFill>
                  <a:schemeClr val="bg1"/>
                </a:solidFill>
                <a:latin typeface="+mn-lt"/>
              </a:defRPr>
            </a:lvl3pPr>
            <a:lvl4pPr marL="548640" defTabSz="365760">
              <a:lnSpc>
                <a:spcPct val="85000"/>
              </a:lnSpc>
              <a:spcBef>
                <a:spcPts val="800"/>
              </a:spcBef>
              <a:buClr>
                <a:schemeClr val="bg1"/>
              </a:buClr>
              <a:defRPr lang="en-US" sz="1400" dirty="0" smtClean="0">
                <a:solidFill>
                  <a:schemeClr val="bg1"/>
                </a:solidFill>
                <a:latin typeface="+mn-lt"/>
              </a:defRPr>
            </a:lvl4pPr>
            <a:lvl5pPr marL="731520" indent="-182880" defTabSz="365760">
              <a:buClr>
                <a:schemeClr val="bg1"/>
              </a:buClr>
              <a:defRPr lang="en-US" sz="1200" dirty="0">
                <a:solidFill>
                  <a:schemeClr val="bg1"/>
                </a:solidFill>
                <a:latin typeface="+mj-lt"/>
              </a:defRPr>
            </a:lvl5pPr>
            <a:lvl6pPr marL="914400" indent="-182880" defTabSz="365760">
              <a:buClr>
                <a:schemeClr val="bg1"/>
              </a:buClr>
              <a:buSzPct val="100000"/>
              <a:buFont typeface="Calibri" panose="020F0502020204030204" pitchFamily="34" charset="0"/>
              <a:buChar char="-"/>
              <a:defRPr>
                <a:solidFill>
                  <a:schemeClr val="bg1"/>
                </a:solidFill>
                <a:latin typeface="+mj-lt"/>
              </a:defRPr>
            </a:lvl6pPr>
          </a:lstStyle>
          <a:p>
            <a:pPr lvl="1"/>
            <a:r>
              <a:rPr lang="en-US"/>
              <a:t>Click to add text or click an icon to add other content types.</a:t>
            </a:r>
          </a:p>
          <a:p>
            <a:pPr lvl="2"/>
            <a:r>
              <a:rPr lang="en-US"/>
              <a:t>Second level</a:t>
            </a:r>
          </a:p>
          <a:p>
            <a:pPr lvl="3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887832477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7DD1F89-7048-9B48-BB91-B798006B0D2F}"/>
              </a:ext>
            </a:extLst>
          </p:cNvPr>
          <p:cNvSpPr/>
          <p:nvPr userDrawn="1"/>
        </p:nvSpPr>
        <p:spPr>
          <a:xfrm>
            <a:off x="0" y="0"/>
            <a:ext cx="3127248" cy="5143500"/>
          </a:xfrm>
          <a:prstGeom prst="rect">
            <a:avLst/>
          </a:prstGeom>
          <a:gradFill>
            <a:gsLst>
              <a:gs pos="0">
                <a:srgbClr val="1D73BA">
                  <a:lumMod val="55000"/>
                  <a:lumOff val="45000"/>
                </a:srgbClr>
              </a:gs>
              <a:gs pos="100000">
                <a:srgbClr val="1D73BA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228887"/>
            <a:ext cx="3127248" cy="369332"/>
          </a:xfrm>
        </p:spPr>
        <p:txBody>
          <a:bodyPr lIns="91440" rIns="91440" anchor="t" anchorCtr="0">
            <a:spAutoFit/>
          </a:bodyPr>
          <a:lstStyle>
            <a:lvl1pPr algn="ctr" defTabSz="182880">
              <a:spcBef>
                <a:spcPts val="0"/>
              </a:spcBef>
              <a:defRPr sz="1800" baseline="0">
                <a:solidFill>
                  <a:schemeClr val="bg1"/>
                </a:solidFill>
                <a:effectLst/>
                <a:latin typeface="+mj-lt"/>
              </a:defRPr>
            </a:lvl1pPr>
          </a:lstStyle>
          <a:p>
            <a:r>
              <a:rPr lang="en-US"/>
              <a:t>Click to Edit Title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127248" y="192024"/>
            <a:ext cx="6016752" cy="430887"/>
          </a:xfrm>
        </p:spPr>
        <p:txBody>
          <a:bodyPr wrap="square" lIns="274320" rIns="274320" anchor="ctr" anchorCtr="0">
            <a:noAutofit/>
          </a:bodyPr>
          <a:lstStyle>
            <a:lvl1pPr marL="0" indent="0" algn="l" defTabSz="182880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2200" b="0" i="0" cap="none" baseline="0">
                <a:solidFill>
                  <a:schemeClr val="tx2"/>
                </a:solidFill>
                <a:effectLst/>
                <a:latin typeface="+mj-lt"/>
              </a:defRPr>
            </a:lvl1pPr>
            <a:lvl2pPr marL="0" indent="0" algn="r">
              <a:buFontTx/>
              <a:buNone/>
              <a:defRPr sz="1400" b="1">
                <a:solidFill>
                  <a:schemeClr val="bg1"/>
                </a:solidFill>
              </a:defRPr>
            </a:lvl2pPr>
            <a:lvl3pPr marL="182880" indent="0" algn="r">
              <a:buFontTx/>
              <a:buNone/>
              <a:defRPr sz="1400" b="1">
                <a:solidFill>
                  <a:schemeClr val="bg1"/>
                </a:solidFill>
              </a:defRPr>
            </a:lvl3pPr>
            <a:lvl4pPr marL="365760" indent="0" algn="r">
              <a:buFontTx/>
              <a:buNone/>
              <a:defRPr sz="1400" b="1">
                <a:solidFill>
                  <a:schemeClr val="bg1"/>
                </a:solidFill>
              </a:defRPr>
            </a:lvl4pPr>
            <a:lvl5pPr marL="548640" indent="0" algn="r">
              <a:buFontTx/>
              <a:buNone/>
              <a:defRPr sz="14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Subtitle</a:t>
            </a:r>
          </a:p>
        </p:txBody>
      </p:sp>
      <p:sp>
        <p:nvSpPr>
          <p:cNvPr id="5" name="Content Placeholder 3"/>
          <p:cNvSpPr>
            <a:spLocks noGrp="1"/>
          </p:cNvSpPr>
          <p:nvPr>
            <p:ph sz="quarter" idx="14" hasCustomPrompt="1"/>
          </p:nvPr>
        </p:nvSpPr>
        <p:spPr>
          <a:xfrm>
            <a:off x="3127248" y="636359"/>
            <a:ext cx="6016752" cy="4507141"/>
          </a:xfrm>
        </p:spPr>
        <p:txBody>
          <a:bodyPr vert="horz" wrap="square" lIns="274320" tIns="45720" rIns="457200" bIns="91440" rtlCol="0" anchor="t" anchorCtr="0">
            <a:normAutofit/>
          </a:bodyPr>
          <a:lstStyle>
            <a:lvl1pPr>
              <a:defRPr lang="en-US" dirty="0" smtClean="0">
                <a:latin typeface="+mn-lt"/>
              </a:defRPr>
            </a:lvl1pPr>
            <a:lvl2pPr>
              <a:defRPr lang="en-US" dirty="0" smtClean="0">
                <a:latin typeface="+mn-lt"/>
              </a:defRPr>
            </a:lvl2pPr>
            <a:lvl3pPr>
              <a:defRPr lang="en-US" dirty="0" smtClean="0">
                <a:latin typeface="+mn-lt"/>
              </a:defRPr>
            </a:lvl3pPr>
          </a:lstStyle>
          <a:p>
            <a:pPr lvl="0"/>
            <a:r>
              <a:rPr lang="en-US"/>
              <a:t>Click to add text or click an icon to add other content types.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411480" y="996694"/>
            <a:ext cx="2304288" cy="615553"/>
          </a:xfrm>
        </p:spPr>
        <p:txBody>
          <a:bodyPr wrap="square" anchor="t" anchorCtr="0">
            <a:spAutoFit/>
          </a:bodyPr>
          <a:lstStyle>
            <a:lvl1pPr marL="0" indent="-182880" algn="l">
              <a:buFont typeface="Arial" pitchFamily="34" charset="0"/>
              <a:buNone/>
              <a:defRPr sz="2000" b="0" cap="none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lang="en-US"/>
              <a:t>Click to edit caption text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976208B-6111-490B-8CEC-FFB249DB210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079582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se Study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5C04E02-6E03-AA43-BB04-8DAA2ECB7B79}"/>
              </a:ext>
            </a:extLst>
          </p:cNvPr>
          <p:cNvSpPr/>
          <p:nvPr userDrawn="1"/>
        </p:nvSpPr>
        <p:spPr>
          <a:xfrm>
            <a:off x="6016752" y="2818"/>
            <a:ext cx="3127248" cy="5143500"/>
          </a:xfrm>
          <a:prstGeom prst="rect">
            <a:avLst/>
          </a:prstGeom>
          <a:gradFill>
            <a:gsLst>
              <a:gs pos="0">
                <a:srgbClr val="1D73BA">
                  <a:lumMod val="55000"/>
                  <a:lumOff val="45000"/>
                </a:srgbClr>
              </a:gs>
              <a:gs pos="100000">
                <a:srgbClr val="1D73BA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192024"/>
            <a:ext cx="6016752" cy="430887"/>
          </a:xfrm>
        </p:spPr>
        <p:txBody>
          <a:bodyPr lIns="182880" rIns="182880" anchor="b" anchorCtr="0">
            <a:noAutofit/>
          </a:bodyPr>
          <a:lstStyle>
            <a:lvl1pPr algn="ctr">
              <a:defRPr sz="22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Title</a:t>
            </a:r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37660"/>
            <a:ext cx="6016752" cy="274320"/>
          </a:xfrm>
        </p:spPr>
        <p:txBody>
          <a:bodyPr wrap="square" lIns="182880" rIns="182880" anchor="ctr" anchorCtr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1800" b="0" cap="none" baseline="0">
                <a:solidFill>
                  <a:schemeClr val="accent1"/>
                </a:solidFill>
                <a:effectLst/>
                <a:latin typeface="+mj-lt"/>
              </a:defRPr>
            </a:lvl1pPr>
          </a:lstStyle>
          <a:p>
            <a:pPr lvl="0"/>
            <a:r>
              <a:rPr lang="en-US"/>
              <a:t>Click to edit subtitle</a:t>
            </a:r>
          </a:p>
        </p:txBody>
      </p:sp>
      <p:sp>
        <p:nvSpPr>
          <p:cNvPr id="5" name="Content Placeholder 3"/>
          <p:cNvSpPr>
            <a:spLocks noGrp="1"/>
          </p:cNvSpPr>
          <p:nvPr>
            <p:ph sz="quarter" idx="15" hasCustomPrompt="1"/>
          </p:nvPr>
        </p:nvSpPr>
        <p:spPr>
          <a:xfrm>
            <a:off x="0" y="920337"/>
            <a:ext cx="6016752" cy="4215653"/>
          </a:xfrm>
        </p:spPr>
        <p:txBody>
          <a:bodyPr wrap="square" lIns="365760" rIns="274320" bIns="91440" anchor="t" anchorCtr="0">
            <a:normAutofit/>
          </a:bodyPr>
          <a:lstStyle>
            <a:lvl1pPr>
              <a:defRPr sz="2000" baseline="0">
                <a:solidFill>
                  <a:schemeClr val="tx2"/>
                </a:solidFill>
              </a:defRPr>
            </a:lvl1pPr>
            <a:lvl2pPr>
              <a:defRPr baseline="0"/>
            </a:lvl2pPr>
            <a:lvl3pPr>
              <a:defRPr baseline="0"/>
            </a:lvl3pPr>
            <a:lvl4pPr>
              <a:defRPr baseline="0"/>
            </a:lvl4pPr>
            <a:lvl5pPr>
              <a:defRPr baseline="0"/>
            </a:lvl5pPr>
          </a:lstStyle>
          <a:p>
            <a:pPr lvl="0"/>
            <a:r>
              <a:rPr lang="en-US"/>
              <a:t>Click to add text or click an icon to add other content types.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5" name="Text Placeholder 4"/>
          <p:cNvSpPr>
            <a:spLocks noGrp="1"/>
          </p:cNvSpPr>
          <p:nvPr>
            <p:ph type="body" sz="half" idx="13" hasCustomPrompt="1"/>
          </p:nvPr>
        </p:nvSpPr>
        <p:spPr>
          <a:xfrm flipH="1">
            <a:off x="6016752" y="228600"/>
            <a:ext cx="3127247" cy="369332"/>
          </a:xfrm>
        </p:spPr>
        <p:txBody>
          <a:bodyPr lIns="91440" anchor="t" anchorCtr="0">
            <a:spAutoFit/>
          </a:bodyPr>
          <a:lstStyle>
            <a:lvl1pPr marL="0" indent="0" algn="ctr" defTabSz="182880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1800" b="0" cap="none" baseline="0">
                <a:solidFill>
                  <a:schemeClr val="bg1"/>
                </a:solidFill>
                <a:effectLst/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Heading</a:t>
            </a:r>
          </a:p>
        </p:txBody>
      </p:sp>
      <p:sp>
        <p:nvSpPr>
          <p:cNvPr id="18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6428232" y="997228"/>
            <a:ext cx="2304288" cy="3154680"/>
          </a:xfrm>
        </p:spPr>
        <p:txBody>
          <a:bodyPr wrap="square" anchor="t" anchorCtr="0">
            <a:spAutoFit/>
          </a:bodyPr>
          <a:lstStyle>
            <a:lvl1pPr marL="0" indent="-182880" algn="l">
              <a:buFont typeface="Arial" pitchFamily="34" charset="0"/>
              <a:buNone/>
              <a:defRPr sz="2000" b="0" cap="none" baseline="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/>
            </a:lvl2pPr>
            <a:lvl3pPr marL="182880" indent="0">
              <a:buFontTx/>
              <a:buNone/>
              <a:defRPr/>
            </a:lvl3pPr>
            <a:lvl4pPr marL="365760" indent="0">
              <a:buFontTx/>
              <a:buNone/>
              <a:defRPr/>
            </a:lvl4pPr>
            <a:lvl5pPr marL="548640" indent="0">
              <a:buFontTx/>
              <a:buNone/>
              <a:defRPr/>
            </a:lvl5pPr>
          </a:lstStyle>
          <a:p>
            <a:pPr lvl="0"/>
            <a:r>
              <a:rPr lang="en-US"/>
              <a:t>Click to edit caption text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976208B-6111-490B-8CEC-FFB249DB2100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3A69090-8E7B-7D44-A048-7D36F536C68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437487" y="4726061"/>
            <a:ext cx="504434" cy="293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1059040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ustomer Success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DA38440A-BA05-294A-BE79-F1A648E2721A}"/>
              </a:ext>
            </a:extLst>
          </p:cNvPr>
          <p:cNvSpPr/>
          <p:nvPr userDrawn="1"/>
        </p:nvSpPr>
        <p:spPr>
          <a:xfrm>
            <a:off x="6510268" y="0"/>
            <a:ext cx="2633732" cy="5143500"/>
          </a:xfrm>
          <a:prstGeom prst="rect">
            <a:avLst/>
          </a:prstGeom>
          <a:gradFill>
            <a:gsLst>
              <a:gs pos="0">
                <a:srgbClr val="1D73BA">
                  <a:lumMod val="75000"/>
                  <a:lumOff val="25000"/>
                </a:srgbClr>
              </a:gs>
              <a:gs pos="100000">
                <a:srgbClr val="1D73BA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192024"/>
            <a:ext cx="6510269" cy="429768"/>
          </a:xfrm>
        </p:spPr>
        <p:txBody>
          <a:bodyPr lIns="182880" rIns="182880"/>
          <a:lstStyle>
            <a:lvl1pPr algn="ctr">
              <a:defRPr sz="2200" baseline="0">
                <a:latin typeface="+mj-lt"/>
              </a:defRPr>
            </a:lvl1pPr>
          </a:lstStyle>
          <a:p>
            <a:r>
              <a:rPr lang="en-US"/>
              <a:t>Click to Edit Title</a:t>
            </a:r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6510270" y="226814"/>
            <a:ext cx="2633730" cy="369332"/>
          </a:xfrm>
        </p:spPr>
        <p:txBody>
          <a:bodyPr wrap="square" anchor="ctr">
            <a:spAutoFit/>
          </a:bodyPr>
          <a:lstStyle>
            <a:lvl1pPr marL="0" indent="0" algn="ctr" defTabSz="182880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1800" b="0" cap="none" baseline="0">
                <a:solidFill>
                  <a:schemeClr val="bg1"/>
                </a:solidFill>
                <a:effectLst/>
                <a:latin typeface="+mj-lt"/>
              </a:defRPr>
            </a:lvl1pPr>
          </a:lstStyle>
          <a:p>
            <a:pPr lvl="0"/>
            <a:r>
              <a:rPr lang="en-US"/>
              <a:t>Click to Edit Industry</a:t>
            </a:r>
          </a:p>
        </p:txBody>
      </p:sp>
      <p:sp>
        <p:nvSpPr>
          <p:cNvPr id="5" name="Content Placeholder 3"/>
          <p:cNvSpPr>
            <a:spLocks noGrp="1"/>
          </p:cNvSpPr>
          <p:nvPr>
            <p:ph sz="quarter" idx="15" hasCustomPrompt="1"/>
          </p:nvPr>
        </p:nvSpPr>
        <p:spPr>
          <a:xfrm>
            <a:off x="0" y="643515"/>
            <a:ext cx="6510270" cy="3977640"/>
          </a:xfrm>
        </p:spPr>
        <p:txBody>
          <a:bodyPr wrap="square" lIns="365760" rIns="274320" anchor="t">
            <a:normAutofit/>
          </a:bodyPr>
          <a:lstStyle>
            <a:lvl1pPr>
              <a:defRPr sz="2000" baseline="0">
                <a:latin typeface="+mn-lt"/>
              </a:defRPr>
            </a:lvl1pPr>
            <a:lvl2pPr>
              <a:defRPr baseline="0">
                <a:latin typeface="+mn-lt"/>
              </a:defRPr>
            </a:lvl2pPr>
            <a:lvl3pPr>
              <a:defRPr baseline="0">
                <a:latin typeface="+mn-lt"/>
              </a:defRPr>
            </a:lvl3pPr>
            <a:lvl4pPr>
              <a:defRPr baseline="0">
                <a:latin typeface="+mj-lt"/>
              </a:defRPr>
            </a:lvl4pPr>
            <a:lvl5pPr>
              <a:defRPr baseline="0">
                <a:latin typeface="+mj-lt"/>
              </a:defRPr>
            </a:lvl5pPr>
          </a:lstStyle>
          <a:p>
            <a:pPr lvl="0"/>
            <a:r>
              <a:rPr lang="en-US"/>
              <a:t>Click to add text or click an icon to add other content types.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4" hasCustomPrompt="1"/>
          </p:nvPr>
        </p:nvSpPr>
        <p:spPr>
          <a:xfrm>
            <a:off x="6602878" y="776288"/>
            <a:ext cx="2448000" cy="1869230"/>
          </a:xfrm>
        </p:spPr>
        <p:txBody>
          <a:bodyPr wrap="square" anchor="t">
            <a:spAutoFit/>
          </a:bodyPr>
          <a:lstStyle>
            <a:lvl1pPr marL="0" indent="-182880">
              <a:lnSpc>
                <a:spcPct val="85000"/>
              </a:lnSpc>
              <a:buFont typeface="Arial" pitchFamily="34" charset="0"/>
              <a:buNone/>
              <a:defRPr sz="1600" b="0" cap="none" baseline="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/>
            </a:lvl2pPr>
            <a:lvl3pPr marL="182880" indent="0">
              <a:buFontTx/>
              <a:buNone/>
              <a:defRPr/>
            </a:lvl3pPr>
            <a:lvl4pPr marL="365760" indent="0">
              <a:buFontTx/>
              <a:buNone/>
              <a:defRPr/>
            </a:lvl4pPr>
            <a:lvl5pPr marL="548640" indent="0">
              <a:buFontTx/>
              <a:buNone/>
              <a:defRPr/>
            </a:lvl5pPr>
          </a:lstStyle>
          <a:p>
            <a:pPr lvl="0"/>
            <a:r>
              <a:rPr lang="en-US"/>
              <a:t>“Add a customer win quote here regarding “Expected Results” and/or how the organization has been using SAS in the past.</a:t>
            </a:r>
          </a:p>
          <a:p>
            <a:pPr lvl="0"/>
            <a:r>
              <a:rPr lang="en-US"/>
              <a:t>If the name and title are unavailable, add the company name only.”</a:t>
            </a:r>
          </a:p>
        </p:txBody>
      </p:sp>
      <p:sp>
        <p:nvSpPr>
          <p:cNvPr id="4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6598393" y="3649609"/>
            <a:ext cx="2450592" cy="286232"/>
          </a:xfrm>
        </p:spPr>
        <p:txBody>
          <a:bodyPr anchor="b" anchorCtr="0">
            <a:spAutoFit/>
          </a:bodyPr>
          <a:lstStyle>
            <a:lvl1pPr marL="0" indent="0" algn="l">
              <a:lnSpc>
                <a:spcPct val="85000"/>
              </a:lnSpc>
              <a:buNone/>
              <a:defRPr sz="1400" b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lang="en-US"/>
              <a:t>Spokesperson’s Name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6598393" y="3941854"/>
            <a:ext cx="2450592" cy="258532"/>
          </a:xfrm>
        </p:spPr>
        <p:txBody>
          <a:bodyPr wrap="square" anchor="t">
            <a:spAutoFit/>
          </a:bodyPr>
          <a:lstStyle>
            <a:lvl1pPr marL="182880" indent="0" algn="l">
              <a:lnSpc>
                <a:spcPct val="85000"/>
              </a:lnSpc>
              <a:buNone/>
              <a:defRPr sz="1200">
                <a:solidFill>
                  <a:schemeClr val="bg1">
                    <a:lumMod val="85000"/>
                  </a:schemeClr>
                </a:solidFill>
                <a:effectLst/>
              </a:defRPr>
            </a:lvl1pPr>
          </a:lstStyle>
          <a:p>
            <a:pPr lvl="0"/>
            <a:r>
              <a:rPr lang="en-US"/>
              <a:t>Spokesperson’s Job Title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half" idx="13" hasCustomPrompt="1"/>
          </p:nvPr>
        </p:nvSpPr>
        <p:spPr>
          <a:xfrm flipH="1">
            <a:off x="-2" y="4620985"/>
            <a:ext cx="6510270" cy="276999"/>
          </a:xfrm>
        </p:spPr>
        <p:txBody>
          <a:bodyPr wrap="square" lIns="182880" rIns="182880" anchor="b">
            <a:noAutofit/>
          </a:bodyPr>
          <a:lstStyle>
            <a:lvl1pPr marL="0" indent="0" algn="ctr">
              <a:lnSpc>
                <a:spcPct val="100000"/>
              </a:lnSpc>
              <a:buFont typeface="Arial" pitchFamily="34" charset="0"/>
              <a:buNone/>
              <a:defRPr sz="1200" b="0" cap="none" baseline="0">
                <a:solidFill>
                  <a:schemeClr val="accent1"/>
                </a:solidFill>
                <a:effectLst/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Customer Validation Slide – For One-to-One Use Only - NO EXTERNAL DISTRIBUTION</a:t>
            </a:r>
          </a:p>
        </p:txBody>
      </p:sp>
      <p:sp>
        <p:nvSpPr>
          <p:cNvPr id="3" name="Slide Number Placeholder 8"/>
          <p:cNvSpPr>
            <a:spLocks noGrp="1"/>
          </p:cNvSpPr>
          <p:nvPr>
            <p:ph type="sldNum" sz="quarter" idx="18"/>
          </p:nvPr>
        </p:nvSpPr>
        <p:spPr>
          <a:xfrm>
            <a:off x="0" y="4912668"/>
            <a:ext cx="914400" cy="230832"/>
          </a:xfrm>
        </p:spPr>
        <p:txBody>
          <a:bodyPr/>
          <a:lstStyle>
            <a:lvl1pPr algn="l">
              <a:defRPr/>
            </a:lvl1pPr>
          </a:lstStyle>
          <a:p>
            <a:fld id="{4976208B-6111-490B-8CEC-FFB249DB2100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D4AF1A7-A491-354E-AD56-6884BC1B9CD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437487" y="4726061"/>
            <a:ext cx="504434" cy="293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1037099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626364" y="192024"/>
            <a:ext cx="7891272" cy="457200"/>
          </a:xfrm>
          <a:prstGeom prst="rect">
            <a:avLst/>
          </a:prstGeom>
        </p:spPr>
        <p:txBody>
          <a:bodyPr vert="horz" wrap="square" lIns="91440" tIns="45720" rIns="91440" bIns="45720" rtlCol="0" anchor="ctr" anchorCtr="0">
            <a:no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6364" y="1014984"/>
            <a:ext cx="7891272" cy="3639312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pPr lvl="0"/>
            <a:r>
              <a:rPr lang="en-US"/>
              <a:t>Click to add text or click an icon to add other content types.	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4114800" y="4653280"/>
            <a:ext cx="914400" cy="230832"/>
          </a:xfrm>
          <a:prstGeom prst="rect">
            <a:avLst/>
          </a:prstGeom>
        </p:spPr>
        <p:txBody>
          <a:bodyPr vert="horz" lIns="91440" tIns="45720" rIns="91440" bIns="45720" rtlCol="0" anchor="b">
            <a:spAutoFit/>
          </a:bodyPr>
          <a:lstStyle>
            <a:lvl1pPr algn="ctr" defTabSz="182880">
              <a:defRPr sz="9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4976208B-6111-490B-8CEC-FFB249DB210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4"/>
          <p:cNvSpPr txBox="1"/>
          <p:nvPr/>
        </p:nvSpPr>
        <p:spPr>
          <a:xfrm>
            <a:off x="3310128" y="4864608"/>
            <a:ext cx="2514600" cy="246221"/>
          </a:xfrm>
          <a:prstGeom prst="rect">
            <a:avLst/>
          </a:prstGeom>
          <a:noFill/>
        </p:spPr>
        <p:txBody>
          <a:bodyPr wrap="square" anchor="b" anchorCtr="0">
            <a:spAutoFit/>
          </a:bodyPr>
          <a:lstStyle/>
          <a:p>
            <a:pPr marL="0" marR="0" lvl="0" indent="0" algn="ctr" defTabSz="27432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00" kern="1200" spc="50" baseline="0">
                <a:solidFill>
                  <a:schemeClr val="bg1">
                    <a:lumMod val="65000"/>
                  </a:schemeClr>
                </a:solidFill>
                <a:effectLst/>
                <a:latin typeface="+mn-lt"/>
                <a:ea typeface="+mn-ea"/>
                <a:cs typeface="+mn-cs"/>
              </a:rPr>
              <a:t>Company Confidential – For Internal Use Only</a:t>
            </a:r>
          </a:p>
          <a:p>
            <a:pPr marL="0" marR="0" lvl="0" indent="0" algn="ctr" defTabSz="27432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" b="0" i="0" u="none" strike="noStrike" kern="300" cap="none" spc="50" normalizeH="0" baseline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Calibri" charset="0"/>
                <a:cs typeface="Arial" panose="020B0604020202020204" pitchFamily="34" charset="0"/>
              </a:rPr>
              <a:t>Copyright © SAS Institute Inc. All rights reserved.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F2D94A2-97DB-B74E-991F-496A36665838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8454149" y="4742759"/>
            <a:ext cx="470862" cy="274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4744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6" r:id="rId1"/>
    <p:sldLayoutId id="2147483927" r:id="rId2"/>
    <p:sldLayoutId id="2147483928" r:id="rId3"/>
    <p:sldLayoutId id="2147483929" r:id="rId4"/>
    <p:sldLayoutId id="2147483930" r:id="rId5"/>
    <p:sldLayoutId id="2147483964" r:id="rId6"/>
    <p:sldLayoutId id="2147483932" r:id="rId7"/>
    <p:sldLayoutId id="2147483933" r:id="rId8"/>
    <p:sldLayoutId id="2147483962" r:id="rId9"/>
    <p:sldLayoutId id="2147483939" r:id="rId10"/>
    <p:sldLayoutId id="2147483935" r:id="rId11"/>
    <p:sldLayoutId id="2147483941" r:id="rId12"/>
    <p:sldLayoutId id="2147483942" r:id="rId13"/>
  </p:sldLayoutIdLst>
  <p:transition>
    <p:fade/>
  </p:transition>
  <p:hf sldNum="0" hdr="0" ftr="0" dt="0"/>
  <p:txStyles>
    <p:titleStyle>
      <a:lvl1pPr algn="ctr" defTabSz="182880" rtl="0" eaLnBrk="1" latinLnBrk="0" hangingPunct="1">
        <a:spcBef>
          <a:spcPct val="0"/>
        </a:spcBef>
        <a:buNone/>
        <a:defRPr lang="en-US" sz="2800" kern="1200" cap="none" baseline="0" dirty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365760" rtl="0" eaLnBrk="1" latinLnBrk="0" hangingPunct="1">
        <a:lnSpc>
          <a:spcPct val="85000"/>
        </a:lnSpc>
        <a:spcBef>
          <a:spcPts val="800"/>
        </a:spcBef>
        <a:spcAft>
          <a:spcPts val="0"/>
        </a:spcAft>
        <a:buClr>
          <a:schemeClr val="accent1"/>
        </a:buClr>
        <a:buSzPct val="80000"/>
        <a:buFont typeface="Arial" pitchFamily="34" charset="0"/>
        <a:buChar char="•"/>
        <a:defRPr sz="2000" b="0" kern="1200" cap="none" baseline="0">
          <a:solidFill>
            <a:schemeClr val="tx2"/>
          </a:solidFill>
          <a:latin typeface="+mn-lt"/>
          <a:ea typeface="+mn-ea"/>
          <a:cs typeface="+mn-cs"/>
        </a:defRPr>
      </a:lvl1pPr>
      <a:lvl2pPr marL="365760" indent="-182880" algn="l" defTabSz="365760" rtl="0" eaLnBrk="1" latinLnBrk="0" hangingPunct="1">
        <a:lnSpc>
          <a:spcPct val="85000"/>
        </a:lnSpc>
        <a:spcBef>
          <a:spcPts val="800"/>
        </a:spcBef>
        <a:spcAft>
          <a:spcPts val="0"/>
        </a:spcAft>
        <a:buClr>
          <a:schemeClr val="tx1">
            <a:lumMod val="65000"/>
            <a:lumOff val="35000"/>
          </a:schemeClr>
        </a:buClr>
        <a:buSzPct val="80000"/>
        <a:buFont typeface="Arial" pitchFamily="34" charset="0"/>
        <a:buChar char="•"/>
        <a:tabLst/>
        <a:defRPr sz="18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548640" indent="-182880" algn="l" defTabSz="365760" rtl="0" eaLnBrk="1" latinLnBrk="0" hangingPunct="1">
        <a:lnSpc>
          <a:spcPct val="85000"/>
        </a:lnSpc>
        <a:spcBef>
          <a:spcPts val="800"/>
        </a:spcBef>
        <a:spcAft>
          <a:spcPts val="0"/>
        </a:spcAft>
        <a:buClr>
          <a:schemeClr val="tx1">
            <a:lumMod val="65000"/>
            <a:lumOff val="35000"/>
          </a:schemeClr>
        </a:buClr>
        <a:buSzPct val="100000"/>
        <a:buFont typeface="Calibri" panose="020F0502020204030204" pitchFamily="34" charset="0"/>
        <a:buChar char="-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731520" indent="-182880" algn="l" defTabSz="365760" rtl="0" eaLnBrk="1" latinLnBrk="0" hangingPunct="1">
        <a:lnSpc>
          <a:spcPct val="120000"/>
        </a:lnSpc>
        <a:spcBef>
          <a:spcPts val="0"/>
        </a:spcBef>
        <a:buClr>
          <a:schemeClr val="tx1">
            <a:lumMod val="65000"/>
            <a:lumOff val="35000"/>
          </a:schemeClr>
        </a:buClr>
        <a:buSzPct val="100000"/>
        <a:buFont typeface="Calibri" panose="020F0502020204030204" pitchFamily="34" charset="0"/>
        <a:buChar char="-"/>
        <a:defRPr sz="12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914400" indent="-182880" algn="l" defTabSz="365760" rtl="0" eaLnBrk="1" latinLnBrk="0" hangingPunct="1">
        <a:lnSpc>
          <a:spcPct val="120000"/>
        </a:lnSpc>
        <a:spcBef>
          <a:spcPts val="0"/>
        </a:spcBef>
        <a:buClr>
          <a:schemeClr val="tx1">
            <a:lumMod val="65000"/>
            <a:lumOff val="35000"/>
          </a:schemeClr>
        </a:buClr>
        <a:buSzPct val="100000"/>
        <a:buFont typeface="Calibri" panose="020F0502020204030204" pitchFamily="34" charset="0"/>
        <a:buChar char="-"/>
        <a:defRPr sz="10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097280" indent="-182880" algn="l" defTabSz="3657600" rtl="0" eaLnBrk="1" latinLnBrk="0" hangingPunct="1">
        <a:lnSpc>
          <a:spcPct val="120000"/>
        </a:lnSpc>
        <a:spcBef>
          <a:spcPts val="0"/>
        </a:spcBef>
        <a:buClr>
          <a:schemeClr val="accent1"/>
        </a:buClr>
        <a:buSzPct val="80000"/>
        <a:buFont typeface="Arial" pitchFamily="34" charset="0"/>
        <a:buChar char="•"/>
        <a:defRPr sz="1000" kern="1200">
          <a:solidFill>
            <a:schemeClr val="tx2"/>
          </a:solidFill>
          <a:latin typeface="+mn-lt"/>
          <a:ea typeface="+mn-ea"/>
          <a:cs typeface="+mn-cs"/>
        </a:defRPr>
      </a:lvl6pPr>
      <a:lvl7pPr marL="1280160" indent="-182880" algn="l" defTabSz="3657600" rtl="0" eaLnBrk="1" latinLnBrk="0" hangingPunct="1">
        <a:lnSpc>
          <a:spcPct val="120000"/>
        </a:lnSpc>
        <a:spcBef>
          <a:spcPts val="0"/>
        </a:spcBef>
        <a:buClr>
          <a:schemeClr val="accent1"/>
        </a:buClr>
        <a:buSzPct val="80000"/>
        <a:buFont typeface="Arial" pitchFamily="34" charset="0"/>
        <a:buChar char="•"/>
        <a:defRPr sz="1000" kern="1200">
          <a:solidFill>
            <a:schemeClr val="tx2"/>
          </a:solidFill>
          <a:latin typeface="+mn-lt"/>
          <a:ea typeface="+mn-ea"/>
          <a:cs typeface="+mn-cs"/>
        </a:defRPr>
      </a:lvl7pPr>
      <a:lvl8pPr marL="1463040" indent="-182880" algn="l" defTabSz="914400" rtl="0" eaLnBrk="1" latinLnBrk="0" hangingPunct="1">
        <a:lnSpc>
          <a:spcPct val="120000"/>
        </a:lnSpc>
        <a:spcBef>
          <a:spcPts val="0"/>
        </a:spcBef>
        <a:buClr>
          <a:schemeClr val="accent1"/>
        </a:buClr>
        <a:buSzPct val="80000"/>
        <a:buFont typeface="Arial" pitchFamily="34" charset="0"/>
        <a:buChar char="•"/>
        <a:defRPr sz="1000" kern="1200">
          <a:solidFill>
            <a:schemeClr val="tx2"/>
          </a:solidFill>
          <a:latin typeface="+mn-lt"/>
          <a:ea typeface="+mn-ea"/>
          <a:cs typeface="+mn-cs"/>
        </a:defRPr>
      </a:lvl8pPr>
      <a:lvl9pPr marL="1645920" indent="-182880" algn="l" defTabSz="365760" rtl="0" eaLnBrk="1" latinLnBrk="0" hangingPunct="1">
        <a:lnSpc>
          <a:spcPct val="120000"/>
        </a:lnSpc>
        <a:spcBef>
          <a:spcPts val="0"/>
        </a:spcBef>
        <a:buClr>
          <a:schemeClr val="accent1"/>
        </a:buClr>
        <a:buSzPct val="80000"/>
        <a:buFont typeface="Arial" pitchFamily="34" charset="0"/>
        <a:buChar char="•"/>
        <a:defRPr sz="10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0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0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0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0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0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0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2144" y="1306606"/>
            <a:ext cx="6611112" cy="1077218"/>
          </a:xfrm>
        </p:spPr>
        <p:txBody>
          <a:bodyPr/>
          <a:lstStyle/>
          <a:p>
            <a:r>
              <a:rPr lang="en-US"/>
              <a:t>Essential Scripting for Efficiency and Reproducibility: Do Less to Do More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1152144" y="2383824"/>
            <a:ext cx="6771410" cy="1448858"/>
          </a:xfrm>
        </p:spPr>
        <p:txBody>
          <a:bodyPr/>
          <a:lstStyle/>
          <a:p>
            <a:pPr indent="0"/>
            <a:r>
              <a:rPr lang="en-US" dirty="0">
                <a:cs typeface="Calibri Light"/>
              </a:rPr>
              <a:t>JMP Discovery Summit 2019 Tutorial</a:t>
            </a:r>
            <a:endParaRPr lang="en-US" dirty="0"/>
          </a:p>
          <a:p>
            <a:pPr indent="0"/>
            <a:endParaRPr lang="en-US" dirty="0">
              <a:cs typeface="Calibri Light"/>
            </a:endParaRPr>
          </a:p>
          <a:p>
            <a:pPr indent="0"/>
            <a:r>
              <a:rPr lang="en-US" dirty="0">
                <a:cs typeface="Calibri Light"/>
              </a:rPr>
              <a:t>Evan McCorkle, JMP Senior Software Developer, SAS</a:t>
            </a:r>
          </a:p>
          <a:p>
            <a:pPr indent="0"/>
            <a:r>
              <a:rPr lang="en-US" dirty="0">
                <a:cs typeface="Calibri Light"/>
              </a:rPr>
              <a:t>Drew Foglia, JMP Distinguished Software Developer, SAS</a:t>
            </a:r>
          </a:p>
        </p:txBody>
      </p:sp>
    </p:spTree>
    <p:extLst>
      <p:ext uri="{BB962C8B-B14F-4D97-AF65-F5344CB8AC3E}">
        <p14:creationId xmlns:p14="http://schemas.microsoft.com/office/powerpoint/2010/main" val="2057666385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1FBDCAA3-B5E6-49DE-9EED-8174F9F563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00894"/>
            <a:ext cx="9144000" cy="584775"/>
          </a:xfrm>
        </p:spPr>
        <p:txBody>
          <a:bodyPr/>
          <a:lstStyle/>
          <a:p>
            <a:r>
              <a:rPr lang="en-US"/>
              <a:t>Combining Scripts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7684E1D-230D-4D24-84D8-F5DD7285976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/>
              <a:t>DEMO</a:t>
            </a:r>
          </a:p>
        </p:txBody>
      </p:sp>
    </p:spTree>
    <p:extLst>
      <p:ext uri="{BB962C8B-B14F-4D97-AF65-F5344CB8AC3E}">
        <p14:creationId xmlns:p14="http://schemas.microsoft.com/office/powerpoint/2010/main" val="2452907502"/>
      </p:ext>
    </p:extLst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0B2AC5-366E-4A9D-ACA1-127BC098F1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Splitting Scripts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A9B3E9-A9A4-46F4-8631-48FB300982E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995791"/>
      </p:ext>
    </p:extLst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19D232-02AD-425B-BB2E-968D1AD1E2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Splitting Scripts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50195A-6953-4C6A-A4D2-68D9E2C763A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127248" y="192024"/>
            <a:ext cx="6016752" cy="430887"/>
          </a:xfrm>
        </p:spPr>
        <p:txBody>
          <a:bodyPr/>
          <a:lstStyle/>
          <a:p>
            <a:r>
              <a:rPr lang="en-US"/>
              <a:t>Large script (Opposite of Combining Scripts)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685477F-BCA9-4ECD-81E5-6BD220111EE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1480" y="996694"/>
            <a:ext cx="2664780" cy="2072362"/>
          </a:xfrm>
        </p:spPr>
        <p:txBody>
          <a:bodyPr/>
          <a:lstStyle/>
          <a:p>
            <a:pPr marL="160020" indent="-342900">
              <a:buFont typeface="Arial" panose="020B0604020202020204" pitchFamily="34" charset="0"/>
              <a:buChar char="•"/>
            </a:pPr>
            <a:r>
              <a:rPr lang="en-US"/>
              <a:t>Current Workflow</a:t>
            </a:r>
          </a:p>
          <a:p>
            <a:pPr marL="525780" lvl="1" indent="-342900"/>
            <a:r>
              <a:rPr lang="en-US"/>
              <a:t>Modify </a:t>
            </a:r>
            <a:r>
              <a:rPr lang="en-US" err="1"/>
              <a:t>ABCDEFG.jsl</a:t>
            </a:r>
            <a:endParaRPr lang="en-US"/>
          </a:p>
          <a:p>
            <a:pPr marL="525780" lvl="1" indent="-342900"/>
            <a:r>
              <a:rPr lang="en-US"/>
              <a:t>Run </a:t>
            </a:r>
            <a:r>
              <a:rPr lang="en-US" err="1"/>
              <a:t>ABCDEFG.jsl</a:t>
            </a:r>
            <a:endParaRPr lang="en-US"/>
          </a:p>
          <a:p>
            <a:pPr marL="160020" indent="-342900">
              <a:buFont typeface="Arial" panose="020B0604020202020204" pitchFamily="34" charset="0"/>
              <a:buChar char="•"/>
            </a:pPr>
            <a:r>
              <a:rPr lang="en-US"/>
              <a:t>Desired Workflow</a:t>
            </a:r>
          </a:p>
          <a:p>
            <a:pPr marL="525780" lvl="1" indent="-342900"/>
            <a:r>
              <a:rPr lang="en-US"/>
              <a:t>Modify </a:t>
            </a:r>
            <a:r>
              <a:rPr lang="en-US" err="1"/>
              <a:t>C.jsl</a:t>
            </a:r>
            <a:endParaRPr lang="en-US"/>
          </a:p>
          <a:p>
            <a:pPr marL="525780" lvl="1" indent="-342900"/>
            <a:r>
              <a:rPr lang="en-US"/>
              <a:t>Run </a:t>
            </a:r>
            <a:r>
              <a:rPr lang="en-US" err="1"/>
              <a:t>ABCDEFG.jsl</a:t>
            </a:r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FB0B0AE-DFEE-4EFA-B7E6-51EADDEE84D1}"/>
              </a:ext>
            </a:extLst>
          </p:cNvPr>
          <p:cNvSpPr txBox="1"/>
          <p:nvPr/>
        </p:nvSpPr>
        <p:spPr>
          <a:xfrm>
            <a:off x="4597305" y="734419"/>
            <a:ext cx="5485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chemeClr val="tx1">
                    <a:lumMod val="65000"/>
                    <a:lumOff val="35000"/>
                  </a:schemeClr>
                </a:solidFill>
                <a:cs typeface="Calibri Light"/>
              </a:rPr>
              <a:t>Run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F7FB8874-4A78-47AB-965C-ACBEA42797EE}"/>
              </a:ext>
            </a:extLst>
          </p:cNvPr>
          <p:cNvCxnSpPr>
            <a:cxnSpLocks/>
            <a:stCxn id="7" idx="2"/>
          </p:cNvCxnSpPr>
          <p:nvPr/>
        </p:nvCxnSpPr>
        <p:spPr>
          <a:xfrm>
            <a:off x="4871579" y="1103751"/>
            <a:ext cx="4214" cy="2578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>
            <a:extLst>
              <a:ext uri="{FF2B5EF4-FFF2-40B4-BE49-F238E27FC236}">
                <a16:creationId xmlns:a16="http://schemas.microsoft.com/office/drawing/2014/main" id="{52D79919-6A86-4002-A167-E016603CC78F}"/>
              </a:ext>
            </a:extLst>
          </p:cNvPr>
          <p:cNvGrpSpPr/>
          <p:nvPr/>
        </p:nvGrpSpPr>
        <p:grpSpPr>
          <a:xfrm>
            <a:off x="5910818" y="718372"/>
            <a:ext cx="686419" cy="749177"/>
            <a:chOff x="5444011" y="1156624"/>
            <a:chExt cx="686419" cy="749177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B50B3159-2F48-481E-992D-8507F2B94FD7}"/>
                </a:ext>
              </a:extLst>
            </p:cNvPr>
            <p:cNvSpPr/>
            <p:nvPr/>
          </p:nvSpPr>
          <p:spPr>
            <a:xfrm>
              <a:off x="5444011" y="1156624"/>
              <a:ext cx="686419" cy="74917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accent1"/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BCB850E-5FF6-4D2B-9943-AA2CB85EFF19}"/>
                </a:ext>
              </a:extLst>
            </p:cNvPr>
            <p:cNvSpPr/>
            <p:nvPr/>
          </p:nvSpPr>
          <p:spPr>
            <a:xfrm>
              <a:off x="5444011" y="1247460"/>
              <a:ext cx="686419" cy="65834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accent1"/>
                </a:solidFill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84D285F-D06F-467F-919C-29DB1CEEE754}"/>
              </a:ext>
            </a:extLst>
          </p:cNvPr>
          <p:cNvGrpSpPr/>
          <p:nvPr/>
        </p:nvGrpSpPr>
        <p:grpSpPr>
          <a:xfrm>
            <a:off x="6830939" y="1338218"/>
            <a:ext cx="686419" cy="749177"/>
            <a:chOff x="6625868" y="1156624"/>
            <a:chExt cx="686419" cy="749177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79D4B90-5550-4B8A-8FE5-FDCB5D2C51A9}"/>
                </a:ext>
              </a:extLst>
            </p:cNvPr>
            <p:cNvSpPr/>
            <p:nvPr/>
          </p:nvSpPr>
          <p:spPr>
            <a:xfrm>
              <a:off x="6625868" y="1156624"/>
              <a:ext cx="686419" cy="74917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accent1"/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4AAFCE1E-3FA7-4FED-803B-C0208E5B9637}"/>
                </a:ext>
              </a:extLst>
            </p:cNvPr>
            <p:cNvSpPr/>
            <p:nvPr/>
          </p:nvSpPr>
          <p:spPr>
            <a:xfrm>
              <a:off x="6625868" y="1247460"/>
              <a:ext cx="686419" cy="65834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accent1"/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213E1DCE-72DC-46B2-A796-32EBB5B96644}"/>
                </a:ext>
              </a:extLst>
            </p:cNvPr>
            <p:cNvSpPr/>
            <p:nvPr/>
          </p:nvSpPr>
          <p:spPr>
            <a:xfrm>
              <a:off x="6685414" y="1304570"/>
              <a:ext cx="567325" cy="544119"/>
            </a:xfrm>
            <a:prstGeom prst="rect">
              <a:avLst/>
            </a:prstGeom>
            <a:pattFill prst="dotGrid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accent1"/>
                </a:solidFill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444FCBB-F6C7-4DA7-BF11-133E26ACB3EA}"/>
              </a:ext>
            </a:extLst>
          </p:cNvPr>
          <p:cNvGrpSpPr/>
          <p:nvPr/>
        </p:nvGrpSpPr>
        <p:grpSpPr>
          <a:xfrm>
            <a:off x="5963805" y="2443081"/>
            <a:ext cx="686419" cy="749177"/>
            <a:chOff x="5444011" y="1156624"/>
            <a:chExt cx="686419" cy="749177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3D0EFAEE-509F-4D07-B268-32239C537787}"/>
                </a:ext>
              </a:extLst>
            </p:cNvPr>
            <p:cNvSpPr/>
            <p:nvPr/>
          </p:nvSpPr>
          <p:spPr>
            <a:xfrm>
              <a:off x="5444011" y="1156624"/>
              <a:ext cx="686419" cy="74917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accent1"/>
                </a:solidFill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94AF23D0-FAA6-45A8-8CCF-151F92B1FCA3}"/>
                </a:ext>
              </a:extLst>
            </p:cNvPr>
            <p:cNvSpPr/>
            <p:nvPr/>
          </p:nvSpPr>
          <p:spPr>
            <a:xfrm>
              <a:off x="5444011" y="1247460"/>
              <a:ext cx="686419" cy="65834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accent1"/>
                </a:solidFill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5909EAB9-83E6-46C7-9A7D-6DB4FADE72C9}"/>
              </a:ext>
            </a:extLst>
          </p:cNvPr>
          <p:cNvGrpSpPr/>
          <p:nvPr/>
        </p:nvGrpSpPr>
        <p:grpSpPr>
          <a:xfrm>
            <a:off x="6883812" y="2932242"/>
            <a:ext cx="686419" cy="749177"/>
            <a:chOff x="5444011" y="1156624"/>
            <a:chExt cx="686419" cy="749177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83614CFE-3F70-4589-90C9-60D1E17E7FE0}"/>
                </a:ext>
              </a:extLst>
            </p:cNvPr>
            <p:cNvSpPr/>
            <p:nvPr/>
          </p:nvSpPr>
          <p:spPr>
            <a:xfrm>
              <a:off x="5444011" y="1156624"/>
              <a:ext cx="686419" cy="74917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accent1"/>
                </a:solidFill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F7E6B59C-4C10-49AE-BCE4-A3A3F03CB0EB}"/>
                </a:ext>
              </a:extLst>
            </p:cNvPr>
            <p:cNvSpPr/>
            <p:nvPr/>
          </p:nvSpPr>
          <p:spPr>
            <a:xfrm>
              <a:off x="5444011" y="1247460"/>
              <a:ext cx="686419" cy="65834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accent1"/>
                </a:solidFill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891B4AB5-8FBE-4A20-92CD-11615E85C0FB}"/>
              </a:ext>
            </a:extLst>
          </p:cNvPr>
          <p:cNvGrpSpPr/>
          <p:nvPr/>
        </p:nvGrpSpPr>
        <p:grpSpPr>
          <a:xfrm>
            <a:off x="6406427" y="3850545"/>
            <a:ext cx="686419" cy="749177"/>
            <a:chOff x="5444011" y="1156624"/>
            <a:chExt cx="686419" cy="749177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B1BCACBB-4D8D-4AB5-93D1-E7B1C812BA29}"/>
                </a:ext>
              </a:extLst>
            </p:cNvPr>
            <p:cNvSpPr/>
            <p:nvPr/>
          </p:nvSpPr>
          <p:spPr>
            <a:xfrm>
              <a:off x="5444011" y="1156624"/>
              <a:ext cx="686419" cy="74917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accent1"/>
                </a:solidFill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CED20762-DDE9-4AE9-BFCB-0A5FF76959F8}"/>
                </a:ext>
              </a:extLst>
            </p:cNvPr>
            <p:cNvSpPr/>
            <p:nvPr/>
          </p:nvSpPr>
          <p:spPr>
            <a:xfrm>
              <a:off x="5444011" y="1247460"/>
              <a:ext cx="686419" cy="65834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accent1"/>
                </a:solidFill>
              </a:endParaRPr>
            </a:p>
          </p:txBody>
        </p:sp>
      </p:grpSp>
      <p:cxnSp>
        <p:nvCxnSpPr>
          <p:cNvPr id="25" name="Connector: Elbow 24">
            <a:extLst>
              <a:ext uri="{FF2B5EF4-FFF2-40B4-BE49-F238E27FC236}">
                <a16:creationId xmlns:a16="http://schemas.microsoft.com/office/drawing/2014/main" id="{FE995609-D46C-448C-A7AF-E23E344AD6DF}"/>
              </a:ext>
            </a:extLst>
          </p:cNvPr>
          <p:cNvCxnSpPr>
            <a:cxnSpLocks/>
            <a:stCxn id="6" idx="3"/>
            <a:endCxn id="11" idx="1"/>
          </p:cNvCxnSpPr>
          <p:nvPr/>
        </p:nvCxnSpPr>
        <p:spPr>
          <a:xfrm flipV="1">
            <a:off x="5323909" y="1138379"/>
            <a:ext cx="586909" cy="1949510"/>
          </a:xfrm>
          <a:prstGeom prst="bentConnector3">
            <a:avLst>
              <a:gd name="adj1" fmla="val 35555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or: Elbow 25">
            <a:extLst>
              <a:ext uri="{FF2B5EF4-FFF2-40B4-BE49-F238E27FC236}">
                <a16:creationId xmlns:a16="http://schemas.microsoft.com/office/drawing/2014/main" id="{A06B7CC1-E349-43FE-A7BA-D5D5B027B80D}"/>
              </a:ext>
            </a:extLst>
          </p:cNvPr>
          <p:cNvCxnSpPr>
            <a:cxnSpLocks/>
            <a:stCxn id="6" idx="3"/>
            <a:endCxn id="14" idx="1"/>
          </p:cNvCxnSpPr>
          <p:nvPr/>
        </p:nvCxnSpPr>
        <p:spPr>
          <a:xfrm flipV="1">
            <a:off x="5323909" y="1758225"/>
            <a:ext cx="1507030" cy="1329664"/>
          </a:xfrm>
          <a:prstGeom prst="bentConnector3">
            <a:avLst>
              <a:gd name="adj1" fmla="val 18256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or: Elbow 26">
            <a:extLst>
              <a:ext uri="{FF2B5EF4-FFF2-40B4-BE49-F238E27FC236}">
                <a16:creationId xmlns:a16="http://schemas.microsoft.com/office/drawing/2014/main" id="{6F548C3E-8346-4825-B79E-82DC405076C2}"/>
              </a:ext>
            </a:extLst>
          </p:cNvPr>
          <p:cNvCxnSpPr>
            <a:cxnSpLocks/>
            <a:stCxn id="6" idx="3"/>
            <a:endCxn id="18" idx="1"/>
          </p:cNvCxnSpPr>
          <p:nvPr/>
        </p:nvCxnSpPr>
        <p:spPr>
          <a:xfrm flipV="1">
            <a:off x="5323909" y="2863088"/>
            <a:ext cx="639896" cy="224801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or: Elbow 27">
            <a:extLst>
              <a:ext uri="{FF2B5EF4-FFF2-40B4-BE49-F238E27FC236}">
                <a16:creationId xmlns:a16="http://schemas.microsoft.com/office/drawing/2014/main" id="{A3E91D72-A7E2-4635-9977-3FBA3A869FFC}"/>
              </a:ext>
            </a:extLst>
          </p:cNvPr>
          <p:cNvCxnSpPr>
            <a:cxnSpLocks/>
            <a:stCxn id="6" idx="3"/>
            <a:endCxn id="21" idx="1"/>
          </p:cNvCxnSpPr>
          <p:nvPr/>
        </p:nvCxnSpPr>
        <p:spPr>
          <a:xfrm>
            <a:off x="5323909" y="3087889"/>
            <a:ext cx="1559903" cy="264360"/>
          </a:xfrm>
          <a:prstGeom prst="bentConnector3">
            <a:avLst>
              <a:gd name="adj1" fmla="val 35248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or: Elbow 28">
            <a:extLst>
              <a:ext uri="{FF2B5EF4-FFF2-40B4-BE49-F238E27FC236}">
                <a16:creationId xmlns:a16="http://schemas.microsoft.com/office/drawing/2014/main" id="{6F6F0272-96D7-4C2E-AE12-D4A4D817C8AC}"/>
              </a:ext>
            </a:extLst>
          </p:cNvPr>
          <p:cNvCxnSpPr>
            <a:cxnSpLocks/>
            <a:stCxn id="6" idx="3"/>
            <a:endCxn id="24" idx="1"/>
          </p:cNvCxnSpPr>
          <p:nvPr/>
        </p:nvCxnSpPr>
        <p:spPr>
          <a:xfrm>
            <a:off x="5323909" y="3087889"/>
            <a:ext cx="1082518" cy="1182663"/>
          </a:xfrm>
          <a:prstGeom prst="bentConnector3">
            <a:avLst>
              <a:gd name="adj1" fmla="val 39371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67634114-E6C1-4993-8C4C-F0F7F97C3DF2}"/>
              </a:ext>
            </a:extLst>
          </p:cNvPr>
          <p:cNvGrpSpPr/>
          <p:nvPr/>
        </p:nvGrpSpPr>
        <p:grpSpPr>
          <a:xfrm>
            <a:off x="4155891" y="1361553"/>
            <a:ext cx="1433370" cy="3452671"/>
            <a:chOff x="4155891" y="1361553"/>
            <a:chExt cx="1433370" cy="3452671"/>
          </a:xfrm>
        </p:grpSpPr>
        <p:sp>
          <p:nvSpPr>
            <p:cNvPr id="6" name="Rectangle: Folded Corner 5">
              <a:extLst>
                <a:ext uri="{FF2B5EF4-FFF2-40B4-BE49-F238E27FC236}">
                  <a16:creationId xmlns:a16="http://schemas.microsoft.com/office/drawing/2014/main" id="{FB329E99-6692-43F2-BB62-2DF5B41D7795}"/>
                </a:ext>
              </a:extLst>
            </p:cNvPr>
            <p:cNvSpPr/>
            <p:nvPr/>
          </p:nvSpPr>
          <p:spPr>
            <a:xfrm>
              <a:off x="4427676" y="1361553"/>
              <a:ext cx="896233" cy="3452671"/>
            </a:xfrm>
            <a:prstGeom prst="foldedCorner">
              <a:avLst/>
            </a:prstGeom>
            <a:ln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i="1" err="1">
                  <a:solidFill>
                    <a:schemeClr val="bg1"/>
                  </a:solidFill>
                </a:rPr>
                <a:t>ABCDEFG.jsl</a:t>
              </a:r>
              <a:endParaRPr lang="en-US" i="1">
                <a:solidFill>
                  <a:schemeClr val="bg1"/>
                </a:solidFill>
              </a:endParaRPr>
            </a:p>
            <a:p>
              <a:pPr algn="ctr"/>
              <a:endParaRPr lang="en-US" i="1">
                <a:solidFill>
                  <a:schemeClr val="bg1"/>
                </a:solidFill>
              </a:endParaRPr>
            </a:p>
            <a:p>
              <a:pPr algn="ctr"/>
              <a:endParaRPr lang="en-US" i="1">
                <a:solidFill>
                  <a:schemeClr val="bg1"/>
                </a:solidFill>
              </a:endParaRPr>
            </a:p>
            <a:p>
              <a:pPr algn="ctr"/>
              <a:endParaRPr lang="en-US" i="1">
                <a:solidFill>
                  <a:schemeClr val="bg1"/>
                </a:solidFill>
              </a:endParaRPr>
            </a:p>
            <a:p>
              <a:pPr algn="ctr"/>
              <a:endParaRPr lang="en-US" i="1">
                <a:solidFill>
                  <a:schemeClr val="bg1"/>
                </a:solidFill>
              </a:endParaRPr>
            </a:p>
            <a:p>
              <a:pPr algn="ctr"/>
              <a:endParaRPr lang="en-US" i="1">
                <a:solidFill>
                  <a:schemeClr val="bg1"/>
                </a:solidFill>
              </a:endParaRPr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5E4C1D99-6324-4CC1-8EE6-320ABE01B270}"/>
                </a:ext>
              </a:extLst>
            </p:cNvPr>
            <p:cNvSpPr/>
            <p:nvPr/>
          </p:nvSpPr>
          <p:spPr>
            <a:xfrm>
              <a:off x="4273257" y="3465571"/>
              <a:ext cx="1205071" cy="442061"/>
            </a:xfrm>
            <a:custGeom>
              <a:avLst/>
              <a:gdLst>
                <a:gd name="connsiteX0" fmla="*/ 0 w 1192959"/>
                <a:gd name="connsiteY0" fmla="*/ 145335 h 442061"/>
                <a:gd name="connsiteX1" fmla="*/ 466284 w 1192959"/>
                <a:gd name="connsiteY1" fmla="*/ 151391 h 442061"/>
                <a:gd name="connsiteX2" fmla="*/ 551063 w 1192959"/>
                <a:gd name="connsiteY2" fmla="*/ 0 h 442061"/>
                <a:gd name="connsiteX3" fmla="*/ 666120 w 1192959"/>
                <a:gd name="connsiteY3" fmla="*/ 308837 h 442061"/>
                <a:gd name="connsiteX4" fmla="*/ 744843 w 1192959"/>
                <a:gd name="connsiteY4" fmla="*/ 151391 h 442061"/>
                <a:gd name="connsiteX5" fmla="*/ 1192959 w 1192959"/>
                <a:gd name="connsiteY5" fmla="*/ 145335 h 442061"/>
                <a:gd name="connsiteX6" fmla="*/ 1192959 w 1192959"/>
                <a:gd name="connsiteY6" fmla="*/ 230114 h 442061"/>
                <a:gd name="connsiteX7" fmla="*/ 793288 w 1192959"/>
                <a:gd name="connsiteY7" fmla="*/ 224058 h 442061"/>
                <a:gd name="connsiteX8" fmla="*/ 678231 w 1192959"/>
                <a:gd name="connsiteY8" fmla="*/ 442061 h 442061"/>
                <a:gd name="connsiteX9" fmla="*/ 551063 w 1192959"/>
                <a:gd name="connsiteY9" fmla="*/ 133224 h 442061"/>
                <a:gd name="connsiteX10" fmla="*/ 490506 w 1192959"/>
                <a:gd name="connsiteY10" fmla="*/ 230114 h 442061"/>
                <a:gd name="connsiteX11" fmla="*/ 6056 w 1192959"/>
                <a:gd name="connsiteY11" fmla="*/ 230114 h 442061"/>
                <a:gd name="connsiteX12" fmla="*/ 0 w 1192959"/>
                <a:gd name="connsiteY12" fmla="*/ 145335 h 442061"/>
                <a:gd name="connsiteX0" fmla="*/ 6056 w 1199015"/>
                <a:gd name="connsiteY0" fmla="*/ 145335 h 442061"/>
                <a:gd name="connsiteX1" fmla="*/ 472340 w 1199015"/>
                <a:gd name="connsiteY1" fmla="*/ 151391 h 442061"/>
                <a:gd name="connsiteX2" fmla="*/ 557119 w 1199015"/>
                <a:gd name="connsiteY2" fmla="*/ 0 h 442061"/>
                <a:gd name="connsiteX3" fmla="*/ 672176 w 1199015"/>
                <a:gd name="connsiteY3" fmla="*/ 308837 h 442061"/>
                <a:gd name="connsiteX4" fmla="*/ 750899 w 1199015"/>
                <a:gd name="connsiteY4" fmla="*/ 151391 h 442061"/>
                <a:gd name="connsiteX5" fmla="*/ 1199015 w 1199015"/>
                <a:gd name="connsiteY5" fmla="*/ 145335 h 442061"/>
                <a:gd name="connsiteX6" fmla="*/ 1199015 w 1199015"/>
                <a:gd name="connsiteY6" fmla="*/ 230114 h 442061"/>
                <a:gd name="connsiteX7" fmla="*/ 799344 w 1199015"/>
                <a:gd name="connsiteY7" fmla="*/ 224058 h 442061"/>
                <a:gd name="connsiteX8" fmla="*/ 684287 w 1199015"/>
                <a:gd name="connsiteY8" fmla="*/ 442061 h 442061"/>
                <a:gd name="connsiteX9" fmla="*/ 557119 w 1199015"/>
                <a:gd name="connsiteY9" fmla="*/ 133224 h 442061"/>
                <a:gd name="connsiteX10" fmla="*/ 496562 w 1199015"/>
                <a:gd name="connsiteY10" fmla="*/ 230114 h 442061"/>
                <a:gd name="connsiteX11" fmla="*/ 0 w 1199015"/>
                <a:gd name="connsiteY11" fmla="*/ 236169 h 442061"/>
                <a:gd name="connsiteX12" fmla="*/ 6056 w 1199015"/>
                <a:gd name="connsiteY12" fmla="*/ 145335 h 442061"/>
                <a:gd name="connsiteX0" fmla="*/ 12112 w 1205071"/>
                <a:gd name="connsiteY0" fmla="*/ 145335 h 442061"/>
                <a:gd name="connsiteX1" fmla="*/ 478396 w 1205071"/>
                <a:gd name="connsiteY1" fmla="*/ 151391 h 442061"/>
                <a:gd name="connsiteX2" fmla="*/ 563175 w 1205071"/>
                <a:gd name="connsiteY2" fmla="*/ 0 h 442061"/>
                <a:gd name="connsiteX3" fmla="*/ 678232 w 1205071"/>
                <a:gd name="connsiteY3" fmla="*/ 308837 h 442061"/>
                <a:gd name="connsiteX4" fmla="*/ 756955 w 1205071"/>
                <a:gd name="connsiteY4" fmla="*/ 151391 h 442061"/>
                <a:gd name="connsiteX5" fmla="*/ 1205071 w 1205071"/>
                <a:gd name="connsiteY5" fmla="*/ 145335 h 442061"/>
                <a:gd name="connsiteX6" fmla="*/ 1205071 w 1205071"/>
                <a:gd name="connsiteY6" fmla="*/ 230114 h 442061"/>
                <a:gd name="connsiteX7" fmla="*/ 805400 w 1205071"/>
                <a:gd name="connsiteY7" fmla="*/ 224058 h 442061"/>
                <a:gd name="connsiteX8" fmla="*/ 690343 w 1205071"/>
                <a:gd name="connsiteY8" fmla="*/ 442061 h 442061"/>
                <a:gd name="connsiteX9" fmla="*/ 563175 w 1205071"/>
                <a:gd name="connsiteY9" fmla="*/ 133224 h 442061"/>
                <a:gd name="connsiteX10" fmla="*/ 502618 w 1205071"/>
                <a:gd name="connsiteY10" fmla="*/ 230114 h 442061"/>
                <a:gd name="connsiteX11" fmla="*/ 0 w 1205071"/>
                <a:gd name="connsiteY11" fmla="*/ 230113 h 442061"/>
                <a:gd name="connsiteX12" fmla="*/ 12112 w 1205071"/>
                <a:gd name="connsiteY12" fmla="*/ 145335 h 442061"/>
                <a:gd name="connsiteX0" fmla="*/ 6056 w 1205071"/>
                <a:gd name="connsiteY0" fmla="*/ 157446 h 442061"/>
                <a:gd name="connsiteX1" fmla="*/ 478396 w 1205071"/>
                <a:gd name="connsiteY1" fmla="*/ 151391 h 442061"/>
                <a:gd name="connsiteX2" fmla="*/ 563175 w 1205071"/>
                <a:gd name="connsiteY2" fmla="*/ 0 h 442061"/>
                <a:gd name="connsiteX3" fmla="*/ 678232 w 1205071"/>
                <a:gd name="connsiteY3" fmla="*/ 308837 h 442061"/>
                <a:gd name="connsiteX4" fmla="*/ 756955 w 1205071"/>
                <a:gd name="connsiteY4" fmla="*/ 151391 h 442061"/>
                <a:gd name="connsiteX5" fmla="*/ 1205071 w 1205071"/>
                <a:gd name="connsiteY5" fmla="*/ 145335 h 442061"/>
                <a:gd name="connsiteX6" fmla="*/ 1205071 w 1205071"/>
                <a:gd name="connsiteY6" fmla="*/ 230114 h 442061"/>
                <a:gd name="connsiteX7" fmla="*/ 805400 w 1205071"/>
                <a:gd name="connsiteY7" fmla="*/ 224058 h 442061"/>
                <a:gd name="connsiteX8" fmla="*/ 690343 w 1205071"/>
                <a:gd name="connsiteY8" fmla="*/ 442061 h 442061"/>
                <a:gd name="connsiteX9" fmla="*/ 563175 w 1205071"/>
                <a:gd name="connsiteY9" fmla="*/ 133224 h 442061"/>
                <a:gd name="connsiteX10" fmla="*/ 502618 w 1205071"/>
                <a:gd name="connsiteY10" fmla="*/ 230114 h 442061"/>
                <a:gd name="connsiteX11" fmla="*/ 0 w 1205071"/>
                <a:gd name="connsiteY11" fmla="*/ 230113 h 442061"/>
                <a:gd name="connsiteX12" fmla="*/ 6056 w 1205071"/>
                <a:gd name="connsiteY12" fmla="*/ 157446 h 442061"/>
                <a:gd name="connsiteX0" fmla="*/ 6056 w 1205071"/>
                <a:gd name="connsiteY0" fmla="*/ 145335 h 442061"/>
                <a:gd name="connsiteX1" fmla="*/ 478396 w 1205071"/>
                <a:gd name="connsiteY1" fmla="*/ 151391 h 442061"/>
                <a:gd name="connsiteX2" fmla="*/ 563175 w 1205071"/>
                <a:gd name="connsiteY2" fmla="*/ 0 h 442061"/>
                <a:gd name="connsiteX3" fmla="*/ 678232 w 1205071"/>
                <a:gd name="connsiteY3" fmla="*/ 308837 h 442061"/>
                <a:gd name="connsiteX4" fmla="*/ 756955 w 1205071"/>
                <a:gd name="connsiteY4" fmla="*/ 151391 h 442061"/>
                <a:gd name="connsiteX5" fmla="*/ 1205071 w 1205071"/>
                <a:gd name="connsiteY5" fmla="*/ 145335 h 442061"/>
                <a:gd name="connsiteX6" fmla="*/ 1205071 w 1205071"/>
                <a:gd name="connsiteY6" fmla="*/ 230114 h 442061"/>
                <a:gd name="connsiteX7" fmla="*/ 805400 w 1205071"/>
                <a:gd name="connsiteY7" fmla="*/ 224058 h 442061"/>
                <a:gd name="connsiteX8" fmla="*/ 690343 w 1205071"/>
                <a:gd name="connsiteY8" fmla="*/ 442061 h 442061"/>
                <a:gd name="connsiteX9" fmla="*/ 563175 w 1205071"/>
                <a:gd name="connsiteY9" fmla="*/ 133224 h 442061"/>
                <a:gd name="connsiteX10" fmla="*/ 502618 w 1205071"/>
                <a:gd name="connsiteY10" fmla="*/ 230114 h 442061"/>
                <a:gd name="connsiteX11" fmla="*/ 0 w 1205071"/>
                <a:gd name="connsiteY11" fmla="*/ 230113 h 442061"/>
                <a:gd name="connsiteX12" fmla="*/ 6056 w 1205071"/>
                <a:gd name="connsiteY12" fmla="*/ 145335 h 442061"/>
                <a:gd name="connsiteX0" fmla="*/ 6056 w 1205071"/>
                <a:gd name="connsiteY0" fmla="*/ 145335 h 442061"/>
                <a:gd name="connsiteX1" fmla="*/ 478396 w 1205071"/>
                <a:gd name="connsiteY1" fmla="*/ 151391 h 442061"/>
                <a:gd name="connsiteX2" fmla="*/ 563175 w 1205071"/>
                <a:gd name="connsiteY2" fmla="*/ 0 h 442061"/>
                <a:gd name="connsiteX3" fmla="*/ 696399 w 1205071"/>
                <a:gd name="connsiteY3" fmla="*/ 308837 h 442061"/>
                <a:gd name="connsiteX4" fmla="*/ 756955 w 1205071"/>
                <a:gd name="connsiteY4" fmla="*/ 151391 h 442061"/>
                <a:gd name="connsiteX5" fmla="*/ 1205071 w 1205071"/>
                <a:gd name="connsiteY5" fmla="*/ 145335 h 442061"/>
                <a:gd name="connsiteX6" fmla="*/ 1205071 w 1205071"/>
                <a:gd name="connsiteY6" fmla="*/ 230114 h 442061"/>
                <a:gd name="connsiteX7" fmla="*/ 805400 w 1205071"/>
                <a:gd name="connsiteY7" fmla="*/ 224058 h 442061"/>
                <a:gd name="connsiteX8" fmla="*/ 690343 w 1205071"/>
                <a:gd name="connsiteY8" fmla="*/ 442061 h 442061"/>
                <a:gd name="connsiteX9" fmla="*/ 563175 w 1205071"/>
                <a:gd name="connsiteY9" fmla="*/ 133224 h 442061"/>
                <a:gd name="connsiteX10" fmla="*/ 502618 w 1205071"/>
                <a:gd name="connsiteY10" fmla="*/ 230114 h 442061"/>
                <a:gd name="connsiteX11" fmla="*/ 0 w 1205071"/>
                <a:gd name="connsiteY11" fmla="*/ 230113 h 442061"/>
                <a:gd name="connsiteX12" fmla="*/ 6056 w 1205071"/>
                <a:gd name="connsiteY12" fmla="*/ 145335 h 442061"/>
                <a:gd name="connsiteX0" fmla="*/ 6056 w 1205071"/>
                <a:gd name="connsiteY0" fmla="*/ 145335 h 442061"/>
                <a:gd name="connsiteX1" fmla="*/ 478396 w 1205071"/>
                <a:gd name="connsiteY1" fmla="*/ 151391 h 442061"/>
                <a:gd name="connsiteX2" fmla="*/ 563175 w 1205071"/>
                <a:gd name="connsiteY2" fmla="*/ 0 h 442061"/>
                <a:gd name="connsiteX3" fmla="*/ 696399 w 1205071"/>
                <a:gd name="connsiteY3" fmla="*/ 308837 h 442061"/>
                <a:gd name="connsiteX4" fmla="*/ 787233 w 1205071"/>
                <a:gd name="connsiteY4" fmla="*/ 139280 h 442061"/>
                <a:gd name="connsiteX5" fmla="*/ 1205071 w 1205071"/>
                <a:gd name="connsiteY5" fmla="*/ 145335 h 442061"/>
                <a:gd name="connsiteX6" fmla="*/ 1205071 w 1205071"/>
                <a:gd name="connsiteY6" fmla="*/ 230114 h 442061"/>
                <a:gd name="connsiteX7" fmla="*/ 805400 w 1205071"/>
                <a:gd name="connsiteY7" fmla="*/ 224058 h 442061"/>
                <a:gd name="connsiteX8" fmla="*/ 690343 w 1205071"/>
                <a:gd name="connsiteY8" fmla="*/ 442061 h 442061"/>
                <a:gd name="connsiteX9" fmla="*/ 563175 w 1205071"/>
                <a:gd name="connsiteY9" fmla="*/ 133224 h 442061"/>
                <a:gd name="connsiteX10" fmla="*/ 502618 w 1205071"/>
                <a:gd name="connsiteY10" fmla="*/ 230114 h 442061"/>
                <a:gd name="connsiteX11" fmla="*/ 0 w 1205071"/>
                <a:gd name="connsiteY11" fmla="*/ 230113 h 442061"/>
                <a:gd name="connsiteX12" fmla="*/ 6056 w 1205071"/>
                <a:gd name="connsiteY12" fmla="*/ 145335 h 442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05071" h="442061">
                  <a:moveTo>
                    <a:pt x="6056" y="145335"/>
                  </a:moveTo>
                  <a:lnTo>
                    <a:pt x="478396" y="151391"/>
                  </a:lnTo>
                  <a:lnTo>
                    <a:pt x="563175" y="0"/>
                  </a:lnTo>
                  <a:lnTo>
                    <a:pt x="696399" y="308837"/>
                  </a:lnTo>
                  <a:lnTo>
                    <a:pt x="787233" y="139280"/>
                  </a:lnTo>
                  <a:lnTo>
                    <a:pt x="1205071" y="145335"/>
                  </a:lnTo>
                  <a:lnTo>
                    <a:pt x="1205071" y="230114"/>
                  </a:lnTo>
                  <a:lnTo>
                    <a:pt x="805400" y="224058"/>
                  </a:lnTo>
                  <a:lnTo>
                    <a:pt x="690343" y="442061"/>
                  </a:lnTo>
                  <a:lnTo>
                    <a:pt x="563175" y="133224"/>
                  </a:lnTo>
                  <a:lnTo>
                    <a:pt x="502618" y="230114"/>
                  </a:lnTo>
                  <a:lnTo>
                    <a:pt x="0" y="230113"/>
                  </a:lnTo>
                  <a:lnTo>
                    <a:pt x="6056" y="145335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accent1"/>
                </a:solidFill>
              </a:endParaRPr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0BB018E0-BABC-4601-8459-97ADBE69DA4C}"/>
                </a:ext>
              </a:extLst>
            </p:cNvPr>
            <p:cNvSpPr/>
            <p:nvPr/>
          </p:nvSpPr>
          <p:spPr>
            <a:xfrm>
              <a:off x="4155891" y="3356290"/>
              <a:ext cx="155714" cy="5245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accent1"/>
                </a:solidFill>
              </a:endParaRPr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F99E2FF6-0317-44E3-AC37-3EA1C4B4ABD5}"/>
                </a:ext>
              </a:extLst>
            </p:cNvPr>
            <p:cNvSpPr/>
            <p:nvPr/>
          </p:nvSpPr>
          <p:spPr>
            <a:xfrm>
              <a:off x="5433547" y="3357639"/>
              <a:ext cx="155714" cy="5245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accent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8370088"/>
      </p:ext>
    </p:extLst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19D232-02AD-425B-BB2E-968D1AD1E2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Solutions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50195A-6953-4C6A-A4D2-68D9E2C763A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/>
              <a:t>Pain Points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685477F-BCA9-4ECD-81E5-6BD220111EE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1480" y="996694"/>
            <a:ext cx="2664780" cy="176073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/>
              <a:t>Break Script</a:t>
            </a:r>
          </a:p>
          <a:p>
            <a:pPr marL="708660" lvl="1" indent="-342900"/>
            <a:r>
              <a:rPr lang="en-US"/>
              <a:t>Arbitrary</a:t>
            </a:r>
          </a:p>
          <a:p>
            <a:pPr marL="708660" lvl="1" indent="-342900"/>
            <a:r>
              <a:rPr lang="en-US"/>
              <a:t>Process/Workflow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/>
              <a:t>Include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/>
              <a:t>Functions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184DDE77-22D4-4128-9B8D-2D3662D54CA7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127248" y="636359"/>
            <a:ext cx="6016752" cy="4507141"/>
          </a:xfrm>
        </p:spPr>
        <p:txBody>
          <a:bodyPr>
            <a:normAutofit/>
          </a:bodyPr>
          <a:lstStyle/>
          <a:p>
            <a:r>
              <a:rPr lang="en-US"/>
              <a:t>Hard to understand</a:t>
            </a:r>
          </a:p>
          <a:p>
            <a:r>
              <a:rPr lang="en-US"/>
              <a:t>Hard to modify</a:t>
            </a:r>
          </a:p>
          <a:p>
            <a:r>
              <a:rPr lang="en-US"/>
              <a:t>Inflexible</a:t>
            </a:r>
          </a:p>
          <a:p>
            <a:r>
              <a:rPr lang="en-US"/>
              <a:t>Difficult to collaborate with colleagues</a:t>
            </a:r>
          </a:p>
          <a:p>
            <a:r>
              <a:rPr lang="en-US"/>
              <a:t>Maybe you aren’t the original author…</a:t>
            </a:r>
          </a:p>
        </p:txBody>
      </p:sp>
    </p:spTree>
    <p:extLst>
      <p:ext uri="{BB962C8B-B14F-4D97-AF65-F5344CB8AC3E}">
        <p14:creationId xmlns:p14="http://schemas.microsoft.com/office/powerpoint/2010/main" val="334996138"/>
      </p:ext>
    </p:extLst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F2785F-F8BE-4B0B-A2C7-1F332B0447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Practices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CE7D37-30B2-4877-A485-D4DBC9FF3EE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/>
              <a:t>Break Script into Steps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60E047D-D5B8-43C1-9A01-2B8064BBB25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1480" y="996694"/>
            <a:ext cx="2304288" cy="4054700"/>
          </a:xfrm>
        </p:spPr>
        <p:txBody>
          <a:bodyPr/>
          <a:lstStyle/>
          <a:p>
            <a:pPr marL="160020" indent="-342900">
              <a:buFont typeface="Arial" panose="020B0604020202020204" pitchFamily="34" charset="0"/>
              <a:buChar char="•"/>
            </a:pPr>
            <a:r>
              <a:rPr lang="en-US"/>
              <a:t>Separate steps</a:t>
            </a:r>
          </a:p>
          <a:p>
            <a:pPr marL="525780" lvl="1" indent="-342900"/>
            <a:r>
              <a:rPr lang="en-US"/>
              <a:t>As notice them</a:t>
            </a:r>
          </a:p>
          <a:p>
            <a:pPr marL="525780" lvl="1" indent="-342900"/>
            <a:r>
              <a:rPr lang="en-US"/>
              <a:t>Into files</a:t>
            </a:r>
          </a:p>
          <a:p>
            <a:pPr marL="160020" indent="-342900">
              <a:buFont typeface="Arial" panose="020B0604020202020204" pitchFamily="34" charset="0"/>
              <a:buChar char="•"/>
            </a:pPr>
            <a:r>
              <a:rPr lang="en-US"/>
              <a:t>Extract/Group</a:t>
            </a:r>
          </a:p>
          <a:p>
            <a:pPr marL="525780" lvl="1" indent="-342900"/>
            <a:r>
              <a:rPr lang="en-US"/>
              <a:t>code into functions</a:t>
            </a:r>
          </a:p>
          <a:p>
            <a:pPr marL="525780" lvl="1" indent="-342900"/>
            <a:r>
              <a:rPr lang="en-US"/>
              <a:t>functions into files</a:t>
            </a:r>
          </a:p>
          <a:p>
            <a:pPr marL="525780" lvl="1" indent="-342900"/>
            <a:r>
              <a:rPr lang="en-US"/>
              <a:t>configuration into files</a:t>
            </a:r>
          </a:p>
          <a:p>
            <a:pPr marL="525780" lvl="1" indent="-342900"/>
            <a:r>
              <a:rPr lang="en-US"/>
              <a:t>files into components</a:t>
            </a:r>
          </a:p>
          <a:p>
            <a:pPr marL="160020" indent="-342900">
              <a:buFont typeface="Arial" panose="020B0604020202020204" pitchFamily="34" charset="0"/>
              <a:buChar char="•"/>
            </a:pPr>
            <a:endParaRPr lang="en-US"/>
          </a:p>
        </p:txBody>
      </p:sp>
      <p:sp>
        <p:nvSpPr>
          <p:cNvPr id="7" name="Rectangle: Folded Corner 6">
            <a:extLst>
              <a:ext uri="{FF2B5EF4-FFF2-40B4-BE49-F238E27FC236}">
                <a16:creationId xmlns:a16="http://schemas.microsoft.com/office/drawing/2014/main" id="{C48EDA73-3548-4812-A902-534810B72DC1}"/>
              </a:ext>
            </a:extLst>
          </p:cNvPr>
          <p:cNvSpPr/>
          <p:nvPr/>
        </p:nvSpPr>
        <p:spPr>
          <a:xfrm>
            <a:off x="4037990" y="996694"/>
            <a:ext cx="896233" cy="3452671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i="1" err="1">
                <a:solidFill>
                  <a:schemeClr val="bg1"/>
                </a:solidFill>
              </a:rPr>
              <a:t>ABCDEFG.jsl</a:t>
            </a:r>
            <a:endParaRPr lang="en-US" i="1">
              <a:solidFill>
                <a:schemeClr val="bg1"/>
              </a:solidFill>
            </a:endParaRPr>
          </a:p>
          <a:p>
            <a:pPr algn="ctr"/>
            <a:endParaRPr lang="en-US" i="1">
              <a:solidFill>
                <a:schemeClr val="bg1"/>
              </a:solidFill>
            </a:endParaRPr>
          </a:p>
          <a:p>
            <a:pPr algn="ctr"/>
            <a:endParaRPr lang="en-US" i="1">
              <a:solidFill>
                <a:schemeClr val="bg1"/>
              </a:solidFill>
            </a:endParaRPr>
          </a:p>
          <a:p>
            <a:pPr algn="ctr"/>
            <a:endParaRPr lang="en-US" i="1">
              <a:solidFill>
                <a:schemeClr val="bg1"/>
              </a:solidFill>
            </a:endParaRPr>
          </a:p>
          <a:p>
            <a:pPr algn="ctr"/>
            <a:endParaRPr lang="en-US" i="1">
              <a:solidFill>
                <a:schemeClr val="bg1"/>
              </a:solidFill>
            </a:endParaRPr>
          </a:p>
          <a:p>
            <a:pPr algn="ctr"/>
            <a:endParaRPr lang="en-US" i="1">
              <a:solidFill>
                <a:schemeClr val="bg1"/>
              </a:solidFill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C0C7FC12-F5B1-41D5-8682-A2A97A80DD35}"/>
              </a:ext>
            </a:extLst>
          </p:cNvPr>
          <p:cNvSpPr/>
          <p:nvPr/>
        </p:nvSpPr>
        <p:spPr>
          <a:xfrm>
            <a:off x="3883571" y="3100712"/>
            <a:ext cx="1205071" cy="442061"/>
          </a:xfrm>
          <a:custGeom>
            <a:avLst/>
            <a:gdLst>
              <a:gd name="connsiteX0" fmla="*/ 0 w 1192959"/>
              <a:gd name="connsiteY0" fmla="*/ 145335 h 442061"/>
              <a:gd name="connsiteX1" fmla="*/ 466284 w 1192959"/>
              <a:gd name="connsiteY1" fmla="*/ 151391 h 442061"/>
              <a:gd name="connsiteX2" fmla="*/ 551063 w 1192959"/>
              <a:gd name="connsiteY2" fmla="*/ 0 h 442061"/>
              <a:gd name="connsiteX3" fmla="*/ 666120 w 1192959"/>
              <a:gd name="connsiteY3" fmla="*/ 308837 h 442061"/>
              <a:gd name="connsiteX4" fmla="*/ 744843 w 1192959"/>
              <a:gd name="connsiteY4" fmla="*/ 151391 h 442061"/>
              <a:gd name="connsiteX5" fmla="*/ 1192959 w 1192959"/>
              <a:gd name="connsiteY5" fmla="*/ 145335 h 442061"/>
              <a:gd name="connsiteX6" fmla="*/ 1192959 w 1192959"/>
              <a:gd name="connsiteY6" fmla="*/ 230114 h 442061"/>
              <a:gd name="connsiteX7" fmla="*/ 793288 w 1192959"/>
              <a:gd name="connsiteY7" fmla="*/ 224058 h 442061"/>
              <a:gd name="connsiteX8" fmla="*/ 678231 w 1192959"/>
              <a:gd name="connsiteY8" fmla="*/ 442061 h 442061"/>
              <a:gd name="connsiteX9" fmla="*/ 551063 w 1192959"/>
              <a:gd name="connsiteY9" fmla="*/ 133224 h 442061"/>
              <a:gd name="connsiteX10" fmla="*/ 490506 w 1192959"/>
              <a:gd name="connsiteY10" fmla="*/ 230114 h 442061"/>
              <a:gd name="connsiteX11" fmla="*/ 6056 w 1192959"/>
              <a:gd name="connsiteY11" fmla="*/ 230114 h 442061"/>
              <a:gd name="connsiteX12" fmla="*/ 0 w 1192959"/>
              <a:gd name="connsiteY12" fmla="*/ 145335 h 442061"/>
              <a:gd name="connsiteX0" fmla="*/ 6056 w 1199015"/>
              <a:gd name="connsiteY0" fmla="*/ 145335 h 442061"/>
              <a:gd name="connsiteX1" fmla="*/ 472340 w 1199015"/>
              <a:gd name="connsiteY1" fmla="*/ 151391 h 442061"/>
              <a:gd name="connsiteX2" fmla="*/ 557119 w 1199015"/>
              <a:gd name="connsiteY2" fmla="*/ 0 h 442061"/>
              <a:gd name="connsiteX3" fmla="*/ 672176 w 1199015"/>
              <a:gd name="connsiteY3" fmla="*/ 308837 h 442061"/>
              <a:gd name="connsiteX4" fmla="*/ 750899 w 1199015"/>
              <a:gd name="connsiteY4" fmla="*/ 151391 h 442061"/>
              <a:gd name="connsiteX5" fmla="*/ 1199015 w 1199015"/>
              <a:gd name="connsiteY5" fmla="*/ 145335 h 442061"/>
              <a:gd name="connsiteX6" fmla="*/ 1199015 w 1199015"/>
              <a:gd name="connsiteY6" fmla="*/ 230114 h 442061"/>
              <a:gd name="connsiteX7" fmla="*/ 799344 w 1199015"/>
              <a:gd name="connsiteY7" fmla="*/ 224058 h 442061"/>
              <a:gd name="connsiteX8" fmla="*/ 684287 w 1199015"/>
              <a:gd name="connsiteY8" fmla="*/ 442061 h 442061"/>
              <a:gd name="connsiteX9" fmla="*/ 557119 w 1199015"/>
              <a:gd name="connsiteY9" fmla="*/ 133224 h 442061"/>
              <a:gd name="connsiteX10" fmla="*/ 496562 w 1199015"/>
              <a:gd name="connsiteY10" fmla="*/ 230114 h 442061"/>
              <a:gd name="connsiteX11" fmla="*/ 0 w 1199015"/>
              <a:gd name="connsiteY11" fmla="*/ 236169 h 442061"/>
              <a:gd name="connsiteX12" fmla="*/ 6056 w 1199015"/>
              <a:gd name="connsiteY12" fmla="*/ 145335 h 442061"/>
              <a:gd name="connsiteX0" fmla="*/ 12112 w 1205071"/>
              <a:gd name="connsiteY0" fmla="*/ 145335 h 442061"/>
              <a:gd name="connsiteX1" fmla="*/ 478396 w 1205071"/>
              <a:gd name="connsiteY1" fmla="*/ 151391 h 442061"/>
              <a:gd name="connsiteX2" fmla="*/ 563175 w 1205071"/>
              <a:gd name="connsiteY2" fmla="*/ 0 h 442061"/>
              <a:gd name="connsiteX3" fmla="*/ 678232 w 1205071"/>
              <a:gd name="connsiteY3" fmla="*/ 308837 h 442061"/>
              <a:gd name="connsiteX4" fmla="*/ 756955 w 1205071"/>
              <a:gd name="connsiteY4" fmla="*/ 151391 h 442061"/>
              <a:gd name="connsiteX5" fmla="*/ 1205071 w 1205071"/>
              <a:gd name="connsiteY5" fmla="*/ 145335 h 442061"/>
              <a:gd name="connsiteX6" fmla="*/ 1205071 w 1205071"/>
              <a:gd name="connsiteY6" fmla="*/ 230114 h 442061"/>
              <a:gd name="connsiteX7" fmla="*/ 805400 w 1205071"/>
              <a:gd name="connsiteY7" fmla="*/ 224058 h 442061"/>
              <a:gd name="connsiteX8" fmla="*/ 690343 w 1205071"/>
              <a:gd name="connsiteY8" fmla="*/ 442061 h 442061"/>
              <a:gd name="connsiteX9" fmla="*/ 563175 w 1205071"/>
              <a:gd name="connsiteY9" fmla="*/ 133224 h 442061"/>
              <a:gd name="connsiteX10" fmla="*/ 502618 w 1205071"/>
              <a:gd name="connsiteY10" fmla="*/ 230114 h 442061"/>
              <a:gd name="connsiteX11" fmla="*/ 0 w 1205071"/>
              <a:gd name="connsiteY11" fmla="*/ 230113 h 442061"/>
              <a:gd name="connsiteX12" fmla="*/ 12112 w 1205071"/>
              <a:gd name="connsiteY12" fmla="*/ 145335 h 442061"/>
              <a:gd name="connsiteX0" fmla="*/ 6056 w 1205071"/>
              <a:gd name="connsiteY0" fmla="*/ 157446 h 442061"/>
              <a:gd name="connsiteX1" fmla="*/ 478396 w 1205071"/>
              <a:gd name="connsiteY1" fmla="*/ 151391 h 442061"/>
              <a:gd name="connsiteX2" fmla="*/ 563175 w 1205071"/>
              <a:gd name="connsiteY2" fmla="*/ 0 h 442061"/>
              <a:gd name="connsiteX3" fmla="*/ 678232 w 1205071"/>
              <a:gd name="connsiteY3" fmla="*/ 308837 h 442061"/>
              <a:gd name="connsiteX4" fmla="*/ 756955 w 1205071"/>
              <a:gd name="connsiteY4" fmla="*/ 151391 h 442061"/>
              <a:gd name="connsiteX5" fmla="*/ 1205071 w 1205071"/>
              <a:gd name="connsiteY5" fmla="*/ 145335 h 442061"/>
              <a:gd name="connsiteX6" fmla="*/ 1205071 w 1205071"/>
              <a:gd name="connsiteY6" fmla="*/ 230114 h 442061"/>
              <a:gd name="connsiteX7" fmla="*/ 805400 w 1205071"/>
              <a:gd name="connsiteY7" fmla="*/ 224058 h 442061"/>
              <a:gd name="connsiteX8" fmla="*/ 690343 w 1205071"/>
              <a:gd name="connsiteY8" fmla="*/ 442061 h 442061"/>
              <a:gd name="connsiteX9" fmla="*/ 563175 w 1205071"/>
              <a:gd name="connsiteY9" fmla="*/ 133224 h 442061"/>
              <a:gd name="connsiteX10" fmla="*/ 502618 w 1205071"/>
              <a:gd name="connsiteY10" fmla="*/ 230114 h 442061"/>
              <a:gd name="connsiteX11" fmla="*/ 0 w 1205071"/>
              <a:gd name="connsiteY11" fmla="*/ 230113 h 442061"/>
              <a:gd name="connsiteX12" fmla="*/ 6056 w 1205071"/>
              <a:gd name="connsiteY12" fmla="*/ 157446 h 442061"/>
              <a:gd name="connsiteX0" fmla="*/ 6056 w 1205071"/>
              <a:gd name="connsiteY0" fmla="*/ 145335 h 442061"/>
              <a:gd name="connsiteX1" fmla="*/ 478396 w 1205071"/>
              <a:gd name="connsiteY1" fmla="*/ 151391 h 442061"/>
              <a:gd name="connsiteX2" fmla="*/ 563175 w 1205071"/>
              <a:gd name="connsiteY2" fmla="*/ 0 h 442061"/>
              <a:gd name="connsiteX3" fmla="*/ 678232 w 1205071"/>
              <a:gd name="connsiteY3" fmla="*/ 308837 h 442061"/>
              <a:gd name="connsiteX4" fmla="*/ 756955 w 1205071"/>
              <a:gd name="connsiteY4" fmla="*/ 151391 h 442061"/>
              <a:gd name="connsiteX5" fmla="*/ 1205071 w 1205071"/>
              <a:gd name="connsiteY5" fmla="*/ 145335 h 442061"/>
              <a:gd name="connsiteX6" fmla="*/ 1205071 w 1205071"/>
              <a:gd name="connsiteY6" fmla="*/ 230114 h 442061"/>
              <a:gd name="connsiteX7" fmla="*/ 805400 w 1205071"/>
              <a:gd name="connsiteY7" fmla="*/ 224058 h 442061"/>
              <a:gd name="connsiteX8" fmla="*/ 690343 w 1205071"/>
              <a:gd name="connsiteY8" fmla="*/ 442061 h 442061"/>
              <a:gd name="connsiteX9" fmla="*/ 563175 w 1205071"/>
              <a:gd name="connsiteY9" fmla="*/ 133224 h 442061"/>
              <a:gd name="connsiteX10" fmla="*/ 502618 w 1205071"/>
              <a:gd name="connsiteY10" fmla="*/ 230114 h 442061"/>
              <a:gd name="connsiteX11" fmla="*/ 0 w 1205071"/>
              <a:gd name="connsiteY11" fmla="*/ 230113 h 442061"/>
              <a:gd name="connsiteX12" fmla="*/ 6056 w 1205071"/>
              <a:gd name="connsiteY12" fmla="*/ 145335 h 442061"/>
              <a:gd name="connsiteX0" fmla="*/ 6056 w 1205071"/>
              <a:gd name="connsiteY0" fmla="*/ 145335 h 442061"/>
              <a:gd name="connsiteX1" fmla="*/ 478396 w 1205071"/>
              <a:gd name="connsiteY1" fmla="*/ 151391 h 442061"/>
              <a:gd name="connsiteX2" fmla="*/ 563175 w 1205071"/>
              <a:gd name="connsiteY2" fmla="*/ 0 h 442061"/>
              <a:gd name="connsiteX3" fmla="*/ 696399 w 1205071"/>
              <a:gd name="connsiteY3" fmla="*/ 308837 h 442061"/>
              <a:gd name="connsiteX4" fmla="*/ 756955 w 1205071"/>
              <a:gd name="connsiteY4" fmla="*/ 151391 h 442061"/>
              <a:gd name="connsiteX5" fmla="*/ 1205071 w 1205071"/>
              <a:gd name="connsiteY5" fmla="*/ 145335 h 442061"/>
              <a:gd name="connsiteX6" fmla="*/ 1205071 w 1205071"/>
              <a:gd name="connsiteY6" fmla="*/ 230114 h 442061"/>
              <a:gd name="connsiteX7" fmla="*/ 805400 w 1205071"/>
              <a:gd name="connsiteY7" fmla="*/ 224058 h 442061"/>
              <a:gd name="connsiteX8" fmla="*/ 690343 w 1205071"/>
              <a:gd name="connsiteY8" fmla="*/ 442061 h 442061"/>
              <a:gd name="connsiteX9" fmla="*/ 563175 w 1205071"/>
              <a:gd name="connsiteY9" fmla="*/ 133224 h 442061"/>
              <a:gd name="connsiteX10" fmla="*/ 502618 w 1205071"/>
              <a:gd name="connsiteY10" fmla="*/ 230114 h 442061"/>
              <a:gd name="connsiteX11" fmla="*/ 0 w 1205071"/>
              <a:gd name="connsiteY11" fmla="*/ 230113 h 442061"/>
              <a:gd name="connsiteX12" fmla="*/ 6056 w 1205071"/>
              <a:gd name="connsiteY12" fmla="*/ 145335 h 442061"/>
              <a:gd name="connsiteX0" fmla="*/ 6056 w 1205071"/>
              <a:gd name="connsiteY0" fmla="*/ 145335 h 442061"/>
              <a:gd name="connsiteX1" fmla="*/ 478396 w 1205071"/>
              <a:gd name="connsiteY1" fmla="*/ 151391 h 442061"/>
              <a:gd name="connsiteX2" fmla="*/ 563175 w 1205071"/>
              <a:gd name="connsiteY2" fmla="*/ 0 h 442061"/>
              <a:gd name="connsiteX3" fmla="*/ 696399 w 1205071"/>
              <a:gd name="connsiteY3" fmla="*/ 308837 h 442061"/>
              <a:gd name="connsiteX4" fmla="*/ 787233 w 1205071"/>
              <a:gd name="connsiteY4" fmla="*/ 139280 h 442061"/>
              <a:gd name="connsiteX5" fmla="*/ 1205071 w 1205071"/>
              <a:gd name="connsiteY5" fmla="*/ 145335 h 442061"/>
              <a:gd name="connsiteX6" fmla="*/ 1205071 w 1205071"/>
              <a:gd name="connsiteY6" fmla="*/ 230114 h 442061"/>
              <a:gd name="connsiteX7" fmla="*/ 805400 w 1205071"/>
              <a:gd name="connsiteY7" fmla="*/ 224058 h 442061"/>
              <a:gd name="connsiteX8" fmla="*/ 690343 w 1205071"/>
              <a:gd name="connsiteY8" fmla="*/ 442061 h 442061"/>
              <a:gd name="connsiteX9" fmla="*/ 563175 w 1205071"/>
              <a:gd name="connsiteY9" fmla="*/ 133224 h 442061"/>
              <a:gd name="connsiteX10" fmla="*/ 502618 w 1205071"/>
              <a:gd name="connsiteY10" fmla="*/ 230114 h 442061"/>
              <a:gd name="connsiteX11" fmla="*/ 0 w 1205071"/>
              <a:gd name="connsiteY11" fmla="*/ 230113 h 442061"/>
              <a:gd name="connsiteX12" fmla="*/ 6056 w 1205071"/>
              <a:gd name="connsiteY12" fmla="*/ 145335 h 442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205071" h="442061">
                <a:moveTo>
                  <a:pt x="6056" y="145335"/>
                </a:moveTo>
                <a:lnTo>
                  <a:pt x="478396" y="151391"/>
                </a:lnTo>
                <a:lnTo>
                  <a:pt x="563175" y="0"/>
                </a:lnTo>
                <a:lnTo>
                  <a:pt x="696399" y="308837"/>
                </a:lnTo>
                <a:lnTo>
                  <a:pt x="787233" y="139280"/>
                </a:lnTo>
                <a:lnTo>
                  <a:pt x="1205071" y="145335"/>
                </a:lnTo>
                <a:lnTo>
                  <a:pt x="1205071" y="230114"/>
                </a:lnTo>
                <a:lnTo>
                  <a:pt x="805400" y="224058"/>
                </a:lnTo>
                <a:lnTo>
                  <a:pt x="690343" y="442061"/>
                </a:lnTo>
                <a:lnTo>
                  <a:pt x="563175" y="133224"/>
                </a:lnTo>
                <a:lnTo>
                  <a:pt x="502618" y="230114"/>
                </a:lnTo>
                <a:lnTo>
                  <a:pt x="0" y="230113"/>
                </a:lnTo>
                <a:lnTo>
                  <a:pt x="6056" y="145335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B004713-72DE-4B28-A4FD-B0BCB531DD0E}"/>
              </a:ext>
            </a:extLst>
          </p:cNvPr>
          <p:cNvSpPr/>
          <p:nvPr/>
        </p:nvSpPr>
        <p:spPr>
          <a:xfrm>
            <a:off x="3766205" y="2991431"/>
            <a:ext cx="155714" cy="5245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F850B90-6308-48BF-9479-57954175DACA}"/>
              </a:ext>
            </a:extLst>
          </p:cNvPr>
          <p:cNvSpPr/>
          <p:nvPr/>
        </p:nvSpPr>
        <p:spPr>
          <a:xfrm>
            <a:off x="5043861" y="2992780"/>
            <a:ext cx="155714" cy="5245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E93EC18-7C1C-405A-B5B6-63BF7496267D}"/>
              </a:ext>
            </a:extLst>
          </p:cNvPr>
          <p:cNvCxnSpPr>
            <a:cxnSpLocks/>
          </p:cNvCxnSpPr>
          <p:nvPr/>
        </p:nvCxnSpPr>
        <p:spPr>
          <a:xfrm>
            <a:off x="3873227" y="1441240"/>
            <a:ext cx="1121942" cy="0"/>
          </a:xfrm>
          <a:prstGeom prst="line">
            <a:avLst/>
          </a:prstGeom>
          <a:ln w="38100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8AFF07CD-9041-4349-9ABA-934BCBC61AD6}"/>
              </a:ext>
            </a:extLst>
          </p:cNvPr>
          <p:cNvCxnSpPr>
            <a:cxnSpLocks/>
          </p:cNvCxnSpPr>
          <p:nvPr/>
        </p:nvCxnSpPr>
        <p:spPr>
          <a:xfrm>
            <a:off x="3945028" y="1642086"/>
            <a:ext cx="1121942" cy="0"/>
          </a:xfrm>
          <a:prstGeom prst="line">
            <a:avLst/>
          </a:prstGeom>
          <a:ln w="38100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CCB1290-ED01-4434-ABB7-CF30C0AED191}"/>
              </a:ext>
            </a:extLst>
          </p:cNvPr>
          <p:cNvCxnSpPr>
            <a:cxnSpLocks/>
          </p:cNvCxnSpPr>
          <p:nvPr/>
        </p:nvCxnSpPr>
        <p:spPr>
          <a:xfrm>
            <a:off x="3946035" y="2805778"/>
            <a:ext cx="1121942" cy="0"/>
          </a:xfrm>
          <a:prstGeom prst="line">
            <a:avLst/>
          </a:prstGeom>
          <a:ln w="38100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9FAE2493-6650-4E62-BAB0-CF2D0BAC4214}"/>
              </a:ext>
            </a:extLst>
          </p:cNvPr>
          <p:cNvCxnSpPr>
            <a:cxnSpLocks/>
          </p:cNvCxnSpPr>
          <p:nvPr/>
        </p:nvCxnSpPr>
        <p:spPr>
          <a:xfrm>
            <a:off x="3947042" y="3690909"/>
            <a:ext cx="1121942" cy="0"/>
          </a:xfrm>
          <a:prstGeom prst="line">
            <a:avLst/>
          </a:prstGeom>
          <a:ln w="38100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4132032-A4C5-47A1-91FF-F745783608EF}"/>
              </a:ext>
            </a:extLst>
          </p:cNvPr>
          <p:cNvCxnSpPr>
            <a:cxnSpLocks/>
          </p:cNvCxnSpPr>
          <p:nvPr/>
        </p:nvCxnSpPr>
        <p:spPr>
          <a:xfrm>
            <a:off x="3948049" y="4055254"/>
            <a:ext cx="1121942" cy="0"/>
          </a:xfrm>
          <a:prstGeom prst="line">
            <a:avLst/>
          </a:prstGeom>
          <a:ln w="38100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85B570A0-E654-40CC-A6E6-6AB60B70C093}"/>
              </a:ext>
            </a:extLst>
          </p:cNvPr>
          <p:cNvCxnSpPr>
            <a:cxnSpLocks/>
          </p:cNvCxnSpPr>
          <p:nvPr/>
        </p:nvCxnSpPr>
        <p:spPr>
          <a:xfrm>
            <a:off x="4019707" y="3018736"/>
            <a:ext cx="1121942" cy="0"/>
          </a:xfrm>
          <a:prstGeom prst="line">
            <a:avLst/>
          </a:prstGeom>
          <a:ln w="38100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: Folded Corner 18">
            <a:extLst>
              <a:ext uri="{FF2B5EF4-FFF2-40B4-BE49-F238E27FC236}">
                <a16:creationId xmlns:a16="http://schemas.microsoft.com/office/drawing/2014/main" id="{F529F19D-EDA3-413B-A706-A8BEBDB5A9A5}"/>
              </a:ext>
            </a:extLst>
          </p:cNvPr>
          <p:cNvSpPr/>
          <p:nvPr/>
        </p:nvSpPr>
        <p:spPr>
          <a:xfrm>
            <a:off x="5786838" y="674131"/>
            <a:ext cx="894501" cy="45836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i="1" err="1">
                <a:solidFill>
                  <a:schemeClr val="bg1"/>
                </a:solidFill>
              </a:rPr>
              <a:t>A.jsl</a:t>
            </a:r>
            <a:endParaRPr lang="en-US" sz="1400" i="1">
              <a:solidFill>
                <a:schemeClr val="bg1"/>
              </a:solidFill>
            </a:endParaRPr>
          </a:p>
        </p:txBody>
      </p:sp>
      <p:sp>
        <p:nvSpPr>
          <p:cNvPr id="20" name="Rectangle: Folded Corner 19">
            <a:extLst>
              <a:ext uri="{FF2B5EF4-FFF2-40B4-BE49-F238E27FC236}">
                <a16:creationId xmlns:a16="http://schemas.microsoft.com/office/drawing/2014/main" id="{C19579B2-5A5A-4B8A-B645-8FACCD8BEA1D}"/>
              </a:ext>
            </a:extLst>
          </p:cNvPr>
          <p:cNvSpPr/>
          <p:nvPr/>
        </p:nvSpPr>
        <p:spPr>
          <a:xfrm>
            <a:off x="5788780" y="1157064"/>
            <a:ext cx="896233" cy="200846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i="1" err="1">
                <a:solidFill>
                  <a:schemeClr val="bg1"/>
                </a:solidFill>
              </a:rPr>
              <a:t>B.jsl</a:t>
            </a:r>
            <a:endParaRPr lang="en-US" sz="1400" i="1">
              <a:solidFill>
                <a:schemeClr val="bg1"/>
              </a:solidFill>
            </a:endParaRPr>
          </a:p>
        </p:txBody>
      </p:sp>
      <p:sp>
        <p:nvSpPr>
          <p:cNvPr id="21" name="Rectangle: Folded Corner 20">
            <a:extLst>
              <a:ext uri="{FF2B5EF4-FFF2-40B4-BE49-F238E27FC236}">
                <a16:creationId xmlns:a16="http://schemas.microsoft.com/office/drawing/2014/main" id="{6F8E9FA6-6A98-4662-AC35-81057306E9D2}"/>
              </a:ext>
            </a:extLst>
          </p:cNvPr>
          <p:cNvSpPr/>
          <p:nvPr/>
        </p:nvSpPr>
        <p:spPr>
          <a:xfrm>
            <a:off x="5780708" y="1382411"/>
            <a:ext cx="898175" cy="1157633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i="1" err="1">
                <a:solidFill>
                  <a:schemeClr val="bg1"/>
                </a:solidFill>
              </a:rPr>
              <a:t>C.jsl</a:t>
            </a:r>
            <a:endParaRPr lang="en-US" sz="1400" i="1">
              <a:solidFill>
                <a:schemeClr val="bg1"/>
              </a:solidFill>
            </a:endParaRPr>
          </a:p>
        </p:txBody>
      </p:sp>
      <p:sp>
        <p:nvSpPr>
          <p:cNvPr id="22" name="Rectangle: Folded Corner 21">
            <a:extLst>
              <a:ext uri="{FF2B5EF4-FFF2-40B4-BE49-F238E27FC236}">
                <a16:creationId xmlns:a16="http://schemas.microsoft.com/office/drawing/2014/main" id="{C0F6EF52-B033-4198-9D54-E9E177702664}"/>
              </a:ext>
            </a:extLst>
          </p:cNvPr>
          <p:cNvSpPr/>
          <p:nvPr/>
        </p:nvSpPr>
        <p:spPr>
          <a:xfrm>
            <a:off x="5790722" y="2816285"/>
            <a:ext cx="896233" cy="1072351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i="1" dirty="0" err="1">
                <a:solidFill>
                  <a:schemeClr val="bg1"/>
                </a:solidFill>
              </a:rPr>
              <a:t>E.jsl</a:t>
            </a:r>
            <a:endParaRPr lang="en-US" sz="1400" i="1" dirty="0">
              <a:solidFill>
                <a:schemeClr val="bg1"/>
              </a:solidFill>
            </a:endParaRPr>
          </a:p>
          <a:p>
            <a:pPr algn="ctr"/>
            <a:endParaRPr lang="en-US" sz="1400" i="1" dirty="0">
              <a:solidFill>
                <a:schemeClr val="bg1"/>
              </a:solidFill>
            </a:endParaRPr>
          </a:p>
          <a:p>
            <a:pPr algn="ctr"/>
            <a:endParaRPr lang="en-US" sz="1400" i="1" dirty="0">
              <a:solidFill>
                <a:schemeClr val="bg1"/>
              </a:solidFill>
            </a:endParaRPr>
          </a:p>
        </p:txBody>
      </p:sp>
      <p:sp>
        <p:nvSpPr>
          <p:cNvPr id="23" name="Rectangle: Folded Corner 22">
            <a:extLst>
              <a:ext uri="{FF2B5EF4-FFF2-40B4-BE49-F238E27FC236}">
                <a16:creationId xmlns:a16="http://schemas.microsoft.com/office/drawing/2014/main" id="{FC053593-A177-4284-A5B7-DF18930873E0}"/>
              </a:ext>
            </a:extLst>
          </p:cNvPr>
          <p:cNvSpPr/>
          <p:nvPr/>
        </p:nvSpPr>
        <p:spPr>
          <a:xfrm>
            <a:off x="5790722" y="3919678"/>
            <a:ext cx="896233" cy="364338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i="1" err="1">
                <a:solidFill>
                  <a:schemeClr val="bg1"/>
                </a:solidFill>
              </a:rPr>
              <a:t>F.jsl</a:t>
            </a:r>
            <a:endParaRPr lang="en-US" sz="1400" i="1">
              <a:solidFill>
                <a:schemeClr val="bg1"/>
              </a:solidFill>
            </a:endParaRPr>
          </a:p>
        </p:txBody>
      </p:sp>
      <p:sp>
        <p:nvSpPr>
          <p:cNvPr id="24" name="Rectangle: Folded Corner 23">
            <a:extLst>
              <a:ext uri="{FF2B5EF4-FFF2-40B4-BE49-F238E27FC236}">
                <a16:creationId xmlns:a16="http://schemas.microsoft.com/office/drawing/2014/main" id="{FF30B03B-B857-40B8-90B4-67C4A549A2D4}"/>
              </a:ext>
            </a:extLst>
          </p:cNvPr>
          <p:cNvSpPr/>
          <p:nvPr/>
        </p:nvSpPr>
        <p:spPr>
          <a:xfrm>
            <a:off x="5790722" y="4315052"/>
            <a:ext cx="896233" cy="39903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i="1" err="1">
                <a:solidFill>
                  <a:schemeClr val="bg1"/>
                </a:solidFill>
              </a:rPr>
              <a:t>G.jsl</a:t>
            </a:r>
            <a:endParaRPr lang="en-US" sz="1400" i="1">
              <a:solidFill>
                <a:schemeClr val="bg1"/>
              </a:solidFill>
            </a:endParaRPr>
          </a:p>
        </p:txBody>
      </p:sp>
      <p:sp>
        <p:nvSpPr>
          <p:cNvPr id="26" name="Rectangle: Folded Corner 25">
            <a:extLst>
              <a:ext uri="{FF2B5EF4-FFF2-40B4-BE49-F238E27FC236}">
                <a16:creationId xmlns:a16="http://schemas.microsoft.com/office/drawing/2014/main" id="{48D0A39C-C561-4428-929D-0CB1F0B2A1D8}"/>
              </a:ext>
            </a:extLst>
          </p:cNvPr>
          <p:cNvSpPr/>
          <p:nvPr/>
        </p:nvSpPr>
        <p:spPr>
          <a:xfrm>
            <a:off x="5788780" y="2566373"/>
            <a:ext cx="898175" cy="223584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i="1" err="1">
                <a:solidFill>
                  <a:schemeClr val="bg1"/>
                </a:solidFill>
              </a:rPr>
              <a:t>D.jsl</a:t>
            </a:r>
            <a:endParaRPr lang="en-US" sz="1400" i="1">
              <a:solidFill>
                <a:schemeClr val="bg1"/>
              </a:solidFill>
            </a:endParaRP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B2A5915E-CD9B-4CC3-8BDE-915B53BF1739}"/>
              </a:ext>
            </a:extLst>
          </p:cNvPr>
          <p:cNvSpPr/>
          <p:nvPr/>
        </p:nvSpPr>
        <p:spPr>
          <a:xfrm>
            <a:off x="5633951" y="3190312"/>
            <a:ext cx="1205071" cy="442061"/>
          </a:xfrm>
          <a:custGeom>
            <a:avLst/>
            <a:gdLst>
              <a:gd name="connsiteX0" fmla="*/ 0 w 1192959"/>
              <a:gd name="connsiteY0" fmla="*/ 145335 h 442061"/>
              <a:gd name="connsiteX1" fmla="*/ 466284 w 1192959"/>
              <a:gd name="connsiteY1" fmla="*/ 151391 h 442061"/>
              <a:gd name="connsiteX2" fmla="*/ 551063 w 1192959"/>
              <a:gd name="connsiteY2" fmla="*/ 0 h 442061"/>
              <a:gd name="connsiteX3" fmla="*/ 666120 w 1192959"/>
              <a:gd name="connsiteY3" fmla="*/ 308837 h 442061"/>
              <a:gd name="connsiteX4" fmla="*/ 744843 w 1192959"/>
              <a:gd name="connsiteY4" fmla="*/ 151391 h 442061"/>
              <a:gd name="connsiteX5" fmla="*/ 1192959 w 1192959"/>
              <a:gd name="connsiteY5" fmla="*/ 145335 h 442061"/>
              <a:gd name="connsiteX6" fmla="*/ 1192959 w 1192959"/>
              <a:gd name="connsiteY6" fmla="*/ 230114 h 442061"/>
              <a:gd name="connsiteX7" fmla="*/ 793288 w 1192959"/>
              <a:gd name="connsiteY7" fmla="*/ 224058 h 442061"/>
              <a:gd name="connsiteX8" fmla="*/ 678231 w 1192959"/>
              <a:gd name="connsiteY8" fmla="*/ 442061 h 442061"/>
              <a:gd name="connsiteX9" fmla="*/ 551063 w 1192959"/>
              <a:gd name="connsiteY9" fmla="*/ 133224 h 442061"/>
              <a:gd name="connsiteX10" fmla="*/ 490506 w 1192959"/>
              <a:gd name="connsiteY10" fmla="*/ 230114 h 442061"/>
              <a:gd name="connsiteX11" fmla="*/ 6056 w 1192959"/>
              <a:gd name="connsiteY11" fmla="*/ 230114 h 442061"/>
              <a:gd name="connsiteX12" fmla="*/ 0 w 1192959"/>
              <a:gd name="connsiteY12" fmla="*/ 145335 h 442061"/>
              <a:gd name="connsiteX0" fmla="*/ 6056 w 1199015"/>
              <a:gd name="connsiteY0" fmla="*/ 145335 h 442061"/>
              <a:gd name="connsiteX1" fmla="*/ 472340 w 1199015"/>
              <a:gd name="connsiteY1" fmla="*/ 151391 h 442061"/>
              <a:gd name="connsiteX2" fmla="*/ 557119 w 1199015"/>
              <a:gd name="connsiteY2" fmla="*/ 0 h 442061"/>
              <a:gd name="connsiteX3" fmla="*/ 672176 w 1199015"/>
              <a:gd name="connsiteY3" fmla="*/ 308837 h 442061"/>
              <a:gd name="connsiteX4" fmla="*/ 750899 w 1199015"/>
              <a:gd name="connsiteY4" fmla="*/ 151391 h 442061"/>
              <a:gd name="connsiteX5" fmla="*/ 1199015 w 1199015"/>
              <a:gd name="connsiteY5" fmla="*/ 145335 h 442061"/>
              <a:gd name="connsiteX6" fmla="*/ 1199015 w 1199015"/>
              <a:gd name="connsiteY6" fmla="*/ 230114 h 442061"/>
              <a:gd name="connsiteX7" fmla="*/ 799344 w 1199015"/>
              <a:gd name="connsiteY7" fmla="*/ 224058 h 442061"/>
              <a:gd name="connsiteX8" fmla="*/ 684287 w 1199015"/>
              <a:gd name="connsiteY8" fmla="*/ 442061 h 442061"/>
              <a:gd name="connsiteX9" fmla="*/ 557119 w 1199015"/>
              <a:gd name="connsiteY9" fmla="*/ 133224 h 442061"/>
              <a:gd name="connsiteX10" fmla="*/ 496562 w 1199015"/>
              <a:gd name="connsiteY10" fmla="*/ 230114 h 442061"/>
              <a:gd name="connsiteX11" fmla="*/ 0 w 1199015"/>
              <a:gd name="connsiteY11" fmla="*/ 236169 h 442061"/>
              <a:gd name="connsiteX12" fmla="*/ 6056 w 1199015"/>
              <a:gd name="connsiteY12" fmla="*/ 145335 h 442061"/>
              <a:gd name="connsiteX0" fmla="*/ 12112 w 1205071"/>
              <a:gd name="connsiteY0" fmla="*/ 145335 h 442061"/>
              <a:gd name="connsiteX1" fmla="*/ 478396 w 1205071"/>
              <a:gd name="connsiteY1" fmla="*/ 151391 h 442061"/>
              <a:gd name="connsiteX2" fmla="*/ 563175 w 1205071"/>
              <a:gd name="connsiteY2" fmla="*/ 0 h 442061"/>
              <a:gd name="connsiteX3" fmla="*/ 678232 w 1205071"/>
              <a:gd name="connsiteY3" fmla="*/ 308837 h 442061"/>
              <a:gd name="connsiteX4" fmla="*/ 756955 w 1205071"/>
              <a:gd name="connsiteY4" fmla="*/ 151391 h 442061"/>
              <a:gd name="connsiteX5" fmla="*/ 1205071 w 1205071"/>
              <a:gd name="connsiteY5" fmla="*/ 145335 h 442061"/>
              <a:gd name="connsiteX6" fmla="*/ 1205071 w 1205071"/>
              <a:gd name="connsiteY6" fmla="*/ 230114 h 442061"/>
              <a:gd name="connsiteX7" fmla="*/ 805400 w 1205071"/>
              <a:gd name="connsiteY7" fmla="*/ 224058 h 442061"/>
              <a:gd name="connsiteX8" fmla="*/ 690343 w 1205071"/>
              <a:gd name="connsiteY8" fmla="*/ 442061 h 442061"/>
              <a:gd name="connsiteX9" fmla="*/ 563175 w 1205071"/>
              <a:gd name="connsiteY9" fmla="*/ 133224 h 442061"/>
              <a:gd name="connsiteX10" fmla="*/ 502618 w 1205071"/>
              <a:gd name="connsiteY10" fmla="*/ 230114 h 442061"/>
              <a:gd name="connsiteX11" fmla="*/ 0 w 1205071"/>
              <a:gd name="connsiteY11" fmla="*/ 230113 h 442061"/>
              <a:gd name="connsiteX12" fmla="*/ 12112 w 1205071"/>
              <a:gd name="connsiteY12" fmla="*/ 145335 h 442061"/>
              <a:gd name="connsiteX0" fmla="*/ 6056 w 1205071"/>
              <a:gd name="connsiteY0" fmla="*/ 157446 h 442061"/>
              <a:gd name="connsiteX1" fmla="*/ 478396 w 1205071"/>
              <a:gd name="connsiteY1" fmla="*/ 151391 h 442061"/>
              <a:gd name="connsiteX2" fmla="*/ 563175 w 1205071"/>
              <a:gd name="connsiteY2" fmla="*/ 0 h 442061"/>
              <a:gd name="connsiteX3" fmla="*/ 678232 w 1205071"/>
              <a:gd name="connsiteY3" fmla="*/ 308837 h 442061"/>
              <a:gd name="connsiteX4" fmla="*/ 756955 w 1205071"/>
              <a:gd name="connsiteY4" fmla="*/ 151391 h 442061"/>
              <a:gd name="connsiteX5" fmla="*/ 1205071 w 1205071"/>
              <a:gd name="connsiteY5" fmla="*/ 145335 h 442061"/>
              <a:gd name="connsiteX6" fmla="*/ 1205071 w 1205071"/>
              <a:gd name="connsiteY6" fmla="*/ 230114 h 442061"/>
              <a:gd name="connsiteX7" fmla="*/ 805400 w 1205071"/>
              <a:gd name="connsiteY7" fmla="*/ 224058 h 442061"/>
              <a:gd name="connsiteX8" fmla="*/ 690343 w 1205071"/>
              <a:gd name="connsiteY8" fmla="*/ 442061 h 442061"/>
              <a:gd name="connsiteX9" fmla="*/ 563175 w 1205071"/>
              <a:gd name="connsiteY9" fmla="*/ 133224 h 442061"/>
              <a:gd name="connsiteX10" fmla="*/ 502618 w 1205071"/>
              <a:gd name="connsiteY10" fmla="*/ 230114 h 442061"/>
              <a:gd name="connsiteX11" fmla="*/ 0 w 1205071"/>
              <a:gd name="connsiteY11" fmla="*/ 230113 h 442061"/>
              <a:gd name="connsiteX12" fmla="*/ 6056 w 1205071"/>
              <a:gd name="connsiteY12" fmla="*/ 157446 h 442061"/>
              <a:gd name="connsiteX0" fmla="*/ 6056 w 1205071"/>
              <a:gd name="connsiteY0" fmla="*/ 145335 h 442061"/>
              <a:gd name="connsiteX1" fmla="*/ 478396 w 1205071"/>
              <a:gd name="connsiteY1" fmla="*/ 151391 h 442061"/>
              <a:gd name="connsiteX2" fmla="*/ 563175 w 1205071"/>
              <a:gd name="connsiteY2" fmla="*/ 0 h 442061"/>
              <a:gd name="connsiteX3" fmla="*/ 678232 w 1205071"/>
              <a:gd name="connsiteY3" fmla="*/ 308837 h 442061"/>
              <a:gd name="connsiteX4" fmla="*/ 756955 w 1205071"/>
              <a:gd name="connsiteY4" fmla="*/ 151391 h 442061"/>
              <a:gd name="connsiteX5" fmla="*/ 1205071 w 1205071"/>
              <a:gd name="connsiteY5" fmla="*/ 145335 h 442061"/>
              <a:gd name="connsiteX6" fmla="*/ 1205071 w 1205071"/>
              <a:gd name="connsiteY6" fmla="*/ 230114 h 442061"/>
              <a:gd name="connsiteX7" fmla="*/ 805400 w 1205071"/>
              <a:gd name="connsiteY7" fmla="*/ 224058 h 442061"/>
              <a:gd name="connsiteX8" fmla="*/ 690343 w 1205071"/>
              <a:gd name="connsiteY8" fmla="*/ 442061 h 442061"/>
              <a:gd name="connsiteX9" fmla="*/ 563175 w 1205071"/>
              <a:gd name="connsiteY9" fmla="*/ 133224 h 442061"/>
              <a:gd name="connsiteX10" fmla="*/ 502618 w 1205071"/>
              <a:gd name="connsiteY10" fmla="*/ 230114 h 442061"/>
              <a:gd name="connsiteX11" fmla="*/ 0 w 1205071"/>
              <a:gd name="connsiteY11" fmla="*/ 230113 h 442061"/>
              <a:gd name="connsiteX12" fmla="*/ 6056 w 1205071"/>
              <a:gd name="connsiteY12" fmla="*/ 145335 h 442061"/>
              <a:gd name="connsiteX0" fmla="*/ 6056 w 1205071"/>
              <a:gd name="connsiteY0" fmla="*/ 145335 h 442061"/>
              <a:gd name="connsiteX1" fmla="*/ 478396 w 1205071"/>
              <a:gd name="connsiteY1" fmla="*/ 151391 h 442061"/>
              <a:gd name="connsiteX2" fmla="*/ 563175 w 1205071"/>
              <a:gd name="connsiteY2" fmla="*/ 0 h 442061"/>
              <a:gd name="connsiteX3" fmla="*/ 696399 w 1205071"/>
              <a:gd name="connsiteY3" fmla="*/ 308837 h 442061"/>
              <a:gd name="connsiteX4" fmla="*/ 756955 w 1205071"/>
              <a:gd name="connsiteY4" fmla="*/ 151391 h 442061"/>
              <a:gd name="connsiteX5" fmla="*/ 1205071 w 1205071"/>
              <a:gd name="connsiteY5" fmla="*/ 145335 h 442061"/>
              <a:gd name="connsiteX6" fmla="*/ 1205071 w 1205071"/>
              <a:gd name="connsiteY6" fmla="*/ 230114 h 442061"/>
              <a:gd name="connsiteX7" fmla="*/ 805400 w 1205071"/>
              <a:gd name="connsiteY7" fmla="*/ 224058 h 442061"/>
              <a:gd name="connsiteX8" fmla="*/ 690343 w 1205071"/>
              <a:gd name="connsiteY8" fmla="*/ 442061 h 442061"/>
              <a:gd name="connsiteX9" fmla="*/ 563175 w 1205071"/>
              <a:gd name="connsiteY9" fmla="*/ 133224 h 442061"/>
              <a:gd name="connsiteX10" fmla="*/ 502618 w 1205071"/>
              <a:gd name="connsiteY10" fmla="*/ 230114 h 442061"/>
              <a:gd name="connsiteX11" fmla="*/ 0 w 1205071"/>
              <a:gd name="connsiteY11" fmla="*/ 230113 h 442061"/>
              <a:gd name="connsiteX12" fmla="*/ 6056 w 1205071"/>
              <a:gd name="connsiteY12" fmla="*/ 145335 h 442061"/>
              <a:gd name="connsiteX0" fmla="*/ 6056 w 1205071"/>
              <a:gd name="connsiteY0" fmla="*/ 145335 h 442061"/>
              <a:gd name="connsiteX1" fmla="*/ 478396 w 1205071"/>
              <a:gd name="connsiteY1" fmla="*/ 151391 h 442061"/>
              <a:gd name="connsiteX2" fmla="*/ 563175 w 1205071"/>
              <a:gd name="connsiteY2" fmla="*/ 0 h 442061"/>
              <a:gd name="connsiteX3" fmla="*/ 696399 w 1205071"/>
              <a:gd name="connsiteY3" fmla="*/ 308837 h 442061"/>
              <a:gd name="connsiteX4" fmla="*/ 787233 w 1205071"/>
              <a:gd name="connsiteY4" fmla="*/ 139280 h 442061"/>
              <a:gd name="connsiteX5" fmla="*/ 1205071 w 1205071"/>
              <a:gd name="connsiteY5" fmla="*/ 145335 h 442061"/>
              <a:gd name="connsiteX6" fmla="*/ 1205071 w 1205071"/>
              <a:gd name="connsiteY6" fmla="*/ 230114 h 442061"/>
              <a:gd name="connsiteX7" fmla="*/ 805400 w 1205071"/>
              <a:gd name="connsiteY7" fmla="*/ 224058 h 442061"/>
              <a:gd name="connsiteX8" fmla="*/ 690343 w 1205071"/>
              <a:gd name="connsiteY8" fmla="*/ 442061 h 442061"/>
              <a:gd name="connsiteX9" fmla="*/ 563175 w 1205071"/>
              <a:gd name="connsiteY9" fmla="*/ 133224 h 442061"/>
              <a:gd name="connsiteX10" fmla="*/ 502618 w 1205071"/>
              <a:gd name="connsiteY10" fmla="*/ 230114 h 442061"/>
              <a:gd name="connsiteX11" fmla="*/ 0 w 1205071"/>
              <a:gd name="connsiteY11" fmla="*/ 230113 h 442061"/>
              <a:gd name="connsiteX12" fmla="*/ 6056 w 1205071"/>
              <a:gd name="connsiteY12" fmla="*/ 145335 h 442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205071" h="442061">
                <a:moveTo>
                  <a:pt x="6056" y="145335"/>
                </a:moveTo>
                <a:lnTo>
                  <a:pt x="478396" y="151391"/>
                </a:lnTo>
                <a:lnTo>
                  <a:pt x="563175" y="0"/>
                </a:lnTo>
                <a:lnTo>
                  <a:pt x="696399" y="308837"/>
                </a:lnTo>
                <a:lnTo>
                  <a:pt x="787233" y="139280"/>
                </a:lnTo>
                <a:lnTo>
                  <a:pt x="1205071" y="145335"/>
                </a:lnTo>
                <a:lnTo>
                  <a:pt x="1205071" y="230114"/>
                </a:lnTo>
                <a:lnTo>
                  <a:pt x="805400" y="224058"/>
                </a:lnTo>
                <a:lnTo>
                  <a:pt x="690343" y="442061"/>
                </a:lnTo>
                <a:lnTo>
                  <a:pt x="563175" y="133224"/>
                </a:lnTo>
                <a:lnTo>
                  <a:pt x="502618" y="230114"/>
                </a:lnTo>
                <a:lnTo>
                  <a:pt x="0" y="230113"/>
                </a:lnTo>
                <a:lnTo>
                  <a:pt x="6056" y="145335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A524AE05-53EE-4B45-89EF-F13A11B3F1BF}"/>
              </a:ext>
            </a:extLst>
          </p:cNvPr>
          <p:cNvSpPr/>
          <p:nvPr/>
        </p:nvSpPr>
        <p:spPr>
          <a:xfrm>
            <a:off x="5516585" y="3081031"/>
            <a:ext cx="155714" cy="5245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95691E2C-7B12-4842-B69A-EE3E945AAFEF}"/>
              </a:ext>
            </a:extLst>
          </p:cNvPr>
          <p:cNvSpPr/>
          <p:nvPr/>
        </p:nvSpPr>
        <p:spPr>
          <a:xfrm>
            <a:off x="6796836" y="3119175"/>
            <a:ext cx="155714" cy="5245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46271F5E-4F3D-4474-AAAC-2BD521E8A19E}"/>
              </a:ext>
            </a:extLst>
          </p:cNvPr>
          <p:cNvCxnSpPr/>
          <p:nvPr/>
        </p:nvCxnSpPr>
        <p:spPr>
          <a:xfrm>
            <a:off x="4934223" y="2337473"/>
            <a:ext cx="85649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C5806BE6-4387-4016-B31A-ED66A2E1678A}"/>
              </a:ext>
            </a:extLst>
          </p:cNvPr>
          <p:cNvSpPr txBox="1"/>
          <p:nvPr/>
        </p:nvSpPr>
        <p:spPr>
          <a:xfrm>
            <a:off x="4996389" y="2012784"/>
            <a:ext cx="708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chemeClr val="tx1">
                    <a:lumMod val="65000"/>
                    <a:lumOff val="35000"/>
                  </a:schemeClr>
                </a:solidFill>
                <a:cs typeface="Calibri Light"/>
              </a:rPr>
              <a:t>Break</a:t>
            </a:r>
          </a:p>
        </p:txBody>
      </p:sp>
      <p:cxnSp>
        <p:nvCxnSpPr>
          <p:cNvPr id="64" name="Connector: Elbow 63">
            <a:extLst>
              <a:ext uri="{FF2B5EF4-FFF2-40B4-BE49-F238E27FC236}">
                <a16:creationId xmlns:a16="http://schemas.microsoft.com/office/drawing/2014/main" id="{14D8343E-336D-4465-AD29-20C78C0A0AD7}"/>
              </a:ext>
            </a:extLst>
          </p:cNvPr>
          <p:cNvCxnSpPr>
            <a:cxnSpLocks/>
          </p:cNvCxnSpPr>
          <p:nvPr/>
        </p:nvCxnSpPr>
        <p:spPr>
          <a:xfrm rot="10800000" flipV="1">
            <a:off x="6678883" y="2420243"/>
            <a:ext cx="1262306" cy="668807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Connector: Elbow 65">
            <a:extLst>
              <a:ext uri="{FF2B5EF4-FFF2-40B4-BE49-F238E27FC236}">
                <a16:creationId xmlns:a16="http://schemas.microsoft.com/office/drawing/2014/main" id="{4675E3B9-0586-485D-8C5D-996D356DF2FA}"/>
              </a:ext>
            </a:extLst>
          </p:cNvPr>
          <p:cNvCxnSpPr>
            <a:endCxn id="26" idx="3"/>
          </p:cNvCxnSpPr>
          <p:nvPr/>
        </p:nvCxnSpPr>
        <p:spPr>
          <a:xfrm rot="10800000" flipV="1">
            <a:off x="6686955" y="2420243"/>
            <a:ext cx="1254234" cy="257921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Connector: Elbow 67">
            <a:extLst>
              <a:ext uri="{FF2B5EF4-FFF2-40B4-BE49-F238E27FC236}">
                <a16:creationId xmlns:a16="http://schemas.microsoft.com/office/drawing/2014/main" id="{22CC672C-90A0-427F-B0F3-DCA5D62BC8B7}"/>
              </a:ext>
            </a:extLst>
          </p:cNvPr>
          <p:cNvCxnSpPr>
            <a:endCxn id="21" idx="3"/>
          </p:cNvCxnSpPr>
          <p:nvPr/>
        </p:nvCxnSpPr>
        <p:spPr>
          <a:xfrm rot="10800000">
            <a:off x="6678883" y="1961228"/>
            <a:ext cx="1262306" cy="459016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Connector: Elbow 69">
            <a:extLst>
              <a:ext uri="{FF2B5EF4-FFF2-40B4-BE49-F238E27FC236}">
                <a16:creationId xmlns:a16="http://schemas.microsoft.com/office/drawing/2014/main" id="{38E2EEE6-F4CE-451E-A7D1-3A5749C7EBA6}"/>
              </a:ext>
            </a:extLst>
          </p:cNvPr>
          <p:cNvCxnSpPr>
            <a:endCxn id="20" idx="3"/>
          </p:cNvCxnSpPr>
          <p:nvPr/>
        </p:nvCxnSpPr>
        <p:spPr>
          <a:xfrm rot="10800000">
            <a:off x="6685013" y="1257488"/>
            <a:ext cx="1256176" cy="1162757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Connector: Elbow 71">
            <a:extLst>
              <a:ext uri="{FF2B5EF4-FFF2-40B4-BE49-F238E27FC236}">
                <a16:creationId xmlns:a16="http://schemas.microsoft.com/office/drawing/2014/main" id="{B1E97AD0-8E23-4E3A-B480-EB0DE234C7A1}"/>
              </a:ext>
            </a:extLst>
          </p:cNvPr>
          <p:cNvCxnSpPr>
            <a:endCxn id="19" idx="3"/>
          </p:cNvCxnSpPr>
          <p:nvPr/>
        </p:nvCxnSpPr>
        <p:spPr>
          <a:xfrm rot="10800000">
            <a:off x="6681339" y="903316"/>
            <a:ext cx="1259850" cy="1516929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Connector: Elbow 73">
            <a:extLst>
              <a:ext uri="{FF2B5EF4-FFF2-40B4-BE49-F238E27FC236}">
                <a16:creationId xmlns:a16="http://schemas.microsoft.com/office/drawing/2014/main" id="{A6D7653B-8CD3-4D77-BC5E-CD52B446B63E}"/>
              </a:ext>
            </a:extLst>
          </p:cNvPr>
          <p:cNvCxnSpPr>
            <a:endCxn id="23" idx="3"/>
          </p:cNvCxnSpPr>
          <p:nvPr/>
        </p:nvCxnSpPr>
        <p:spPr>
          <a:xfrm rot="10800000" flipV="1">
            <a:off x="6686955" y="2420243"/>
            <a:ext cx="1254234" cy="1681603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Connector: Elbow 75">
            <a:extLst>
              <a:ext uri="{FF2B5EF4-FFF2-40B4-BE49-F238E27FC236}">
                <a16:creationId xmlns:a16="http://schemas.microsoft.com/office/drawing/2014/main" id="{EECE602F-AE31-482D-BB9B-130D7F53037D}"/>
              </a:ext>
            </a:extLst>
          </p:cNvPr>
          <p:cNvCxnSpPr>
            <a:endCxn id="24" idx="3"/>
          </p:cNvCxnSpPr>
          <p:nvPr/>
        </p:nvCxnSpPr>
        <p:spPr>
          <a:xfrm rot="10800000" flipV="1">
            <a:off x="6686955" y="2420243"/>
            <a:ext cx="1254234" cy="2094327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Rectangle: Folded Corner 85">
            <a:extLst>
              <a:ext uri="{FF2B5EF4-FFF2-40B4-BE49-F238E27FC236}">
                <a16:creationId xmlns:a16="http://schemas.microsoft.com/office/drawing/2014/main" id="{44472A1A-58EA-4C7F-BCCD-D9889B2D976D}"/>
              </a:ext>
            </a:extLst>
          </p:cNvPr>
          <p:cNvSpPr/>
          <p:nvPr/>
        </p:nvSpPr>
        <p:spPr>
          <a:xfrm>
            <a:off x="7499956" y="3185037"/>
            <a:ext cx="896233" cy="578859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i="1" err="1">
                <a:solidFill>
                  <a:schemeClr val="bg1"/>
                </a:solidFill>
              </a:rPr>
              <a:t>ABCDEFG.jsl</a:t>
            </a:r>
            <a:endParaRPr lang="en-US" sz="1400" i="1">
              <a:solidFill>
                <a:schemeClr val="bg1"/>
              </a:solidFill>
            </a:endParaRPr>
          </a:p>
        </p:txBody>
      </p: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59B3D288-D704-40B5-8A84-3322D2A1940C}"/>
              </a:ext>
            </a:extLst>
          </p:cNvPr>
          <p:cNvCxnSpPr>
            <a:cxnSpLocks/>
            <a:endCxn id="86" idx="0"/>
          </p:cNvCxnSpPr>
          <p:nvPr/>
        </p:nvCxnSpPr>
        <p:spPr>
          <a:xfrm>
            <a:off x="7948073" y="2420245"/>
            <a:ext cx="0" cy="7647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>
            <a:extLst>
              <a:ext uri="{FF2B5EF4-FFF2-40B4-BE49-F238E27FC236}">
                <a16:creationId xmlns:a16="http://schemas.microsoft.com/office/drawing/2014/main" id="{98BF8B93-773C-4AC6-BBF1-5DEB392D995A}"/>
              </a:ext>
            </a:extLst>
          </p:cNvPr>
          <p:cNvSpPr txBox="1"/>
          <p:nvPr/>
        </p:nvSpPr>
        <p:spPr>
          <a:xfrm>
            <a:off x="7496077" y="2629200"/>
            <a:ext cx="954107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>
                <a:solidFill>
                  <a:schemeClr val="tx1">
                    <a:lumMod val="65000"/>
                    <a:lumOff val="35000"/>
                  </a:schemeClr>
                </a:solidFill>
                <a:cs typeface="Calibri Light"/>
              </a:rPr>
              <a:t>Includes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D50C29E3-CFBC-43E6-83B9-BAFBE79440B9}"/>
              </a:ext>
            </a:extLst>
          </p:cNvPr>
          <p:cNvSpPr txBox="1"/>
          <p:nvPr/>
        </p:nvSpPr>
        <p:spPr>
          <a:xfrm>
            <a:off x="7450097" y="3854114"/>
            <a:ext cx="14520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>
                <a:solidFill>
                  <a:schemeClr val="tx1">
                    <a:lumMod val="65000"/>
                    <a:lumOff val="35000"/>
                  </a:schemeClr>
                </a:solidFill>
                <a:cs typeface="Calibri Light"/>
              </a:rPr>
              <a:t>Avoid</a:t>
            </a:r>
          </a:p>
          <a:p>
            <a:r>
              <a:rPr lang="en-US" sz="1600">
                <a:solidFill>
                  <a:schemeClr val="tx1">
                    <a:lumMod val="65000"/>
                    <a:lumOff val="35000"/>
                  </a:schemeClr>
                </a:solidFill>
                <a:cs typeface="Calibri Light"/>
              </a:rPr>
              <a:t>&lt;&lt;New Context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C922576A-6C93-4BA9-AE7C-643996E637CF}"/>
              </a:ext>
            </a:extLst>
          </p:cNvPr>
          <p:cNvSpPr txBox="1"/>
          <p:nvPr/>
        </p:nvSpPr>
        <p:spPr>
          <a:xfrm>
            <a:off x="3952809" y="638901"/>
            <a:ext cx="9142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>
                <a:solidFill>
                  <a:schemeClr val="tx1">
                    <a:lumMod val="65000"/>
                    <a:lumOff val="35000"/>
                  </a:schemeClr>
                </a:solidFill>
                <a:cs typeface="Calibri Light"/>
              </a:rPr>
              <a:t>Arbitrary</a:t>
            </a:r>
          </a:p>
        </p:txBody>
      </p:sp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id="{A9521F74-F31B-4762-81FD-24D7D835FBCD}"/>
              </a:ext>
            </a:extLst>
          </p:cNvPr>
          <p:cNvCxnSpPr>
            <a:cxnSpLocks/>
          </p:cNvCxnSpPr>
          <p:nvPr/>
        </p:nvCxnSpPr>
        <p:spPr>
          <a:xfrm flipH="1">
            <a:off x="4995169" y="1441240"/>
            <a:ext cx="305880" cy="0"/>
          </a:xfrm>
          <a:prstGeom prst="straightConnector1">
            <a:avLst/>
          </a:prstGeom>
          <a:ln>
            <a:solidFill>
              <a:srgbClr val="5959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Connector: Elbow 104">
            <a:extLst>
              <a:ext uri="{FF2B5EF4-FFF2-40B4-BE49-F238E27FC236}">
                <a16:creationId xmlns:a16="http://schemas.microsoft.com/office/drawing/2014/main" id="{A5C2F60E-DE6E-427B-85AD-5AAE63BF7320}"/>
              </a:ext>
            </a:extLst>
          </p:cNvPr>
          <p:cNvCxnSpPr>
            <a:cxnSpLocks/>
            <a:stCxn id="95" idx="3"/>
          </p:cNvCxnSpPr>
          <p:nvPr/>
        </p:nvCxnSpPr>
        <p:spPr>
          <a:xfrm>
            <a:off x="4867034" y="808178"/>
            <a:ext cx="434015" cy="633062"/>
          </a:xfrm>
          <a:prstGeom prst="bentConnector2">
            <a:avLst/>
          </a:prstGeom>
          <a:ln>
            <a:solidFill>
              <a:srgbClr val="595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4037024"/>
      </p:ext>
    </p:extLst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0104B4E6-3A59-46CB-BD65-54D18879A2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Splitting Scripts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B1E40347-0553-4A91-9C15-24BDB35180D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/>
              <a:t>DEMO</a:t>
            </a:r>
          </a:p>
        </p:txBody>
      </p:sp>
    </p:spTree>
    <p:extLst>
      <p:ext uri="{BB962C8B-B14F-4D97-AF65-F5344CB8AC3E}">
        <p14:creationId xmlns:p14="http://schemas.microsoft.com/office/powerpoint/2010/main" val="369068432"/>
      </p:ext>
    </p:extLst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B92B2FA-540D-4CCB-9DB9-8731C874DD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Isolating Changes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9E6B33C-3CC3-4852-95FB-017F75A6E41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29221"/>
      </p:ext>
    </p:extLst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39CDFB5-57CE-424E-8D5D-B9F333039B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How do you isolate changes?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00620C6-973E-4E3B-8113-E60967F52BB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/>
              <a:t>What is to gain?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075A8A2-3B40-48B2-B5F2-1450E13928AC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/>
              <a:t>For users of your script</a:t>
            </a:r>
          </a:p>
          <a:p>
            <a:pPr lvl="1"/>
            <a:r>
              <a:rPr lang="en-US"/>
              <a:t>Playing nicely with other scripts and </a:t>
            </a:r>
            <a:r>
              <a:rPr lang="en-US" err="1"/>
              <a:t>Addins</a:t>
            </a:r>
            <a:endParaRPr lang="en-US"/>
          </a:p>
          <a:p>
            <a:r>
              <a:rPr lang="en-US"/>
              <a:t>For you</a:t>
            </a:r>
          </a:p>
          <a:p>
            <a:pPr lvl="1"/>
            <a:r>
              <a:rPr lang="en-US"/>
              <a:t>Reducing action at a distance</a:t>
            </a:r>
          </a:p>
          <a:p>
            <a:pPr lvl="1"/>
            <a:r>
              <a:rPr lang="en-US"/>
              <a:t>Reducing surprises</a:t>
            </a:r>
          </a:p>
          <a:p>
            <a:pPr lvl="2"/>
            <a:r>
              <a:rPr lang="en-US"/>
              <a:t>Unresolved symbols</a:t>
            </a:r>
          </a:p>
          <a:p>
            <a:pPr lvl="2"/>
            <a:r>
              <a:rPr lang="en-US"/>
              <a:t>“Stale” symbols while writing your script</a:t>
            </a:r>
          </a:p>
          <a:p>
            <a:pPr lvl="2"/>
            <a:r>
              <a:rPr lang="en-US"/>
              <a:t>Symbols changing when you didn’t want them to</a:t>
            </a:r>
          </a:p>
          <a:p>
            <a:pPr lvl="2"/>
            <a:r>
              <a:rPr lang="en-US"/>
              <a:t>Too many symbols</a:t>
            </a:r>
          </a:p>
          <a:p>
            <a:pPr lvl="2"/>
            <a:r>
              <a:rPr lang="en-US"/>
              <a:t>Restarting JMP every time you need to run</a:t>
            </a:r>
          </a:p>
          <a:p>
            <a:pPr lvl="1"/>
            <a:r>
              <a:rPr lang="en-US"/>
              <a:t>Reducing debugging time</a:t>
            </a:r>
          </a:p>
          <a:p>
            <a:pPr marL="0" indent="0">
              <a:buNone/>
            </a:pPr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E5630FA5-9DD9-4783-9111-E59C0E2736B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1480" y="996694"/>
            <a:ext cx="2304288" cy="3947427"/>
          </a:xfrm>
        </p:spPr>
        <p:txBody>
          <a:bodyPr/>
          <a:lstStyle/>
          <a:p>
            <a:pPr marL="160020" indent="-342900">
              <a:buFont typeface="Arial" panose="020B0604020202020204" pitchFamily="34" charset="0"/>
              <a:buChar char="•"/>
            </a:pPr>
            <a:r>
              <a:rPr lang="en-US"/>
              <a:t>Know</a:t>
            </a:r>
          </a:p>
          <a:p>
            <a:pPr marL="525780" lvl="1" indent="-342900"/>
            <a:r>
              <a:rPr lang="en-US"/>
              <a:t>How symbols are stored</a:t>
            </a:r>
            <a:r>
              <a:rPr lang="en-US" sz="1500">
                <a:solidFill>
                  <a:schemeClr val="bg1"/>
                </a:solidFill>
              </a:rPr>
              <a:t>*</a:t>
            </a:r>
          </a:p>
          <a:p>
            <a:pPr marL="525780" lvl="1" indent="-342900"/>
            <a:r>
              <a:rPr lang="en-US"/>
              <a:t>Available scopes</a:t>
            </a:r>
          </a:p>
          <a:p>
            <a:pPr marL="525780" lvl="1" indent="-342900"/>
            <a:r>
              <a:rPr lang="en-US"/>
              <a:t>Names Default To Here</a:t>
            </a:r>
          </a:p>
          <a:p>
            <a:pPr marL="525780" lvl="1" indent="-342900"/>
            <a:r>
              <a:rPr lang="en-US"/>
              <a:t>Dynamic Scoping</a:t>
            </a:r>
          </a:p>
          <a:p>
            <a:pPr marL="525780" lvl="1" indent="-342900"/>
            <a:r>
              <a:rPr lang="en-US"/>
              <a:t>Common pitfalls</a:t>
            </a:r>
          </a:p>
          <a:p>
            <a:pPr marL="525780" lvl="1" indent="-342900"/>
            <a:endParaRPr lang="en-US"/>
          </a:p>
          <a:p>
            <a:pPr indent="0"/>
            <a:endParaRPr lang="en-US" sz="1500"/>
          </a:p>
          <a:p>
            <a:pPr indent="0"/>
            <a:endParaRPr lang="en-US" sz="1500"/>
          </a:p>
          <a:p>
            <a:pPr indent="0"/>
            <a:r>
              <a:rPr lang="en-US" sz="1500"/>
              <a:t>* Mental models presented here are wrong but useful</a:t>
            </a:r>
          </a:p>
        </p:txBody>
      </p:sp>
    </p:spTree>
    <p:extLst>
      <p:ext uri="{BB962C8B-B14F-4D97-AF65-F5344CB8AC3E}">
        <p14:creationId xmlns:p14="http://schemas.microsoft.com/office/powerpoint/2010/main" val="3129255414"/>
      </p:ext>
    </p:extLst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617EA322-20B7-451D-AA9B-677EA8EA96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6364" y="192024"/>
            <a:ext cx="7891272" cy="457200"/>
          </a:xfrm>
        </p:spPr>
        <p:txBody>
          <a:bodyPr/>
          <a:lstStyle/>
          <a:p>
            <a:r>
              <a:rPr lang="en-US"/>
              <a:t>Concepts</a:t>
            </a:r>
          </a:p>
        </p:txBody>
      </p:sp>
      <p:sp>
        <p:nvSpPr>
          <p:cNvPr id="9" name="Rectangle: Folded Corner 8">
            <a:extLst>
              <a:ext uri="{FF2B5EF4-FFF2-40B4-BE49-F238E27FC236}">
                <a16:creationId xmlns:a16="http://schemas.microsoft.com/office/drawing/2014/main" id="{D0D26B63-E317-467F-AA0D-EB9AD16E4D55}"/>
              </a:ext>
            </a:extLst>
          </p:cNvPr>
          <p:cNvSpPr/>
          <p:nvPr/>
        </p:nvSpPr>
        <p:spPr>
          <a:xfrm>
            <a:off x="924098" y="1360386"/>
            <a:ext cx="1758546" cy="514729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i="1">
                <a:solidFill>
                  <a:schemeClr val="bg1"/>
                </a:solidFill>
                <a:latin typeface="Consolas" panose="020B0609020204030204" pitchFamily="49" charset="0"/>
              </a:rPr>
              <a:t>Qualified Name</a:t>
            </a:r>
          </a:p>
          <a:p>
            <a:pPr algn="ctr"/>
            <a:r>
              <a:rPr lang="en-US" sz="1200" err="1">
                <a:solidFill>
                  <a:schemeClr val="bg1"/>
                </a:solidFill>
                <a:latin typeface="Consolas" panose="020B0609020204030204" pitchFamily="49" charset="0"/>
              </a:rPr>
              <a:t>local:x</a:t>
            </a:r>
            <a:endParaRPr lang="en-US" sz="120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10" name="Rectangle: Folded Corner 9">
            <a:extLst>
              <a:ext uri="{FF2B5EF4-FFF2-40B4-BE49-F238E27FC236}">
                <a16:creationId xmlns:a16="http://schemas.microsoft.com/office/drawing/2014/main" id="{172C8E82-CD1E-45C5-9D49-E09FCE5650B0}"/>
              </a:ext>
            </a:extLst>
          </p:cNvPr>
          <p:cNvSpPr/>
          <p:nvPr/>
        </p:nvSpPr>
        <p:spPr>
          <a:xfrm>
            <a:off x="1886942" y="773257"/>
            <a:ext cx="1758546" cy="514729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i="1">
                <a:solidFill>
                  <a:schemeClr val="bg1"/>
                </a:solidFill>
                <a:latin typeface="Consolas" panose="020B0609020204030204" pitchFamily="49" charset="0"/>
              </a:rPr>
              <a:t>Unqualified Name</a:t>
            </a:r>
          </a:p>
          <a:p>
            <a:pPr algn="ctr"/>
            <a:r>
              <a:rPr lang="en-US" sz="1200">
                <a:solidFill>
                  <a:schemeClr val="bg1"/>
                </a:solidFill>
                <a:latin typeface="Consolas" panose="020B0609020204030204" pitchFamily="49" charset="0"/>
              </a:rPr>
              <a:t>x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B49724B-EF7F-4DB6-A724-DB5D5E10A430}"/>
              </a:ext>
            </a:extLst>
          </p:cNvPr>
          <p:cNvSpPr txBox="1"/>
          <p:nvPr/>
        </p:nvSpPr>
        <p:spPr>
          <a:xfrm>
            <a:off x="495553" y="742977"/>
            <a:ext cx="16047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tx1">
                    <a:lumMod val="65000"/>
                    <a:lumOff val="35000"/>
                  </a:schemeClr>
                </a:solidFill>
              </a:rPr>
              <a:t>How we refer to symbols in JSL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4DD1B4C-CE98-4722-992A-95A45D7FBE11}"/>
              </a:ext>
            </a:extLst>
          </p:cNvPr>
          <p:cNvSpPr txBox="1"/>
          <p:nvPr/>
        </p:nvSpPr>
        <p:spPr>
          <a:xfrm>
            <a:off x="771082" y="3264124"/>
            <a:ext cx="9355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tx1">
                    <a:lumMod val="65000"/>
                    <a:lumOff val="35000"/>
                  </a:schemeClr>
                </a:solidFill>
              </a:rPr>
              <a:t>Type or Ref.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DE38774-4451-4D62-B34C-F9112773826B}"/>
              </a:ext>
            </a:extLst>
          </p:cNvPr>
          <p:cNvSpPr/>
          <p:nvPr/>
        </p:nvSpPr>
        <p:spPr>
          <a:xfrm>
            <a:off x="1297924" y="2731085"/>
            <a:ext cx="1881281" cy="27002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>
                <a:solidFill>
                  <a:schemeClr val="bg1"/>
                </a:solidFill>
              </a:rPr>
              <a:t>Local Scope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46A6CBD-EA29-48C3-A59F-AA4C9403F500}"/>
              </a:ext>
            </a:extLst>
          </p:cNvPr>
          <p:cNvSpPr/>
          <p:nvPr/>
        </p:nvSpPr>
        <p:spPr>
          <a:xfrm>
            <a:off x="495553" y="3031122"/>
            <a:ext cx="1881280" cy="27002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>
                <a:solidFill>
                  <a:schemeClr val="bg1"/>
                </a:solidFill>
              </a:rPr>
              <a:t>Global Scope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579B3BB-86D6-4574-BC6C-EA37A2B87B26}"/>
              </a:ext>
            </a:extLst>
          </p:cNvPr>
          <p:cNvSpPr/>
          <p:nvPr/>
        </p:nvSpPr>
        <p:spPr>
          <a:xfrm>
            <a:off x="1886942" y="3333100"/>
            <a:ext cx="1881280" cy="27002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>
                <a:solidFill>
                  <a:schemeClr val="bg1"/>
                </a:solidFill>
              </a:rPr>
              <a:t>Here Scope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663AD24-28BA-48E5-A9A6-3636AB615452}"/>
              </a:ext>
            </a:extLst>
          </p:cNvPr>
          <p:cNvSpPr/>
          <p:nvPr/>
        </p:nvSpPr>
        <p:spPr>
          <a:xfrm>
            <a:off x="1297925" y="3634940"/>
            <a:ext cx="1881280" cy="27002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>
                <a:solidFill>
                  <a:schemeClr val="bg1"/>
                </a:solidFill>
              </a:rPr>
              <a:t>Table Scope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65332FA-942B-4EDD-8526-782FB8E1AFF5}"/>
              </a:ext>
            </a:extLst>
          </p:cNvPr>
          <p:cNvSpPr/>
          <p:nvPr/>
        </p:nvSpPr>
        <p:spPr>
          <a:xfrm>
            <a:off x="680249" y="3936849"/>
            <a:ext cx="1881282" cy="27002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>
                <a:solidFill>
                  <a:schemeClr val="bg1"/>
                </a:solidFill>
              </a:rPr>
              <a:t>Namespace Scope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666AE6D-71CB-45DF-9E4E-64B477F900A0}"/>
              </a:ext>
            </a:extLst>
          </p:cNvPr>
          <p:cNvSpPr/>
          <p:nvPr/>
        </p:nvSpPr>
        <p:spPr>
          <a:xfrm>
            <a:off x="1436193" y="4238490"/>
            <a:ext cx="1881282" cy="27002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>
                <a:solidFill>
                  <a:schemeClr val="bg1"/>
                </a:solidFill>
              </a:rPr>
              <a:t>Window Scope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566D3D6-30C6-4447-AEB0-E8B899A1BBEB}"/>
              </a:ext>
            </a:extLst>
          </p:cNvPr>
          <p:cNvSpPr/>
          <p:nvPr/>
        </p:nvSpPr>
        <p:spPr>
          <a:xfrm>
            <a:off x="924098" y="4556596"/>
            <a:ext cx="1881282" cy="27002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>
                <a:solidFill>
                  <a:schemeClr val="bg1"/>
                </a:solidFill>
              </a:rPr>
              <a:t>…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0E9A1A92-8E47-4EE4-A1D6-CF59510669DF}"/>
              </a:ext>
            </a:extLst>
          </p:cNvPr>
          <p:cNvCxnSpPr>
            <a:cxnSpLocks/>
          </p:cNvCxnSpPr>
          <p:nvPr/>
        </p:nvCxnSpPr>
        <p:spPr>
          <a:xfrm>
            <a:off x="1886942" y="1976750"/>
            <a:ext cx="305196" cy="7205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ECA17D6A-47AD-4B22-948C-6A3F43A301C0}"/>
              </a:ext>
            </a:extLst>
          </p:cNvPr>
          <p:cNvSpPr txBox="1"/>
          <p:nvPr/>
        </p:nvSpPr>
        <p:spPr>
          <a:xfrm>
            <a:off x="1503762" y="2124002"/>
            <a:ext cx="1057769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chemeClr val="tx1">
                    <a:lumMod val="65000"/>
                    <a:lumOff val="35000"/>
                  </a:schemeClr>
                </a:solidFill>
              </a:rPr>
              <a:t>Qualified by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ABB510D7-9CA5-4F68-9B64-2D63C3427894}"/>
              </a:ext>
            </a:extLst>
          </p:cNvPr>
          <p:cNvSpPr/>
          <p:nvPr/>
        </p:nvSpPr>
        <p:spPr>
          <a:xfrm>
            <a:off x="5499503" y="1024468"/>
            <a:ext cx="1494792" cy="51472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i="1">
                <a:solidFill>
                  <a:schemeClr val="tx1"/>
                </a:solidFill>
              </a:rPr>
              <a:t>Local Context</a:t>
            </a:r>
          </a:p>
          <a:p>
            <a:pPr algn="ctr"/>
            <a:r>
              <a:rPr lang="en-US" sz="1200">
                <a:solidFill>
                  <a:schemeClr val="tx1"/>
                </a:solidFill>
                <a:latin typeface="Consolas" panose="020B0609020204030204" pitchFamily="49" charset="0"/>
              </a:rPr>
              <a:t>{</a:t>
            </a:r>
            <a:r>
              <a:rPr lang="en-US" sz="1200" b="1" u="sng">
                <a:solidFill>
                  <a:schemeClr val="tx1"/>
                </a:solidFill>
                <a:latin typeface="Consolas" panose="020B0609020204030204" pitchFamily="49" charset="0"/>
              </a:rPr>
              <a:t>x=5</a:t>
            </a:r>
            <a:r>
              <a:rPr lang="en-US" sz="1200">
                <a:solidFill>
                  <a:schemeClr val="tx1"/>
                </a:solidFill>
                <a:latin typeface="Consolas" panose="020B0609020204030204" pitchFamily="49" charset="0"/>
              </a:rPr>
              <a:t>, y=7}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F3CBBD5-4EF0-4B06-B135-C01877F7D4BA}"/>
              </a:ext>
            </a:extLst>
          </p:cNvPr>
          <p:cNvSpPr/>
          <p:nvPr/>
        </p:nvSpPr>
        <p:spPr>
          <a:xfrm>
            <a:off x="5499502" y="1593989"/>
            <a:ext cx="1486667" cy="67823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i="1">
                <a:solidFill>
                  <a:schemeClr val="tx1"/>
                </a:solidFill>
              </a:rPr>
              <a:t>Local Context</a:t>
            </a:r>
          </a:p>
          <a:p>
            <a:pPr algn="ctr"/>
            <a:r>
              <a:rPr lang="en-US" sz="1200">
                <a:solidFill>
                  <a:schemeClr val="tx1"/>
                </a:solidFill>
                <a:latin typeface="Consolas" panose="020B0609020204030204" pitchFamily="49" charset="0"/>
              </a:rPr>
              <a:t>{x=“James”, z=“John”}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E32DBA6-8EB0-478C-971B-383221811F99}"/>
              </a:ext>
            </a:extLst>
          </p:cNvPr>
          <p:cNvSpPr/>
          <p:nvPr/>
        </p:nvSpPr>
        <p:spPr>
          <a:xfrm>
            <a:off x="5497470" y="2327016"/>
            <a:ext cx="1488700" cy="51472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i="1">
                <a:solidFill>
                  <a:schemeClr val="tx1"/>
                </a:solidFill>
              </a:rPr>
              <a:t>Here Context</a:t>
            </a:r>
          </a:p>
          <a:p>
            <a:pPr algn="ctr"/>
            <a:r>
              <a:rPr lang="en-US" sz="1200">
                <a:solidFill>
                  <a:schemeClr val="tx1"/>
                </a:solidFill>
                <a:latin typeface="Consolas" panose="020B0609020204030204" pitchFamily="49" charset="0"/>
              </a:rPr>
              <a:t>{x=., y=[1 2]}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EED5BB78-DADC-4927-B24B-0BAB9A1B51D1}"/>
              </a:ext>
            </a:extLst>
          </p:cNvPr>
          <p:cNvSpPr/>
          <p:nvPr/>
        </p:nvSpPr>
        <p:spPr>
          <a:xfrm>
            <a:off x="6710652" y="3367638"/>
            <a:ext cx="1662266" cy="51472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i="1">
                <a:solidFill>
                  <a:schemeClr val="tx1"/>
                </a:solidFill>
              </a:rPr>
              <a:t>Global Context</a:t>
            </a:r>
          </a:p>
          <a:p>
            <a:pPr algn="ctr"/>
            <a:r>
              <a:rPr lang="en-US" sz="1200">
                <a:solidFill>
                  <a:schemeClr val="tx1"/>
                </a:solidFill>
                <a:latin typeface="Consolas" panose="020B0609020204030204" pitchFamily="49" charset="0"/>
              </a:rPr>
              <a:t>{x=., y=[1 2]}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3233FD89-7CDE-4B04-8A94-675E7E2A1600}"/>
              </a:ext>
            </a:extLst>
          </p:cNvPr>
          <p:cNvSpPr/>
          <p:nvPr/>
        </p:nvSpPr>
        <p:spPr>
          <a:xfrm>
            <a:off x="7243482" y="1237364"/>
            <a:ext cx="1494792" cy="80748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i="1" err="1">
                <a:solidFill>
                  <a:schemeClr val="tx1"/>
                </a:solidFill>
              </a:rPr>
              <a:t>Fn</a:t>
            </a:r>
            <a:r>
              <a:rPr lang="en-US" i="1">
                <a:solidFill>
                  <a:schemeClr val="tx1"/>
                </a:solidFill>
              </a:rPr>
              <a:t> Local Context</a:t>
            </a:r>
          </a:p>
          <a:p>
            <a:pPr algn="ctr"/>
            <a:r>
              <a:rPr lang="en-US" sz="1200">
                <a:solidFill>
                  <a:schemeClr val="tx1"/>
                </a:solidFill>
                <a:latin typeface="Consolas" panose="020B0609020204030204" pitchFamily="49" charset="0"/>
              </a:rPr>
              <a:t>{x=., y=[1 2]}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496CDDB7-34FF-40DA-A1CC-044BAFDA8CF0}"/>
              </a:ext>
            </a:extLst>
          </p:cNvPr>
          <p:cNvSpPr/>
          <p:nvPr/>
        </p:nvSpPr>
        <p:spPr>
          <a:xfrm>
            <a:off x="7243481" y="2099639"/>
            <a:ext cx="1486666" cy="51472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i="1">
                <a:solidFill>
                  <a:schemeClr val="tx1"/>
                </a:solidFill>
              </a:rPr>
              <a:t>Here Context</a:t>
            </a:r>
          </a:p>
          <a:p>
            <a:pPr algn="ctr"/>
            <a:r>
              <a:rPr lang="en-US" sz="1200">
                <a:solidFill>
                  <a:schemeClr val="tx1"/>
                </a:solidFill>
                <a:latin typeface="Consolas" panose="020B0609020204030204" pitchFamily="49" charset="0"/>
              </a:rPr>
              <a:t>{}</a:t>
            </a:r>
          </a:p>
        </p:txBody>
      </p:sp>
      <p:cxnSp>
        <p:nvCxnSpPr>
          <p:cNvPr id="38" name="Connector: Elbow 37">
            <a:extLst>
              <a:ext uri="{FF2B5EF4-FFF2-40B4-BE49-F238E27FC236}">
                <a16:creationId xmlns:a16="http://schemas.microsoft.com/office/drawing/2014/main" id="{90F513C5-DC80-4F2B-96A7-EB5756507DAD}"/>
              </a:ext>
            </a:extLst>
          </p:cNvPr>
          <p:cNvCxnSpPr>
            <a:cxnSpLocks/>
            <a:stCxn id="31" idx="0"/>
            <a:endCxn id="30" idx="2"/>
          </p:cNvCxnSpPr>
          <p:nvPr/>
        </p:nvCxnSpPr>
        <p:spPr>
          <a:xfrm rot="16200000" flipV="1">
            <a:off x="6628856" y="2454708"/>
            <a:ext cx="525894" cy="1299965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ctor: Elbow 39">
            <a:extLst>
              <a:ext uri="{FF2B5EF4-FFF2-40B4-BE49-F238E27FC236}">
                <a16:creationId xmlns:a16="http://schemas.microsoft.com/office/drawing/2014/main" id="{41D51ABE-C353-4629-8545-A3BF911CC20E}"/>
              </a:ext>
            </a:extLst>
          </p:cNvPr>
          <p:cNvCxnSpPr>
            <a:cxnSpLocks/>
            <a:stCxn id="31" idx="0"/>
            <a:endCxn id="34" idx="2"/>
          </p:cNvCxnSpPr>
          <p:nvPr/>
        </p:nvCxnSpPr>
        <p:spPr>
          <a:xfrm rot="5400000" flipH="1" flipV="1">
            <a:off x="7387664" y="2768489"/>
            <a:ext cx="753271" cy="445029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EAEECE73-3955-4AA7-B1B1-9E1C650A5E88}"/>
              </a:ext>
            </a:extLst>
          </p:cNvPr>
          <p:cNvCxnSpPr>
            <a:cxnSpLocks/>
            <a:stCxn id="28" idx="2"/>
            <a:endCxn id="29" idx="0"/>
          </p:cNvCxnSpPr>
          <p:nvPr/>
        </p:nvCxnSpPr>
        <p:spPr>
          <a:xfrm flipH="1">
            <a:off x="6242836" y="1539196"/>
            <a:ext cx="4063" cy="5479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5788AC92-D1B4-4381-801B-D8AE91EBE71B}"/>
              </a:ext>
            </a:extLst>
          </p:cNvPr>
          <p:cNvCxnSpPr>
            <a:cxnSpLocks/>
            <a:stCxn id="29" idx="2"/>
            <a:endCxn id="30" idx="0"/>
          </p:cNvCxnSpPr>
          <p:nvPr/>
        </p:nvCxnSpPr>
        <p:spPr>
          <a:xfrm flipH="1">
            <a:off x="6241820" y="2272220"/>
            <a:ext cx="1016" cy="547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AE20F164-B15D-430C-86CB-2BDA0E60B10F}"/>
              </a:ext>
            </a:extLst>
          </p:cNvPr>
          <p:cNvCxnSpPr>
            <a:cxnSpLocks/>
            <a:stCxn id="33" idx="2"/>
            <a:endCxn id="34" idx="0"/>
          </p:cNvCxnSpPr>
          <p:nvPr/>
        </p:nvCxnSpPr>
        <p:spPr>
          <a:xfrm flipH="1">
            <a:off x="7986814" y="2044845"/>
            <a:ext cx="4064" cy="54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422805F0-D82D-4C43-BA48-2657555FA371}"/>
              </a:ext>
            </a:extLst>
          </p:cNvPr>
          <p:cNvSpPr txBox="1"/>
          <p:nvPr/>
        </p:nvSpPr>
        <p:spPr>
          <a:xfrm>
            <a:off x="7199415" y="923180"/>
            <a:ext cx="15747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tx1">
                    <a:lumMod val="65000"/>
                    <a:lumOff val="35000"/>
                  </a:schemeClr>
                </a:solidFill>
              </a:rPr>
              <a:t>Stores Symbols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1F6CA0E6-275D-4BCA-874C-6D95E43CEB19}"/>
              </a:ext>
            </a:extLst>
          </p:cNvPr>
          <p:cNvSpPr txBox="1"/>
          <p:nvPr/>
        </p:nvSpPr>
        <p:spPr>
          <a:xfrm>
            <a:off x="5454421" y="666977"/>
            <a:ext cx="15747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tx1">
                    <a:lumMod val="65000"/>
                    <a:lumOff val="35000"/>
                  </a:schemeClr>
                </a:solidFill>
              </a:rPr>
              <a:t>Hierarchical</a:t>
            </a:r>
          </a:p>
        </p:txBody>
      </p: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6BE18B05-E200-44FD-8091-543F5846A41A}"/>
              </a:ext>
            </a:extLst>
          </p:cNvPr>
          <p:cNvCxnSpPr>
            <a:cxnSpLocks/>
          </p:cNvCxnSpPr>
          <p:nvPr/>
        </p:nvCxnSpPr>
        <p:spPr>
          <a:xfrm flipV="1">
            <a:off x="2766215" y="1267670"/>
            <a:ext cx="2688206" cy="3407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>
            <a:extLst>
              <a:ext uri="{FF2B5EF4-FFF2-40B4-BE49-F238E27FC236}">
                <a16:creationId xmlns:a16="http://schemas.microsoft.com/office/drawing/2014/main" id="{5DAF91B5-0207-4061-B6F3-C31B58D12D12}"/>
              </a:ext>
            </a:extLst>
          </p:cNvPr>
          <p:cNvSpPr txBox="1"/>
          <p:nvPr/>
        </p:nvSpPr>
        <p:spPr>
          <a:xfrm>
            <a:off x="3856664" y="1271848"/>
            <a:ext cx="1057769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chemeClr val="tx1">
                    <a:lumMod val="65000"/>
                    <a:lumOff val="35000"/>
                  </a:schemeClr>
                </a:solidFill>
              </a:rPr>
              <a:t>Resolves to</a:t>
            </a:r>
          </a:p>
        </p:txBody>
      </p: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A5C82E15-FF58-4CE3-A459-65B4083DF9A3}"/>
              </a:ext>
            </a:extLst>
          </p:cNvPr>
          <p:cNvCxnSpPr/>
          <p:nvPr/>
        </p:nvCxnSpPr>
        <p:spPr>
          <a:xfrm flipV="1">
            <a:off x="3512265" y="1617750"/>
            <a:ext cx="873283" cy="16463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5CD5A02E-0869-428D-A7CE-68DB01B2EC83}"/>
              </a:ext>
            </a:extLst>
          </p:cNvPr>
          <p:cNvSpPr txBox="1"/>
          <p:nvPr/>
        </p:nvSpPr>
        <p:spPr>
          <a:xfrm>
            <a:off x="3347232" y="2226843"/>
            <a:ext cx="1483619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chemeClr val="tx1">
                    <a:lumMod val="65000"/>
                    <a:lumOff val="35000"/>
                  </a:schemeClr>
                </a:solidFill>
              </a:rPr>
              <a:t>Helps limit search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454482C7-1866-40AD-BEE6-9B985C42E8A1}"/>
              </a:ext>
            </a:extLst>
          </p:cNvPr>
          <p:cNvSpPr/>
          <p:nvPr/>
        </p:nvSpPr>
        <p:spPr>
          <a:xfrm>
            <a:off x="6105188" y="4209309"/>
            <a:ext cx="2188453" cy="51086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i="1">
                <a:solidFill>
                  <a:schemeClr val="tx1"/>
                </a:solidFill>
              </a:rPr>
              <a:t>Namespace Context</a:t>
            </a:r>
          </a:p>
          <a:p>
            <a:pPr algn="ctr"/>
            <a:r>
              <a:rPr lang="en-US" sz="1200">
                <a:solidFill>
                  <a:schemeClr val="tx1"/>
                </a:solidFill>
                <a:latin typeface="Consolas" panose="020B0609020204030204" pitchFamily="49" charset="0"/>
              </a:rPr>
              <a:t>{}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E828572A-4B4D-4FDB-AC2F-CBBA497F2CF6}"/>
              </a:ext>
            </a:extLst>
          </p:cNvPr>
          <p:cNvSpPr/>
          <p:nvPr/>
        </p:nvSpPr>
        <p:spPr>
          <a:xfrm>
            <a:off x="4981443" y="3544553"/>
            <a:ext cx="1494793" cy="51086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i="1">
                <a:solidFill>
                  <a:schemeClr val="tx1"/>
                </a:solidFill>
              </a:rPr>
              <a:t>Table Context</a:t>
            </a:r>
          </a:p>
          <a:p>
            <a:pPr algn="ctr"/>
            <a:r>
              <a:rPr lang="en-US" sz="1200">
                <a:solidFill>
                  <a:schemeClr val="tx1"/>
                </a:solidFill>
                <a:latin typeface="Consolas" panose="020B0609020204030204" pitchFamily="49" charset="0"/>
              </a:rPr>
              <a:t>{:name=[…]}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1E4326F4-7BF4-4721-8A82-40FFFD4EF7E1}"/>
              </a:ext>
            </a:extLst>
          </p:cNvPr>
          <p:cNvSpPr/>
          <p:nvPr/>
        </p:nvSpPr>
        <p:spPr>
          <a:xfrm>
            <a:off x="3995946" y="4206875"/>
            <a:ext cx="1848167" cy="51086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i="1">
                <a:solidFill>
                  <a:schemeClr val="tx1"/>
                </a:solidFill>
              </a:rPr>
              <a:t>Table Context</a:t>
            </a:r>
          </a:p>
          <a:p>
            <a:pPr algn="ctr"/>
            <a:r>
              <a:rPr lang="en-US" sz="1200">
                <a:solidFill>
                  <a:schemeClr val="tx1"/>
                </a:solidFill>
                <a:latin typeface="Consolas" panose="020B0609020204030204" pitchFamily="49" charset="0"/>
              </a:rPr>
              <a:t>{:note=“Citation…”}</a:t>
            </a:r>
          </a:p>
        </p:txBody>
      </p:sp>
    </p:spTree>
    <p:extLst>
      <p:ext uri="{BB962C8B-B14F-4D97-AF65-F5344CB8AC3E}">
        <p14:creationId xmlns:p14="http://schemas.microsoft.com/office/powerpoint/2010/main" val="980937148"/>
      </p:ext>
    </p:extLst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FF7FFE-C058-4C75-A879-86FB5BA948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Concepts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8A36069-B5E4-46ED-9352-E5F5FDD3A53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137B648-276C-4D46-A439-0938B8BE5797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/>
              <a:t>Name</a:t>
            </a:r>
          </a:p>
          <a:p>
            <a:pPr lvl="1"/>
            <a:r>
              <a:rPr lang="en-US"/>
              <a:t>What you type into a script</a:t>
            </a:r>
          </a:p>
          <a:p>
            <a:pPr lvl="1"/>
            <a:r>
              <a:rPr lang="en-US"/>
              <a:t>Qualified vs Unqualified</a:t>
            </a:r>
          </a:p>
          <a:p>
            <a:r>
              <a:rPr lang="en-US"/>
              <a:t>Scope</a:t>
            </a:r>
          </a:p>
          <a:p>
            <a:pPr lvl="1"/>
            <a:r>
              <a:rPr lang="en-US"/>
              <a:t>The left part of a qualified name (</a:t>
            </a:r>
            <a:r>
              <a:rPr lang="en-US" b="1" err="1"/>
              <a:t>local</a:t>
            </a:r>
            <a:r>
              <a:rPr lang="en-US" err="1"/>
              <a:t>:x</a:t>
            </a:r>
            <a:r>
              <a:rPr lang="en-US"/>
              <a:t>, </a:t>
            </a:r>
            <a:r>
              <a:rPr lang="en-US" b="1" err="1"/>
              <a:t>dt</a:t>
            </a:r>
            <a:r>
              <a:rPr lang="en-US" err="1"/>
              <a:t>:name</a:t>
            </a:r>
            <a:r>
              <a:rPr lang="en-US"/>
              <a:t>)</a:t>
            </a:r>
          </a:p>
          <a:p>
            <a:pPr lvl="1"/>
            <a:r>
              <a:rPr lang="en-US"/>
              <a:t>Note that scope itself may need to resolve (Table, Namespace, </a:t>
            </a:r>
            <a:r>
              <a:rPr lang="en-US" i="1" err="1"/>
              <a:t>etc</a:t>
            </a:r>
            <a:r>
              <a:rPr lang="en-US"/>
              <a:t>)</a:t>
            </a:r>
          </a:p>
          <a:p>
            <a:r>
              <a:rPr lang="en-US"/>
              <a:t>Context</a:t>
            </a:r>
          </a:p>
          <a:p>
            <a:pPr lvl="1"/>
            <a:r>
              <a:rPr lang="en-US"/>
              <a:t>Where symbols are stored</a:t>
            </a:r>
          </a:p>
          <a:p>
            <a:pPr lvl="1"/>
            <a:r>
              <a:rPr lang="en-US"/>
              <a:t>Linked together into a tree</a:t>
            </a:r>
          </a:p>
          <a:p>
            <a:r>
              <a:rPr lang="en-US"/>
              <a:t>Symbol</a:t>
            </a:r>
          </a:p>
          <a:p>
            <a:pPr lvl="1"/>
            <a:r>
              <a:rPr lang="en-US"/>
              <a:t>Name and current value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B00E7B22-9B0E-450C-8981-DFEF14357AAC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sz="1900"/>
              <a:t>Resolution</a:t>
            </a:r>
          </a:p>
          <a:p>
            <a:pPr lvl="1"/>
            <a:r>
              <a:rPr lang="en-US" sz="1700"/>
              <a:t>Process of using name </a:t>
            </a:r>
            <a:r>
              <a:rPr lang="en-US" sz="1700" b="1"/>
              <a:t>and environment </a:t>
            </a:r>
            <a:r>
              <a:rPr lang="en-US" sz="1700"/>
              <a:t>to read or write a symbol</a:t>
            </a:r>
          </a:p>
          <a:p>
            <a:pPr lvl="1"/>
            <a:r>
              <a:rPr lang="en-US" sz="1700"/>
              <a:t>Uses Name Resolution Rules and assisted by scopes</a:t>
            </a:r>
          </a:p>
          <a:p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7471BCF3-4D39-41B8-B678-34ECE32F3C25}"/>
              </a:ext>
            </a:extLst>
          </p:cNvPr>
          <p:cNvGrpSpPr/>
          <p:nvPr/>
        </p:nvGrpSpPr>
        <p:grpSpPr>
          <a:xfrm>
            <a:off x="4270780" y="2571750"/>
            <a:ext cx="4355038" cy="2141593"/>
            <a:chOff x="495553" y="773257"/>
            <a:chExt cx="8242721" cy="4053365"/>
          </a:xfrm>
        </p:grpSpPr>
        <p:sp>
          <p:nvSpPr>
            <p:cNvPr id="11" name="Rectangle: Folded Corner 10">
              <a:extLst>
                <a:ext uri="{FF2B5EF4-FFF2-40B4-BE49-F238E27FC236}">
                  <a16:creationId xmlns:a16="http://schemas.microsoft.com/office/drawing/2014/main" id="{9EE78F0B-9EC5-46A2-9A6B-F94B7FA5FE21}"/>
                </a:ext>
              </a:extLst>
            </p:cNvPr>
            <p:cNvSpPr/>
            <p:nvPr/>
          </p:nvSpPr>
          <p:spPr>
            <a:xfrm>
              <a:off x="924098" y="1360386"/>
              <a:ext cx="1758546" cy="514729"/>
            </a:xfrm>
            <a:prstGeom prst="foldedCorner">
              <a:avLst/>
            </a:prstGeom>
            <a:ln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>
                <a:solidFill>
                  <a:schemeClr val="bg1"/>
                </a:solidFill>
                <a:latin typeface="Consolas" panose="020B0609020204030204" pitchFamily="49" charset="0"/>
              </a:endParaRPr>
            </a:p>
          </p:txBody>
        </p:sp>
        <p:sp>
          <p:nvSpPr>
            <p:cNvPr id="12" name="Rectangle: Folded Corner 11">
              <a:extLst>
                <a:ext uri="{FF2B5EF4-FFF2-40B4-BE49-F238E27FC236}">
                  <a16:creationId xmlns:a16="http://schemas.microsoft.com/office/drawing/2014/main" id="{907EA9B0-1C8C-4FE6-B919-B02E93DCAB47}"/>
                </a:ext>
              </a:extLst>
            </p:cNvPr>
            <p:cNvSpPr/>
            <p:nvPr/>
          </p:nvSpPr>
          <p:spPr>
            <a:xfrm>
              <a:off x="1886942" y="773257"/>
              <a:ext cx="1758546" cy="514729"/>
            </a:xfrm>
            <a:prstGeom prst="foldedCorner">
              <a:avLst/>
            </a:prstGeom>
            <a:ln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>
                <a:solidFill>
                  <a:schemeClr val="bg1"/>
                </a:solidFill>
                <a:latin typeface="Consolas" panose="020B0609020204030204" pitchFamily="49" charset="0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3884905C-D89B-4EF6-94A0-07A9B5A027B1}"/>
                </a:ext>
              </a:extLst>
            </p:cNvPr>
            <p:cNvSpPr/>
            <p:nvPr/>
          </p:nvSpPr>
          <p:spPr>
            <a:xfrm>
              <a:off x="1297924" y="2731085"/>
              <a:ext cx="1881281" cy="27002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E61FCDCC-DE09-4B08-9FE4-B2CA27762EC0}"/>
                </a:ext>
              </a:extLst>
            </p:cNvPr>
            <p:cNvSpPr/>
            <p:nvPr/>
          </p:nvSpPr>
          <p:spPr>
            <a:xfrm>
              <a:off x="495553" y="3031122"/>
              <a:ext cx="1881280" cy="27002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F023109-E41C-4647-8A0A-898C71F0B9AE}"/>
                </a:ext>
              </a:extLst>
            </p:cNvPr>
            <p:cNvSpPr/>
            <p:nvPr/>
          </p:nvSpPr>
          <p:spPr>
            <a:xfrm>
              <a:off x="1886942" y="3333100"/>
              <a:ext cx="1881280" cy="27002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55AB8727-73BF-44ED-AE59-F791018E01B3}"/>
                </a:ext>
              </a:extLst>
            </p:cNvPr>
            <p:cNvSpPr/>
            <p:nvPr/>
          </p:nvSpPr>
          <p:spPr>
            <a:xfrm>
              <a:off x="1297925" y="3634940"/>
              <a:ext cx="1881280" cy="27002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E0D80FE2-4B0B-4BB0-A9EC-6E148D13ABD7}"/>
                </a:ext>
              </a:extLst>
            </p:cNvPr>
            <p:cNvSpPr/>
            <p:nvPr/>
          </p:nvSpPr>
          <p:spPr>
            <a:xfrm>
              <a:off x="680249" y="3936849"/>
              <a:ext cx="1881282" cy="27002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808A6224-D74C-4BED-A687-D250FE0CB8BC}"/>
                </a:ext>
              </a:extLst>
            </p:cNvPr>
            <p:cNvSpPr/>
            <p:nvPr/>
          </p:nvSpPr>
          <p:spPr>
            <a:xfrm>
              <a:off x="1436193" y="4238490"/>
              <a:ext cx="1881282" cy="27002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06EDB3CE-FFAD-471F-97BF-C77EECF58CE9}"/>
                </a:ext>
              </a:extLst>
            </p:cNvPr>
            <p:cNvSpPr/>
            <p:nvPr/>
          </p:nvSpPr>
          <p:spPr>
            <a:xfrm>
              <a:off x="924098" y="4556596"/>
              <a:ext cx="1881282" cy="27002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D660D25F-B0ED-4872-B36A-912D21F39DC5}"/>
                </a:ext>
              </a:extLst>
            </p:cNvPr>
            <p:cNvCxnSpPr>
              <a:cxnSpLocks/>
            </p:cNvCxnSpPr>
            <p:nvPr/>
          </p:nvCxnSpPr>
          <p:spPr>
            <a:xfrm>
              <a:off x="1886942" y="1976750"/>
              <a:ext cx="305196" cy="72058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6E1019F9-7408-4231-A3FB-0C539EF92872}"/>
                </a:ext>
              </a:extLst>
            </p:cNvPr>
            <p:cNvSpPr/>
            <p:nvPr/>
          </p:nvSpPr>
          <p:spPr>
            <a:xfrm>
              <a:off x="5499503" y="1024468"/>
              <a:ext cx="1494792" cy="51472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>
                <a:solidFill>
                  <a:schemeClr val="tx1"/>
                </a:solidFill>
                <a:latin typeface="Consolas" panose="020B0609020204030204" pitchFamily="49" charset="0"/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9DCF82AC-A0B4-4CC0-A9BD-7CFD308BC57B}"/>
                </a:ext>
              </a:extLst>
            </p:cNvPr>
            <p:cNvSpPr/>
            <p:nvPr/>
          </p:nvSpPr>
          <p:spPr>
            <a:xfrm>
              <a:off x="5499502" y="1593989"/>
              <a:ext cx="1486667" cy="678231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>
                <a:solidFill>
                  <a:schemeClr val="tx1"/>
                </a:solidFill>
                <a:latin typeface="Consolas" panose="020B0609020204030204" pitchFamily="49" charset="0"/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7D4C33C0-350A-4926-9F26-1CB2CF4EF214}"/>
                </a:ext>
              </a:extLst>
            </p:cNvPr>
            <p:cNvSpPr/>
            <p:nvPr/>
          </p:nvSpPr>
          <p:spPr>
            <a:xfrm>
              <a:off x="5497470" y="2327016"/>
              <a:ext cx="1488700" cy="51472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>
                <a:solidFill>
                  <a:schemeClr val="tx1"/>
                </a:solidFill>
                <a:latin typeface="Consolas" panose="020B0609020204030204" pitchFamily="49" charset="0"/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338F479D-8CB4-41E8-AFC0-8CA98CF6BB92}"/>
                </a:ext>
              </a:extLst>
            </p:cNvPr>
            <p:cNvSpPr/>
            <p:nvPr/>
          </p:nvSpPr>
          <p:spPr>
            <a:xfrm>
              <a:off x="6710652" y="3367638"/>
              <a:ext cx="1662266" cy="51472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>
                <a:solidFill>
                  <a:schemeClr val="tx1"/>
                </a:solidFill>
                <a:latin typeface="Consolas" panose="020B0609020204030204" pitchFamily="49" charset="0"/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FCCA4E42-FF9B-4932-A5A8-111A7FE16771}"/>
                </a:ext>
              </a:extLst>
            </p:cNvPr>
            <p:cNvSpPr/>
            <p:nvPr/>
          </p:nvSpPr>
          <p:spPr>
            <a:xfrm>
              <a:off x="7243482" y="1237364"/>
              <a:ext cx="1494792" cy="807481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>
                <a:solidFill>
                  <a:schemeClr val="tx1"/>
                </a:solidFill>
                <a:latin typeface="Consolas" panose="020B0609020204030204" pitchFamily="49" charset="0"/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750ACC23-19A4-44E6-AF72-433B605A8BB2}"/>
                </a:ext>
              </a:extLst>
            </p:cNvPr>
            <p:cNvSpPr/>
            <p:nvPr/>
          </p:nvSpPr>
          <p:spPr>
            <a:xfrm>
              <a:off x="7243481" y="2099639"/>
              <a:ext cx="1486666" cy="51472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>
                <a:solidFill>
                  <a:schemeClr val="tx1"/>
                </a:solidFill>
                <a:latin typeface="Consolas" panose="020B0609020204030204" pitchFamily="49" charset="0"/>
              </a:endParaRPr>
            </a:p>
          </p:txBody>
        </p:sp>
        <p:cxnSp>
          <p:nvCxnSpPr>
            <p:cNvPr id="27" name="Connector: Elbow 26">
              <a:extLst>
                <a:ext uri="{FF2B5EF4-FFF2-40B4-BE49-F238E27FC236}">
                  <a16:creationId xmlns:a16="http://schemas.microsoft.com/office/drawing/2014/main" id="{240F2EBC-3495-4B7A-87DC-70702AB54F9A}"/>
                </a:ext>
              </a:extLst>
            </p:cNvPr>
            <p:cNvCxnSpPr>
              <a:cxnSpLocks/>
              <a:stCxn id="24" idx="0"/>
              <a:endCxn id="23" idx="2"/>
            </p:cNvCxnSpPr>
            <p:nvPr/>
          </p:nvCxnSpPr>
          <p:spPr>
            <a:xfrm rot="16200000" flipV="1">
              <a:off x="6628856" y="2454708"/>
              <a:ext cx="525894" cy="1299965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or: Elbow 27">
              <a:extLst>
                <a:ext uri="{FF2B5EF4-FFF2-40B4-BE49-F238E27FC236}">
                  <a16:creationId xmlns:a16="http://schemas.microsoft.com/office/drawing/2014/main" id="{8D531315-D579-4B2C-8007-3790322799F1}"/>
                </a:ext>
              </a:extLst>
            </p:cNvPr>
            <p:cNvCxnSpPr>
              <a:cxnSpLocks/>
              <a:stCxn id="24" idx="0"/>
              <a:endCxn id="26" idx="2"/>
            </p:cNvCxnSpPr>
            <p:nvPr/>
          </p:nvCxnSpPr>
          <p:spPr>
            <a:xfrm rot="5400000" flipH="1" flipV="1">
              <a:off x="7387664" y="2768489"/>
              <a:ext cx="753271" cy="445029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45CC174F-5551-4E1D-9C89-A28B11EA70F6}"/>
                </a:ext>
              </a:extLst>
            </p:cNvPr>
            <p:cNvCxnSpPr>
              <a:cxnSpLocks/>
              <a:stCxn id="21" idx="2"/>
              <a:endCxn id="22" idx="0"/>
            </p:cNvCxnSpPr>
            <p:nvPr/>
          </p:nvCxnSpPr>
          <p:spPr>
            <a:xfrm flipH="1">
              <a:off x="6242836" y="1539196"/>
              <a:ext cx="4063" cy="5479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B11FFC72-D8B4-4E8C-8080-B6D990BC6DA1}"/>
                </a:ext>
              </a:extLst>
            </p:cNvPr>
            <p:cNvCxnSpPr>
              <a:cxnSpLocks/>
              <a:stCxn id="22" idx="2"/>
              <a:endCxn id="23" idx="0"/>
            </p:cNvCxnSpPr>
            <p:nvPr/>
          </p:nvCxnSpPr>
          <p:spPr>
            <a:xfrm flipH="1">
              <a:off x="6241820" y="2272220"/>
              <a:ext cx="1016" cy="5479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B5B3F54-F8A6-46E1-96C6-F4007712FA8A}"/>
                </a:ext>
              </a:extLst>
            </p:cNvPr>
            <p:cNvCxnSpPr>
              <a:cxnSpLocks/>
              <a:stCxn id="25" idx="2"/>
              <a:endCxn id="26" idx="0"/>
            </p:cNvCxnSpPr>
            <p:nvPr/>
          </p:nvCxnSpPr>
          <p:spPr>
            <a:xfrm flipH="1">
              <a:off x="7986814" y="2044845"/>
              <a:ext cx="4064" cy="5479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CFBD7297-E8EF-4EBF-B9F6-13B485E1446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66215" y="1267670"/>
              <a:ext cx="2688206" cy="34072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241CE5BE-E22F-4F72-9317-B096F32887A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512265" y="1617750"/>
              <a:ext cx="873283" cy="164637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78A6A40A-1491-45BA-9F34-F289C4E67F9B}"/>
                </a:ext>
              </a:extLst>
            </p:cNvPr>
            <p:cNvSpPr/>
            <p:nvPr/>
          </p:nvSpPr>
          <p:spPr>
            <a:xfrm>
              <a:off x="6105188" y="4209309"/>
              <a:ext cx="2188453" cy="51086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>
                <a:solidFill>
                  <a:schemeClr val="tx1"/>
                </a:solidFill>
                <a:latin typeface="Consolas" panose="020B0609020204030204" pitchFamily="49" charset="0"/>
              </a:endParaRP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5BD24A5B-C8D2-418A-BD6A-55E90BD88D99}"/>
                </a:ext>
              </a:extLst>
            </p:cNvPr>
            <p:cNvSpPr/>
            <p:nvPr/>
          </p:nvSpPr>
          <p:spPr>
            <a:xfrm>
              <a:off x="4981443" y="3544553"/>
              <a:ext cx="1494793" cy="51086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>
                <a:solidFill>
                  <a:schemeClr val="tx1"/>
                </a:solidFill>
                <a:latin typeface="Consolas" panose="020B0609020204030204" pitchFamily="49" charset="0"/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9CBFE40B-1070-429B-A493-353D8E4A7A4B}"/>
                </a:ext>
              </a:extLst>
            </p:cNvPr>
            <p:cNvSpPr/>
            <p:nvPr/>
          </p:nvSpPr>
          <p:spPr>
            <a:xfrm>
              <a:off x="3995946" y="4206875"/>
              <a:ext cx="1848167" cy="51086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>
                <a:solidFill>
                  <a:schemeClr val="tx1"/>
                </a:solidFill>
                <a:latin typeface="Consolas" panose="020B0609020204030204" pitchFamily="49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69615647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E07058-1488-544E-BE2A-9170627E46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Essential Scripting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F17338-9F64-4641-90B4-079C4F7A0FC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For each section</a:t>
            </a:r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8447CFA-D181-4648-87C8-26D224E1A338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r>
              <a:rPr lang="en-US">
                <a:solidFill>
                  <a:srgbClr val="04304B"/>
                </a:solidFill>
                <a:cs typeface="Calibri Light"/>
              </a:rPr>
              <a:t>Acknowledging </a:t>
            </a:r>
            <a:r>
              <a:rPr lang="en-US" b="1">
                <a:solidFill>
                  <a:srgbClr val="04304B"/>
                </a:solidFill>
                <a:cs typeface="Calibri Light"/>
              </a:rPr>
              <a:t>pain points</a:t>
            </a:r>
            <a:r>
              <a:rPr lang="en-US">
                <a:solidFill>
                  <a:srgbClr val="04304B"/>
                </a:solidFill>
                <a:cs typeface="Calibri Light"/>
              </a:rPr>
              <a:t> affecting ability</a:t>
            </a:r>
          </a:p>
          <a:p>
            <a:pPr lvl="1"/>
            <a:r>
              <a:rPr lang="en-US">
                <a:solidFill>
                  <a:srgbClr val="595959"/>
                </a:solidFill>
                <a:cs typeface="Calibri Light"/>
              </a:rPr>
              <a:t>to work quickly (efficiency)</a:t>
            </a:r>
          </a:p>
          <a:p>
            <a:pPr lvl="1"/>
            <a:r>
              <a:rPr lang="en-US">
                <a:solidFill>
                  <a:srgbClr val="595959"/>
                </a:solidFill>
                <a:cs typeface="Calibri Light"/>
              </a:rPr>
              <a:t>to be confident in that work (reproducibility)</a:t>
            </a:r>
          </a:p>
          <a:p>
            <a:r>
              <a:rPr lang="en-US">
                <a:solidFill>
                  <a:srgbClr val="04304B"/>
                </a:solidFill>
                <a:cs typeface="Calibri Light"/>
              </a:rPr>
              <a:t>Presenting </a:t>
            </a:r>
            <a:r>
              <a:rPr lang="en-US" b="1">
                <a:solidFill>
                  <a:srgbClr val="04304B"/>
                </a:solidFill>
                <a:cs typeface="Calibri Light"/>
              </a:rPr>
              <a:t>solutions</a:t>
            </a:r>
            <a:r>
              <a:rPr lang="en-US">
                <a:solidFill>
                  <a:srgbClr val="04304B"/>
                </a:solidFill>
                <a:cs typeface="Calibri Light"/>
              </a:rPr>
              <a:t>, both</a:t>
            </a:r>
          </a:p>
          <a:p>
            <a:pPr lvl="1"/>
            <a:r>
              <a:rPr lang="en-US">
                <a:solidFill>
                  <a:srgbClr val="595959"/>
                </a:solidFill>
                <a:cs typeface="Calibri Light"/>
              </a:rPr>
              <a:t>by rote</a:t>
            </a:r>
          </a:p>
          <a:p>
            <a:pPr lvl="1"/>
            <a:r>
              <a:rPr lang="en-US">
                <a:solidFill>
                  <a:srgbClr val="595959"/>
                </a:solidFill>
                <a:cs typeface="Calibri Light"/>
              </a:rPr>
              <a:t>with explanation</a:t>
            </a:r>
          </a:p>
          <a:p>
            <a:r>
              <a:rPr lang="en-US">
                <a:solidFill>
                  <a:srgbClr val="04304B"/>
                </a:solidFill>
                <a:cs typeface="Calibri Light"/>
              </a:rPr>
              <a:t>Discussing </a:t>
            </a:r>
            <a:r>
              <a:rPr lang="en-US" b="1">
                <a:solidFill>
                  <a:srgbClr val="04304B"/>
                </a:solidFill>
                <a:cs typeface="Calibri Light"/>
              </a:rPr>
              <a:t>practices </a:t>
            </a:r>
            <a:r>
              <a:rPr lang="en-US">
                <a:solidFill>
                  <a:srgbClr val="04304B"/>
                </a:solidFill>
                <a:cs typeface="Calibri Light"/>
              </a:rPr>
              <a:t>to avoid issues</a:t>
            </a:r>
          </a:p>
          <a:p>
            <a:r>
              <a:rPr lang="en-US">
                <a:cs typeface="Calibri Light"/>
              </a:rPr>
              <a:t>With notes throughout on</a:t>
            </a:r>
          </a:p>
          <a:p>
            <a:pPr lvl="1"/>
            <a:r>
              <a:rPr lang="en-US">
                <a:cs typeface="Calibri Light"/>
              </a:rPr>
              <a:t>Organizational tricks</a:t>
            </a:r>
          </a:p>
          <a:p>
            <a:pPr lvl="1"/>
            <a:r>
              <a:rPr lang="en-US">
                <a:cs typeface="Calibri Light"/>
              </a:rPr>
              <a:t>Scopes</a:t>
            </a:r>
            <a:endParaRPr lang="en-US"/>
          </a:p>
          <a:p>
            <a:pPr lvl="1"/>
            <a:r>
              <a:rPr lang="en-US">
                <a:cs typeface="Calibri Light"/>
              </a:rPr>
              <a:t>Dynamic Scoping</a:t>
            </a:r>
          </a:p>
          <a:p>
            <a:pPr lvl="1"/>
            <a:r>
              <a:rPr lang="en-US">
                <a:cs typeface="Calibri Light"/>
              </a:rPr>
              <a:t>Callbacks</a:t>
            </a:r>
          </a:p>
          <a:p>
            <a:endParaRPr lang="en-US">
              <a:cs typeface="Calibri Light"/>
            </a:endParaRPr>
          </a:p>
          <a:p>
            <a:endParaRPr lang="en-US">
              <a:solidFill>
                <a:srgbClr val="04304B"/>
              </a:solidFill>
              <a:cs typeface="Calibri Light"/>
            </a:endParaRPr>
          </a:p>
          <a:p>
            <a:pPr lvl="1"/>
            <a:endParaRPr lang="en-US">
              <a:cs typeface="Calibri Light"/>
            </a:endParaRPr>
          </a:p>
          <a:p>
            <a:pPr lvl="1"/>
            <a:endParaRPr lang="en-US">
              <a:cs typeface="Calibri Light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6B357B4-05BB-4FDD-854E-6CC323953FF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6377" y="996694"/>
            <a:ext cx="2645873" cy="2177263"/>
          </a:xfrm>
        </p:spPr>
        <p:txBody>
          <a:bodyPr/>
          <a:lstStyle/>
          <a:p>
            <a:pPr marL="342900" indent="-342900">
              <a:buChar char="•"/>
            </a:pPr>
            <a:r>
              <a:rPr lang="en-US">
                <a:cs typeface="Calibri Light"/>
              </a:rPr>
              <a:t>Combining Scripts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>
                <a:cs typeface="Calibri Light"/>
              </a:rPr>
              <a:t>Isolating Changes</a:t>
            </a:r>
          </a:p>
          <a:p>
            <a:pPr marL="342900" indent="-342900">
              <a:buChar char="•"/>
            </a:pPr>
            <a:r>
              <a:rPr lang="en-US">
                <a:cs typeface="Calibri Light"/>
              </a:rPr>
              <a:t>Splitting Scripts</a:t>
            </a:r>
          </a:p>
          <a:p>
            <a:pPr marL="342900" indent="-342900">
              <a:buChar char="•"/>
            </a:pPr>
            <a:r>
              <a:rPr lang="en-US">
                <a:cs typeface="Calibri Light"/>
              </a:rPr>
              <a:t>Error Handling</a:t>
            </a:r>
          </a:p>
          <a:p>
            <a:pPr marL="342900" indent="-342900">
              <a:buChar char="•"/>
            </a:pPr>
            <a:r>
              <a:rPr lang="en-US">
                <a:cs typeface="Calibri Light"/>
              </a:rPr>
              <a:t>Wrangling Windows</a:t>
            </a:r>
          </a:p>
          <a:p>
            <a:pPr marL="342900" indent="-342900">
              <a:buChar char="•"/>
            </a:pPr>
            <a:r>
              <a:rPr lang="en-US">
                <a:cs typeface="Calibri Light"/>
              </a:rPr>
              <a:t>Sharing Scripts</a:t>
            </a:r>
          </a:p>
        </p:txBody>
      </p:sp>
    </p:spTree>
    <p:extLst>
      <p:ext uri="{BB962C8B-B14F-4D97-AF65-F5344CB8AC3E}">
        <p14:creationId xmlns:p14="http://schemas.microsoft.com/office/powerpoint/2010/main" val="3013733744"/>
      </p:ext>
    </p:extLst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itle 43">
            <a:extLst>
              <a:ext uri="{FF2B5EF4-FFF2-40B4-BE49-F238E27FC236}">
                <a16:creationId xmlns:a16="http://schemas.microsoft.com/office/drawing/2014/main" id="{27E5E9C1-E9EE-4922-BACE-D0FAC61FE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</a:t>
            </a:r>
          </a:p>
        </p:txBody>
      </p:sp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6B65761F-7242-47B7-B262-9275827CBC3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3" name="Rectangle: Folded Corner 42">
            <a:extLst>
              <a:ext uri="{FF2B5EF4-FFF2-40B4-BE49-F238E27FC236}">
                <a16:creationId xmlns:a16="http://schemas.microsoft.com/office/drawing/2014/main" id="{9BFF8D60-803F-4040-AAD2-DC545B20F415}"/>
              </a:ext>
            </a:extLst>
          </p:cNvPr>
          <p:cNvSpPr/>
          <p:nvPr/>
        </p:nvSpPr>
        <p:spPr>
          <a:xfrm>
            <a:off x="626363" y="1115450"/>
            <a:ext cx="2655787" cy="310532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400" b="1">
                <a:latin typeface="Consolas" panose="020B0609020204030204" pitchFamily="49" charset="0"/>
              </a:rPr>
              <a:t>Names Default To Here</a:t>
            </a:r>
            <a:r>
              <a:rPr lang="en-US" sz="1400">
                <a:latin typeface="Consolas" panose="020B0609020204030204" pitchFamily="49" charset="0"/>
              </a:rPr>
              <a:t>(0);</a:t>
            </a:r>
          </a:p>
          <a:p>
            <a:endParaRPr lang="en-US" sz="1400">
              <a:latin typeface="Consolas" panose="020B0609020204030204" pitchFamily="49" charset="0"/>
            </a:endParaRPr>
          </a:p>
          <a:p>
            <a:r>
              <a:rPr lang="en-US" sz="1400">
                <a:latin typeface="Consolas" panose="020B0609020204030204" pitchFamily="49" charset="0"/>
              </a:rPr>
              <a:t>x=5;</a:t>
            </a:r>
          </a:p>
          <a:p>
            <a:r>
              <a:rPr lang="en-US" sz="1400" b="1">
                <a:latin typeface="Consolas" panose="020B0609020204030204" pitchFamily="49" charset="0"/>
              </a:rPr>
              <a:t>Show</a:t>
            </a:r>
            <a:r>
              <a:rPr lang="en-US" sz="1400">
                <a:latin typeface="Consolas" panose="020B0609020204030204" pitchFamily="49" charset="0"/>
              </a:rPr>
              <a:t>(x, </a:t>
            </a:r>
            <a:r>
              <a:rPr lang="en-US" sz="1400" err="1">
                <a:latin typeface="Consolas" panose="020B0609020204030204" pitchFamily="49" charset="0"/>
              </a:rPr>
              <a:t>global:x</a:t>
            </a:r>
            <a:r>
              <a:rPr lang="en-US" sz="1400">
                <a:latin typeface="Consolas" panose="020B0609020204030204" pitchFamily="49" charset="0"/>
              </a:rPr>
              <a:t>, ::x);</a:t>
            </a:r>
          </a:p>
          <a:p>
            <a:endParaRPr lang="en-US" sz="1400">
              <a:latin typeface="Consolas" panose="020B0609020204030204" pitchFamily="49" charset="0"/>
            </a:endParaRPr>
          </a:p>
          <a:p>
            <a:r>
              <a:rPr lang="es-ES" sz="1400" b="1">
                <a:latin typeface="Consolas" panose="020B0609020204030204" pitchFamily="49" charset="0"/>
              </a:rPr>
              <a:t>Local</a:t>
            </a:r>
            <a:r>
              <a:rPr lang="es-ES" sz="1400">
                <a:latin typeface="Consolas" panose="020B0609020204030204" pitchFamily="49" charset="0"/>
              </a:rPr>
              <a:t>({x=50,y=70},</a:t>
            </a:r>
          </a:p>
          <a:p>
            <a:r>
              <a:rPr lang="en-US" sz="1400">
                <a:latin typeface="Consolas" panose="020B0609020204030204" pitchFamily="49" charset="0"/>
              </a:rPr>
              <a:t>  </a:t>
            </a:r>
            <a:r>
              <a:rPr lang="en-US" sz="1400" b="1">
                <a:latin typeface="Consolas" panose="020B0609020204030204" pitchFamily="49" charset="0"/>
              </a:rPr>
              <a:t>Show</a:t>
            </a:r>
            <a:r>
              <a:rPr lang="en-US" sz="1400">
                <a:latin typeface="Consolas" panose="020B0609020204030204" pitchFamily="49" charset="0"/>
              </a:rPr>
              <a:t>(x);</a:t>
            </a:r>
          </a:p>
          <a:p>
            <a:endParaRPr lang="en-US" sz="1400">
              <a:latin typeface="Consolas" panose="020B0609020204030204" pitchFamily="49" charset="0"/>
            </a:endParaRPr>
          </a:p>
          <a:p>
            <a:r>
              <a:rPr lang="en-US" sz="1400">
                <a:latin typeface="Consolas" panose="020B0609020204030204" pitchFamily="49" charset="0"/>
              </a:rPr>
              <a:t>  </a:t>
            </a:r>
            <a:r>
              <a:rPr lang="en-US" sz="1400" b="1">
                <a:latin typeface="Consolas" panose="020B0609020204030204" pitchFamily="49" charset="0"/>
              </a:rPr>
              <a:t>Local</a:t>
            </a:r>
            <a:r>
              <a:rPr lang="en-US" sz="1400">
                <a:latin typeface="Consolas" panose="020B0609020204030204" pitchFamily="49" charset="0"/>
              </a:rPr>
              <a:t>({x=500},</a:t>
            </a:r>
          </a:p>
          <a:p>
            <a:r>
              <a:rPr lang="en-US" sz="1400">
                <a:latin typeface="Consolas" panose="020B0609020204030204" pitchFamily="49" charset="0"/>
              </a:rPr>
              <a:t>    </a:t>
            </a:r>
            <a:r>
              <a:rPr lang="en-US" sz="1400" b="1">
                <a:latin typeface="Consolas" panose="020B0609020204030204" pitchFamily="49" charset="0"/>
              </a:rPr>
              <a:t>Show</a:t>
            </a:r>
            <a:r>
              <a:rPr lang="en-US" sz="1400">
                <a:latin typeface="Consolas" panose="020B0609020204030204" pitchFamily="49" charset="0"/>
              </a:rPr>
              <a:t>(</a:t>
            </a:r>
            <a:r>
              <a:rPr lang="en-US" sz="1400" err="1">
                <a:latin typeface="Consolas" panose="020B0609020204030204" pitchFamily="49" charset="0"/>
              </a:rPr>
              <a:t>local:x</a:t>
            </a:r>
            <a:r>
              <a:rPr lang="en-US" sz="1400">
                <a:latin typeface="Consolas" panose="020B0609020204030204" pitchFamily="49" charset="0"/>
              </a:rPr>
              <a:t>, y);</a:t>
            </a:r>
          </a:p>
          <a:p>
            <a:r>
              <a:rPr lang="en-US" sz="1400">
                <a:latin typeface="Consolas" panose="020B0609020204030204" pitchFamily="49" charset="0"/>
              </a:rPr>
              <a:t>  );</a:t>
            </a:r>
          </a:p>
          <a:p>
            <a:r>
              <a:rPr lang="en-US" sz="1400">
                <a:latin typeface="Consolas" panose="020B0609020204030204" pitchFamily="49" charset="0"/>
              </a:rPr>
              <a:t>);</a:t>
            </a:r>
            <a:endParaRPr lang="en-US" sz="140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6DFC18ED-0868-4558-B83B-44A690F7E5B4}"/>
              </a:ext>
            </a:extLst>
          </p:cNvPr>
          <p:cNvSpPr/>
          <p:nvPr/>
        </p:nvSpPr>
        <p:spPr>
          <a:xfrm>
            <a:off x="6853336" y="1996697"/>
            <a:ext cx="1660231" cy="51472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i="1">
                <a:solidFill>
                  <a:schemeClr val="tx1"/>
                </a:solidFill>
              </a:rPr>
              <a:t>Local Context</a:t>
            </a:r>
          </a:p>
          <a:p>
            <a:pPr algn="ctr"/>
            <a:r>
              <a:rPr lang="en-US" sz="1200">
                <a:solidFill>
                  <a:schemeClr val="tx1"/>
                </a:solidFill>
                <a:latin typeface="Consolas" panose="020B0609020204030204" pitchFamily="49" charset="0"/>
              </a:rPr>
              <a:t>{x=50, y=70}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319EF9D7-A4B3-40E6-B269-A1B443866ACF}"/>
              </a:ext>
            </a:extLst>
          </p:cNvPr>
          <p:cNvSpPr/>
          <p:nvPr/>
        </p:nvSpPr>
        <p:spPr>
          <a:xfrm>
            <a:off x="6853336" y="2566221"/>
            <a:ext cx="1662265" cy="51472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i="1">
                <a:solidFill>
                  <a:schemeClr val="tx1"/>
                </a:solidFill>
              </a:rPr>
              <a:t>Here Context</a:t>
            </a:r>
          </a:p>
          <a:p>
            <a:pPr algn="ctr"/>
            <a:r>
              <a:rPr lang="en-US" sz="1200">
                <a:solidFill>
                  <a:schemeClr val="tx1"/>
                </a:solidFill>
                <a:latin typeface="Consolas" panose="020B0609020204030204" pitchFamily="49" charset="0"/>
              </a:rPr>
              <a:t>{}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A15EC928-8A65-4185-AAAE-945A21A8F2EC}"/>
              </a:ext>
            </a:extLst>
          </p:cNvPr>
          <p:cNvSpPr/>
          <p:nvPr/>
        </p:nvSpPr>
        <p:spPr>
          <a:xfrm>
            <a:off x="6855370" y="3135745"/>
            <a:ext cx="1662266" cy="51472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i="1">
                <a:solidFill>
                  <a:schemeClr val="tx1"/>
                </a:solidFill>
              </a:rPr>
              <a:t>Global Context</a:t>
            </a:r>
          </a:p>
          <a:p>
            <a:pPr algn="ctr"/>
            <a:r>
              <a:rPr lang="en-US" sz="1200">
                <a:solidFill>
                  <a:schemeClr val="tx1"/>
                </a:solidFill>
                <a:latin typeface="Consolas" panose="020B0609020204030204" pitchFamily="49" charset="0"/>
              </a:rPr>
              <a:t>{x=5}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D71D6EB5-958B-406F-88C6-E0628645F336}"/>
              </a:ext>
            </a:extLst>
          </p:cNvPr>
          <p:cNvSpPr/>
          <p:nvPr/>
        </p:nvSpPr>
        <p:spPr>
          <a:xfrm>
            <a:off x="6853335" y="1427173"/>
            <a:ext cx="1660231" cy="51472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i="1">
                <a:solidFill>
                  <a:schemeClr val="tx1"/>
                </a:solidFill>
              </a:rPr>
              <a:t>Local Context</a:t>
            </a:r>
          </a:p>
          <a:p>
            <a:pPr algn="ctr"/>
            <a:r>
              <a:rPr lang="en-US" sz="1200">
                <a:solidFill>
                  <a:schemeClr val="tx1"/>
                </a:solidFill>
                <a:latin typeface="Consolas" panose="020B0609020204030204" pitchFamily="49" charset="0"/>
              </a:rPr>
              <a:t>{x=500}</a:t>
            </a:r>
          </a:p>
        </p:txBody>
      </p:sp>
      <p:cxnSp>
        <p:nvCxnSpPr>
          <p:cNvPr id="66" name="Connector: Elbow 65">
            <a:extLst>
              <a:ext uri="{FF2B5EF4-FFF2-40B4-BE49-F238E27FC236}">
                <a16:creationId xmlns:a16="http://schemas.microsoft.com/office/drawing/2014/main" id="{F269828B-351B-4406-9343-A69D67CE5832}"/>
              </a:ext>
            </a:extLst>
          </p:cNvPr>
          <p:cNvCxnSpPr>
            <a:endCxn id="54" idx="1"/>
          </p:cNvCxnSpPr>
          <p:nvPr/>
        </p:nvCxnSpPr>
        <p:spPr>
          <a:xfrm>
            <a:off x="3021759" y="1941901"/>
            <a:ext cx="3833611" cy="1451208"/>
          </a:xfrm>
          <a:prstGeom prst="bentConnector3">
            <a:avLst>
              <a:gd name="adj1" fmla="val 83804"/>
            </a:avLst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Connector: Elbow 67">
            <a:extLst>
              <a:ext uri="{FF2B5EF4-FFF2-40B4-BE49-F238E27FC236}">
                <a16:creationId xmlns:a16="http://schemas.microsoft.com/office/drawing/2014/main" id="{2CB5D4F8-C90A-4847-8917-C2B8FA2CEE12}"/>
              </a:ext>
            </a:extLst>
          </p:cNvPr>
          <p:cNvCxnSpPr>
            <a:endCxn id="51" idx="1"/>
          </p:cNvCxnSpPr>
          <p:nvPr/>
        </p:nvCxnSpPr>
        <p:spPr>
          <a:xfrm flipV="1">
            <a:off x="1737966" y="2254061"/>
            <a:ext cx="5115370" cy="335736"/>
          </a:xfrm>
          <a:prstGeom prst="bentConnector3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Rectangle 73">
            <a:extLst>
              <a:ext uri="{FF2B5EF4-FFF2-40B4-BE49-F238E27FC236}">
                <a16:creationId xmlns:a16="http://schemas.microsoft.com/office/drawing/2014/main" id="{6A6A39AD-2F8D-4F57-9138-EAE82414B2F3}"/>
              </a:ext>
            </a:extLst>
          </p:cNvPr>
          <p:cNvSpPr/>
          <p:nvPr/>
        </p:nvSpPr>
        <p:spPr>
          <a:xfrm>
            <a:off x="1731906" y="3347847"/>
            <a:ext cx="207206" cy="2602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grpSp>
        <p:nvGrpSpPr>
          <p:cNvPr id="89" name="Group 88">
            <a:extLst>
              <a:ext uri="{FF2B5EF4-FFF2-40B4-BE49-F238E27FC236}">
                <a16:creationId xmlns:a16="http://schemas.microsoft.com/office/drawing/2014/main" id="{2074600B-A588-4A39-B5B1-B1081544719B}"/>
              </a:ext>
            </a:extLst>
          </p:cNvPr>
          <p:cNvGrpSpPr/>
          <p:nvPr/>
        </p:nvGrpSpPr>
        <p:grpSpPr>
          <a:xfrm>
            <a:off x="1939112" y="1684537"/>
            <a:ext cx="4914223" cy="1797449"/>
            <a:chOff x="1939112" y="1866207"/>
            <a:chExt cx="4914223" cy="1797449"/>
          </a:xfrm>
        </p:grpSpPr>
        <p:cxnSp>
          <p:nvCxnSpPr>
            <p:cNvPr id="78" name="Connector: Elbow 77">
              <a:extLst>
                <a:ext uri="{FF2B5EF4-FFF2-40B4-BE49-F238E27FC236}">
                  <a16:creationId xmlns:a16="http://schemas.microsoft.com/office/drawing/2014/main" id="{024D0894-FF88-4839-8C44-FE1E415E7169}"/>
                </a:ext>
              </a:extLst>
            </p:cNvPr>
            <p:cNvCxnSpPr>
              <a:endCxn id="55" idx="1"/>
            </p:cNvCxnSpPr>
            <p:nvPr/>
          </p:nvCxnSpPr>
          <p:spPr>
            <a:xfrm flipV="1">
              <a:off x="1939112" y="1866207"/>
              <a:ext cx="4914223" cy="1797449"/>
            </a:xfrm>
            <a:prstGeom prst="bentConnector3">
              <a:avLst>
                <a:gd name="adj1" fmla="val 77603"/>
              </a:avLst>
            </a:prstGeom>
            <a:ln w="127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7D89D9FC-4CAD-4516-A1D9-D450C1E3458B}"/>
                </a:ext>
              </a:extLst>
            </p:cNvPr>
            <p:cNvCxnSpPr/>
            <p:nvPr/>
          </p:nvCxnSpPr>
          <p:spPr>
            <a:xfrm flipV="1">
              <a:off x="1939112" y="3529517"/>
              <a:ext cx="0" cy="134139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2" name="Rectangle 81">
            <a:extLst>
              <a:ext uri="{FF2B5EF4-FFF2-40B4-BE49-F238E27FC236}">
                <a16:creationId xmlns:a16="http://schemas.microsoft.com/office/drawing/2014/main" id="{A0EEF038-3451-4879-B26A-786180ED0A9B}"/>
              </a:ext>
            </a:extLst>
          </p:cNvPr>
          <p:cNvSpPr/>
          <p:nvPr/>
        </p:nvSpPr>
        <p:spPr>
          <a:xfrm>
            <a:off x="2319958" y="2866901"/>
            <a:ext cx="207206" cy="2602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grpSp>
        <p:nvGrpSpPr>
          <p:cNvPr id="90" name="Group 89">
            <a:extLst>
              <a:ext uri="{FF2B5EF4-FFF2-40B4-BE49-F238E27FC236}">
                <a16:creationId xmlns:a16="http://schemas.microsoft.com/office/drawing/2014/main" id="{9E48598C-EF1D-4512-9F86-7F1BA016B448}"/>
              </a:ext>
            </a:extLst>
          </p:cNvPr>
          <p:cNvGrpSpPr/>
          <p:nvPr/>
        </p:nvGrpSpPr>
        <p:grpSpPr>
          <a:xfrm>
            <a:off x="2527164" y="2254061"/>
            <a:ext cx="4326172" cy="864064"/>
            <a:chOff x="2527164" y="2435731"/>
            <a:chExt cx="4326172" cy="864064"/>
          </a:xfrm>
        </p:grpSpPr>
        <p:cxnSp>
          <p:nvCxnSpPr>
            <p:cNvPr id="85" name="Connector: Elbow 84">
              <a:extLst>
                <a:ext uri="{FF2B5EF4-FFF2-40B4-BE49-F238E27FC236}">
                  <a16:creationId xmlns:a16="http://schemas.microsoft.com/office/drawing/2014/main" id="{7F96AA14-638A-4CB7-B2D8-F873E064C734}"/>
                </a:ext>
              </a:extLst>
            </p:cNvPr>
            <p:cNvCxnSpPr>
              <a:endCxn id="51" idx="1"/>
            </p:cNvCxnSpPr>
            <p:nvPr/>
          </p:nvCxnSpPr>
          <p:spPr>
            <a:xfrm flipV="1">
              <a:off x="2527164" y="2435731"/>
              <a:ext cx="4326172" cy="718456"/>
            </a:xfrm>
            <a:prstGeom prst="bentConnector3">
              <a:avLst/>
            </a:prstGeom>
            <a:ln w="127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>
              <a:extLst>
                <a:ext uri="{FF2B5EF4-FFF2-40B4-BE49-F238E27FC236}">
                  <a16:creationId xmlns:a16="http://schemas.microsoft.com/office/drawing/2014/main" id="{F4DDE23E-96A1-4D43-B0E9-01BB05841487}"/>
                </a:ext>
              </a:extLst>
            </p:cNvPr>
            <p:cNvCxnSpPr/>
            <p:nvPr/>
          </p:nvCxnSpPr>
          <p:spPr>
            <a:xfrm>
              <a:off x="2527164" y="3148928"/>
              <a:ext cx="0" cy="150867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1" name="TextBox 90">
            <a:extLst>
              <a:ext uri="{FF2B5EF4-FFF2-40B4-BE49-F238E27FC236}">
                <a16:creationId xmlns:a16="http://schemas.microsoft.com/office/drawing/2014/main" id="{B35F66FB-E7F0-44AA-AE93-777F53603807}"/>
              </a:ext>
            </a:extLst>
          </p:cNvPr>
          <p:cNvSpPr txBox="1"/>
          <p:nvPr/>
        </p:nvSpPr>
        <p:spPr>
          <a:xfrm>
            <a:off x="535924" y="4257255"/>
            <a:ext cx="29581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tx1">
                    <a:lumMod val="65000"/>
                    <a:lumOff val="35000"/>
                  </a:schemeClr>
                </a:solidFill>
              </a:rPr>
              <a:t>Note: Functions with Locals work</a:t>
            </a:r>
          </a:p>
          <a:p>
            <a:r>
              <a:rPr lang="en-US" sz="1600">
                <a:solidFill>
                  <a:schemeClr val="tx1">
                    <a:lumMod val="65000"/>
                    <a:lumOff val="35000"/>
                  </a:schemeClr>
                </a:solidFill>
              </a:rPr>
              <a:t>exactly the same way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835C647B-896E-45C1-80C0-9CD9E6690F63}"/>
              </a:ext>
            </a:extLst>
          </p:cNvPr>
          <p:cNvSpPr txBox="1"/>
          <p:nvPr/>
        </p:nvSpPr>
        <p:spPr>
          <a:xfrm>
            <a:off x="5956721" y="3705417"/>
            <a:ext cx="29581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tx1">
                    <a:lumMod val="65000"/>
                    <a:lumOff val="35000"/>
                  </a:schemeClr>
                </a:solidFill>
              </a:rPr>
              <a:t>We see beginnings of dynamic scoping here…will discuss later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8878BA85-EAF9-4AE5-99D7-2D4DE52FF898}"/>
              </a:ext>
            </a:extLst>
          </p:cNvPr>
          <p:cNvSpPr txBox="1"/>
          <p:nvPr/>
        </p:nvSpPr>
        <p:spPr>
          <a:xfrm>
            <a:off x="3588655" y="1049712"/>
            <a:ext cx="29581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tx1">
                    <a:lumMod val="65000"/>
                    <a:lumOff val="35000"/>
                  </a:schemeClr>
                </a:solidFill>
              </a:rPr>
              <a:t>First and second x have same name…but are resolved in a different environment</a:t>
            </a:r>
          </a:p>
        </p:txBody>
      </p:sp>
    </p:spTree>
    <p:extLst>
      <p:ext uri="{BB962C8B-B14F-4D97-AF65-F5344CB8AC3E}">
        <p14:creationId xmlns:p14="http://schemas.microsoft.com/office/powerpoint/2010/main" val="124542032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indefinite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2" dur="indefinite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indefinite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indefinite"/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5" dur="indefinite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indefinite"/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8" dur="indefinite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/>
      <p:bldP spid="9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9B2AE8-645D-4DD3-9F7A-0BBDE65D6A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Practice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9BB44E5-C143-4561-BC4E-68D8E46DEC0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3A63AA1-D49B-413D-9F01-9386B5C0E1F1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/>
              <a:t>Use scopes to limit symbols</a:t>
            </a:r>
          </a:p>
          <a:p>
            <a:pPr lvl="1"/>
            <a:r>
              <a:rPr lang="en-US"/>
              <a:t>Namespace</a:t>
            </a:r>
          </a:p>
          <a:p>
            <a:pPr lvl="1"/>
            <a:r>
              <a:rPr lang="en-US"/>
              <a:t>Here</a:t>
            </a:r>
          </a:p>
          <a:p>
            <a:pPr lvl="1"/>
            <a:r>
              <a:rPr lang="en-US"/>
              <a:t>Window</a:t>
            </a:r>
          </a:p>
          <a:p>
            <a:pPr lvl="1"/>
            <a:r>
              <a:rPr lang="en-US"/>
              <a:t>Local</a:t>
            </a:r>
          </a:p>
          <a:p>
            <a:r>
              <a:rPr lang="en-US"/>
              <a:t>Use local blocks</a:t>
            </a:r>
          </a:p>
          <a:p>
            <a:pPr lvl="1"/>
            <a:r>
              <a:rPr lang="en-US"/>
              <a:t>Standalone</a:t>
            </a:r>
          </a:p>
          <a:p>
            <a:pPr lvl="1"/>
            <a:r>
              <a:rPr lang="en-US"/>
              <a:t>Within Functions</a:t>
            </a:r>
          </a:p>
          <a:p>
            <a:r>
              <a:rPr lang="en-US"/>
              <a:t>May help to</a:t>
            </a:r>
          </a:p>
          <a:p>
            <a:pPr lvl="1"/>
            <a:r>
              <a:rPr lang="en-US"/>
              <a:t>Use qualified names for initialization</a:t>
            </a:r>
          </a:p>
          <a:p>
            <a:pPr lvl="1"/>
            <a:r>
              <a:rPr lang="en-US"/>
              <a:t>Use unqualified names to reading/updating</a:t>
            </a:r>
          </a:p>
          <a:p>
            <a:r>
              <a:rPr lang="en-US"/>
              <a:t>Know about Names Default To Here(0|1)</a:t>
            </a:r>
          </a:p>
        </p:txBody>
      </p:sp>
    </p:spTree>
    <p:extLst>
      <p:ext uri="{BB962C8B-B14F-4D97-AF65-F5344CB8AC3E}">
        <p14:creationId xmlns:p14="http://schemas.microsoft.com/office/powerpoint/2010/main" val="715596562"/>
      </p:ext>
    </p:extLst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5F434A-113E-4F0F-A783-D2006A36C3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NDTH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E1BE6B-7B8E-438F-8D14-CA21FF087D0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/>
              <a:t>Misconceptions about NDTH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64C72EC-A5C6-457D-B203-BC508147451E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r>
              <a:rPr lang="en-US" sz="1600"/>
              <a:t>Must the first line in a script</a:t>
            </a:r>
          </a:p>
          <a:p>
            <a:pPr lvl="1"/>
            <a:r>
              <a:rPr lang="en-US" sz="1400">
                <a:solidFill>
                  <a:schemeClr val="accent6"/>
                </a:solidFill>
              </a:rPr>
              <a:t>NDTH(0|1) </a:t>
            </a:r>
            <a:r>
              <a:rPr lang="en-US" sz="1400"/>
              <a:t>can be placed anywhere</a:t>
            </a:r>
          </a:p>
          <a:p>
            <a:r>
              <a:rPr lang="en-US" sz="1600"/>
              <a:t>Only considered at parse-time</a:t>
            </a:r>
          </a:p>
          <a:p>
            <a:pPr lvl="1"/>
            <a:r>
              <a:rPr lang="en-US" sz="1400">
                <a:solidFill>
                  <a:schemeClr val="accent6"/>
                </a:solidFill>
              </a:rPr>
              <a:t>Names Default To Here(x &gt; 5)</a:t>
            </a:r>
          </a:p>
          <a:p>
            <a:r>
              <a:rPr lang="en-US" sz="1600"/>
              <a:t>Applies only to the enclosing “block”</a:t>
            </a:r>
          </a:p>
          <a:p>
            <a:pPr lvl="1"/>
            <a:r>
              <a:rPr lang="en-US" sz="1400"/>
              <a:t>e.g. </a:t>
            </a:r>
            <a:r>
              <a:rPr lang="en-US" sz="1400">
                <a:solidFill>
                  <a:schemeClr val="accent6"/>
                </a:solidFill>
              </a:rPr>
              <a:t>Function</a:t>
            </a:r>
            <a:r>
              <a:rPr lang="en-US" sz="1400"/>
              <a:t>, </a:t>
            </a:r>
            <a:r>
              <a:rPr lang="en-US" sz="1400">
                <a:solidFill>
                  <a:schemeClr val="accent6"/>
                </a:solidFill>
              </a:rPr>
              <a:t>For</a:t>
            </a:r>
            <a:r>
              <a:rPr lang="en-US" sz="1400"/>
              <a:t>, </a:t>
            </a:r>
            <a:r>
              <a:rPr lang="en-US" sz="1400">
                <a:solidFill>
                  <a:schemeClr val="accent6"/>
                </a:solidFill>
              </a:rPr>
              <a:t>If</a:t>
            </a:r>
          </a:p>
          <a:p>
            <a:pPr lvl="1"/>
            <a:r>
              <a:rPr lang="en-US" sz="1400"/>
              <a:t>Those “blocks” don’t exist</a:t>
            </a:r>
          </a:p>
          <a:p>
            <a:pPr lvl="1"/>
            <a:r>
              <a:rPr lang="en-US" sz="1400"/>
              <a:t>NDTH does not make JSL lexically scoped, explained later</a:t>
            </a:r>
          </a:p>
          <a:p>
            <a:pPr lvl="1"/>
            <a:r>
              <a:rPr lang="en-US" sz="1400"/>
              <a:t>Here exists at a higher level (just under global)</a:t>
            </a:r>
          </a:p>
          <a:p>
            <a:r>
              <a:rPr lang="en-US" sz="1600"/>
              <a:t>Required to use qualified </a:t>
            </a:r>
            <a:r>
              <a:rPr lang="en-US" sz="1600" err="1"/>
              <a:t>here:x</a:t>
            </a:r>
            <a:r>
              <a:rPr lang="en-US" sz="1600"/>
              <a:t> names</a:t>
            </a:r>
          </a:p>
          <a:p>
            <a:pPr lvl="1"/>
            <a:r>
              <a:rPr lang="en-US" sz="1400"/>
              <a:t>You can use </a:t>
            </a:r>
            <a:r>
              <a:rPr lang="en-US" sz="1400" err="1">
                <a:solidFill>
                  <a:schemeClr val="accent6"/>
                </a:solidFill>
              </a:rPr>
              <a:t>here:x</a:t>
            </a:r>
            <a:r>
              <a:rPr lang="en-US" sz="1400"/>
              <a:t> anywhere</a:t>
            </a:r>
          </a:p>
          <a:p>
            <a:r>
              <a:rPr lang="en-US" sz="1600"/>
              <a:t>Each JSL file has its own here context</a:t>
            </a:r>
          </a:p>
          <a:p>
            <a:pPr lvl="1"/>
            <a:r>
              <a:rPr lang="en-US" sz="1400"/>
              <a:t>Run separately, this is true</a:t>
            </a:r>
          </a:p>
          <a:p>
            <a:pPr lvl="1"/>
            <a:r>
              <a:rPr lang="en-US" sz="1400"/>
              <a:t>But </a:t>
            </a:r>
            <a:r>
              <a:rPr lang="en-US" sz="1400">
                <a:solidFill>
                  <a:schemeClr val="accent6"/>
                </a:solidFill>
              </a:rPr>
              <a:t>Include(“</a:t>
            </a:r>
            <a:r>
              <a:rPr lang="en-US" sz="1400" err="1">
                <a:solidFill>
                  <a:schemeClr val="accent6"/>
                </a:solidFill>
              </a:rPr>
              <a:t>B.jsl</a:t>
            </a:r>
            <a:r>
              <a:rPr lang="en-US" sz="1400">
                <a:solidFill>
                  <a:schemeClr val="accent6"/>
                </a:solidFill>
              </a:rPr>
              <a:t>”) </a:t>
            </a:r>
            <a:r>
              <a:rPr lang="en-US" sz="1400"/>
              <a:t>from </a:t>
            </a:r>
            <a:r>
              <a:rPr lang="en-US" sz="1400" err="1"/>
              <a:t>A.jsl</a:t>
            </a:r>
            <a:r>
              <a:rPr lang="en-US" sz="1400"/>
              <a:t> means B </a:t>
            </a:r>
            <a:r>
              <a:rPr lang="en-US" sz="1400" b="1"/>
              <a:t>shares</a:t>
            </a:r>
            <a:r>
              <a:rPr lang="en-US" sz="1400"/>
              <a:t> A’s here context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AC552F4-B409-4D04-AB22-6880B542F8E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1480" y="996694"/>
            <a:ext cx="2628446" cy="3454344"/>
          </a:xfrm>
        </p:spPr>
        <p:txBody>
          <a:bodyPr/>
          <a:lstStyle/>
          <a:p>
            <a:pPr marL="160020" indent="-342900">
              <a:buFont typeface="Arial" panose="020B0604020202020204" pitchFamily="34" charset="0"/>
              <a:buChar char="•"/>
            </a:pPr>
            <a:r>
              <a:rPr lang="en-US" sz="1600"/>
              <a:t>Best practices</a:t>
            </a:r>
          </a:p>
          <a:p>
            <a:pPr marL="525780" lvl="1" indent="-342900"/>
            <a:r>
              <a:rPr lang="en-US" sz="1400"/>
              <a:t>Explicitly NDTH(0|1)</a:t>
            </a:r>
          </a:p>
          <a:p>
            <a:pPr marL="160020" indent="-342900">
              <a:buFont typeface="Arial" panose="020B0604020202020204" pitchFamily="34" charset="0"/>
              <a:buChar char="•"/>
            </a:pPr>
            <a:r>
              <a:rPr lang="en-US" sz="1600"/>
              <a:t>Beware</a:t>
            </a:r>
          </a:p>
          <a:p>
            <a:pPr marL="525780" lvl="1" indent="-342900"/>
            <a:r>
              <a:rPr lang="en-US" sz="1400"/>
              <a:t>Mixing NDTH 0 and 1</a:t>
            </a:r>
          </a:p>
          <a:p>
            <a:pPr marL="160020" indent="-342900">
              <a:buFont typeface="Arial" panose="020B0604020202020204" pitchFamily="34" charset="0"/>
              <a:buChar char="•"/>
            </a:pPr>
            <a:r>
              <a:rPr lang="en-US" sz="1600"/>
              <a:t>Benefits</a:t>
            </a:r>
          </a:p>
          <a:p>
            <a:pPr marL="525780" lvl="1" indent="-342900"/>
            <a:r>
              <a:rPr lang="en-US" sz="1400"/>
              <a:t>Unqualified name never resolves to a column so scripts work with any table</a:t>
            </a:r>
          </a:p>
          <a:p>
            <a:pPr marL="525780" lvl="1" indent="-342900"/>
            <a:r>
              <a:rPr lang="en-US" sz="1400"/>
              <a:t>Fewer symbols in global = fewer conflicts</a:t>
            </a:r>
          </a:p>
          <a:p>
            <a:pPr marL="525780" lvl="1" indent="-342900"/>
            <a:r>
              <a:rPr lang="en-US" sz="1400"/>
              <a:t>No </a:t>
            </a:r>
            <a:r>
              <a:rPr lang="en-US" sz="1400" err="1"/>
              <a:t>globals</a:t>
            </a:r>
            <a:r>
              <a:rPr lang="en-US" sz="1400"/>
              <a:t> means you can easily run multiple copies of your script (different data sets)</a:t>
            </a:r>
          </a:p>
        </p:txBody>
      </p:sp>
    </p:spTree>
    <p:extLst>
      <p:ext uri="{BB962C8B-B14F-4D97-AF65-F5344CB8AC3E}">
        <p14:creationId xmlns:p14="http://schemas.microsoft.com/office/powerpoint/2010/main" val="3915989820"/>
      </p:ext>
    </p:extLst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DD6E69A1-D87A-4CAD-AC7F-54C01905E3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Here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69AE904-9BFB-40BB-9656-F17BCC68C91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: Folded Corner 8">
            <a:extLst>
              <a:ext uri="{FF2B5EF4-FFF2-40B4-BE49-F238E27FC236}">
                <a16:creationId xmlns:a16="http://schemas.microsoft.com/office/drawing/2014/main" id="{9CF2C500-99B4-4961-BE06-5B372A6A7420}"/>
              </a:ext>
            </a:extLst>
          </p:cNvPr>
          <p:cNvSpPr/>
          <p:nvPr/>
        </p:nvSpPr>
        <p:spPr>
          <a:xfrm>
            <a:off x="626363" y="1115451"/>
            <a:ext cx="2655787" cy="1456300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400" i="1">
              <a:latin typeface="Consolas" panose="020B0609020204030204" pitchFamily="49" charset="0"/>
            </a:endParaRPr>
          </a:p>
          <a:p>
            <a:r>
              <a:rPr lang="en-US" sz="1400" i="1" err="1">
                <a:latin typeface="Consolas" panose="020B0609020204030204" pitchFamily="49" charset="0"/>
              </a:rPr>
              <a:t>A.jsl</a:t>
            </a:r>
            <a:endParaRPr lang="en-US" sz="1400" i="1">
              <a:latin typeface="Consolas" panose="020B0609020204030204" pitchFamily="49" charset="0"/>
            </a:endParaRPr>
          </a:p>
          <a:p>
            <a:r>
              <a:rPr lang="en-US" sz="1400" b="1">
                <a:latin typeface="Consolas" panose="020B0609020204030204" pitchFamily="49" charset="0"/>
              </a:rPr>
              <a:t>Names Default To Here</a:t>
            </a:r>
            <a:r>
              <a:rPr lang="en-US" sz="1400">
                <a:latin typeface="Consolas" panose="020B0609020204030204" pitchFamily="49" charset="0"/>
              </a:rPr>
              <a:t>(1);</a:t>
            </a:r>
          </a:p>
          <a:p>
            <a:endParaRPr lang="en-US" sz="1400">
              <a:latin typeface="Consolas" panose="020B0609020204030204" pitchFamily="49" charset="0"/>
            </a:endParaRPr>
          </a:p>
          <a:p>
            <a:r>
              <a:rPr lang="en-US" sz="1400">
                <a:latin typeface="Consolas" panose="020B0609020204030204" pitchFamily="49" charset="0"/>
              </a:rPr>
              <a:t>x = "here";</a:t>
            </a:r>
          </a:p>
          <a:p>
            <a:r>
              <a:rPr lang="en-US" sz="1400">
                <a:latin typeface="Consolas" panose="020B0609020204030204" pitchFamily="49" charset="0"/>
              </a:rPr>
              <a:t>Include("</a:t>
            </a:r>
            <a:r>
              <a:rPr lang="en-US" sz="1400" err="1">
                <a:latin typeface="Consolas" panose="020B0609020204030204" pitchFamily="49" charset="0"/>
              </a:rPr>
              <a:t>B.jsl</a:t>
            </a:r>
            <a:r>
              <a:rPr lang="en-US" sz="1400">
                <a:latin typeface="Consolas" panose="020B0609020204030204" pitchFamily="49" charset="0"/>
              </a:rPr>
              <a:t>");</a:t>
            </a:r>
          </a:p>
          <a:p>
            <a:r>
              <a:rPr lang="en-US" sz="1400">
                <a:latin typeface="Consolas" panose="020B0609020204030204" pitchFamily="49" charset="0"/>
              </a:rPr>
              <a:t>Show(x);</a:t>
            </a:r>
          </a:p>
        </p:txBody>
      </p:sp>
      <p:sp>
        <p:nvSpPr>
          <p:cNvPr id="10" name="Rectangle: Folded Corner 9">
            <a:extLst>
              <a:ext uri="{FF2B5EF4-FFF2-40B4-BE49-F238E27FC236}">
                <a16:creationId xmlns:a16="http://schemas.microsoft.com/office/drawing/2014/main" id="{D5C38281-CD1E-4DBB-9A85-84E8FDBD68A6}"/>
              </a:ext>
            </a:extLst>
          </p:cNvPr>
          <p:cNvSpPr/>
          <p:nvPr/>
        </p:nvSpPr>
        <p:spPr>
          <a:xfrm>
            <a:off x="626363" y="3415840"/>
            <a:ext cx="2655787" cy="999854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400" i="1">
              <a:latin typeface="Consolas" panose="020B0609020204030204" pitchFamily="49" charset="0"/>
            </a:endParaRPr>
          </a:p>
          <a:p>
            <a:r>
              <a:rPr lang="en-US" sz="1400" i="1" err="1">
                <a:latin typeface="Consolas" panose="020B0609020204030204" pitchFamily="49" charset="0"/>
              </a:rPr>
              <a:t>B.jsl</a:t>
            </a:r>
            <a:endParaRPr lang="en-US" sz="1400" i="1">
              <a:latin typeface="Consolas" panose="020B0609020204030204" pitchFamily="49" charset="0"/>
            </a:endParaRPr>
          </a:p>
          <a:p>
            <a:r>
              <a:rPr lang="en-US" sz="1400" b="1">
                <a:latin typeface="Consolas" panose="020B0609020204030204" pitchFamily="49" charset="0"/>
              </a:rPr>
              <a:t>Names Default To Here</a:t>
            </a:r>
            <a:r>
              <a:rPr lang="en-US" sz="1400">
                <a:latin typeface="Consolas" panose="020B0609020204030204" pitchFamily="49" charset="0"/>
              </a:rPr>
              <a:t>(1);</a:t>
            </a:r>
          </a:p>
          <a:p>
            <a:endParaRPr lang="en-US" sz="1400">
              <a:latin typeface="Consolas" panose="020B0609020204030204" pitchFamily="49" charset="0"/>
            </a:endParaRPr>
          </a:p>
          <a:p>
            <a:r>
              <a:rPr lang="en-US" sz="1400">
                <a:latin typeface="Consolas" panose="020B0609020204030204" pitchFamily="49" charset="0"/>
              </a:rPr>
              <a:t>x = “there";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933338C-80D6-4E7E-BD52-0F1ABF4B3041}"/>
              </a:ext>
            </a:extLst>
          </p:cNvPr>
          <p:cNvCxnSpPr>
            <a:stCxn id="9" idx="2"/>
            <a:endCxn id="10" idx="0"/>
          </p:cNvCxnSpPr>
          <p:nvPr/>
        </p:nvCxnSpPr>
        <p:spPr>
          <a:xfrm>
            <a:off x="1954257" y="2571751"/>
            <a:ext cx="0" cy="8440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1F2B1418-C9CE-43F7-AA75-6D392D663756}"/>
              </a:ext>
            </a:extLst>
          </p:cNvPr>
          <p:cNvSpPr txBox="1"/>
          <p:nvPr/>
        </p:nvSpPr>
        <p:spPr>
          <a:xfrm>
            <a:off x="1563764" y="2839907"/>
            <a:ext cx="780983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tx1">
                    <a:lumMod val="65000"/>
                    <a:lumOff val="35000"/>
                  </a:schemeClr>
                </a:solidFill>
              </a:rPr>
              <a:t>Includes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322061F-0261-4FF3-8362-B132F3A380DD}"/>
              </a:ext>
            </a:extLst>
          </p:cNvPr>
          <p:cNvSpPr/>
          <p:nvPr/>
        </p:nvSpPr>
        <p:spPr>
          <a:xfrm>
            <a:off x="4116188" y="2508523"/>
            <a:ext cx="1662265" cy="51472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i="1">
                <a:solidFill>
                  <a:schemeClr val="tx1"/>
                </a:solidFill>
              </a:rPr>
              <a:t>Here Context</a:t>
            </a:r>
          </a:p>
          <a:p>
            <a:pPr algn="ctr"/>
            <a:r>
              <a:rPr lang="en-US" sz="1200">
                <a:solidFill>
                  <a:schemeClr val="tx1"/>
                </a:solidFill>
                <a:latin typeface="Consolas" panose="020B0609020204030204" pitchFamily="49" charset="0"/>
              </a:rPr>
              <a:t>{x=…}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5835F5C-47AB-4067-B1FD-4BB8A86A77DA}"/>
              </a:ext>
            </a:extLst>
          </p:cNvPr>
          <p:cNvSpPr/>
          <p:nvPr/>
        </p:nvSpPr>
        <p:spPr>
          <a:xfrm>
            <a:off x="4118222" y="3078047"/>
            <a:ext cx="1662266" cy="51472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i="1">
                <a:solidFill>
                  <a:schemeClr val="tx1"/>
                </a:solidFill>
              </a:rPr>
              <a:t>Global Context</a:t>
            </a:r>
          </a:p>
          <a:p>
            <a:pPr algn="ctr"/>
            <a:r>
              <a:rPr lang="en-US" sz="1200">
                <a:solidFill>
                  <a:schemeClr val="tx1"/>
                </a:solidFill>
                <a:latin typeface="Consolas" panose="020B0609020204030204" pitchFamily="49" charset="0"/>
              </a:rPr>
              <a:t>{}</a:t>
            </a:r>
          </a:p>
        </p:txBody>
      </p:sp>
      <p:cxnSp>
        <p:nvCxnSpPr>
          <p:cNvPr id="17" name="Connector: Elbow 16">
            <a:extLst>
              <a:ext uri="{FF2B5EF4-FFF2-40B4-BE49-F238E27FC236}">
                <a16:creationId xmlns:a16="http://schemas.microsoft.com/office/drawing/2014/main" id="{0B18CE1C-894F-420D-A189-07DDADE8180B}"/>
              </a:ext>
            </a:extLst>
          </p:cNvPr>
          <p:cNvCxnSpPr>
            <a:cxnSpLocks/>
            <a:endCxn id="14" idx="1"/>
          </p:cNvCxnSpPr>
          <p:nvPr/>
        </p:nvCxnSpPr>
        <p:spPr>
          <a:xfrm>
            <a:off x="1840911" y="1949913"/>
            <a:ext cx="2275277" cy="815974"/>
          </a:xfrm>
          <a:prstGeom prst="bentConnector3">
            <a:avLst>
              <a:gd name="adj1" fmla="val 79543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or: Elbow 18">
            <a:extLst>
              <a:ext uri="{FF2B5EF4-FFF2-40B4-BE49-F238E27FC236}">
                <a16:creationId xmlns:a16="http://schemas.microsoft.com/office/drawing/2014/main" id="{783493F1-D5B8-4BBB-9966-3E20851A4ED6}"/>
              </a:ext>
            </a:extLst>
          </p:cNvPr>
          <p:cNvCxnSpPr>
            <a:cxnSpLocks/>
            <a:endCxn id="14" idx="1"/>
          </p:cNvCxnSpPr>
          <p:nvPr/>
        </p:nvCxnSpPr>
        <p:spPr>
          <a:xfrm>
            <a:off x="1563764" y="2407126"/>
            <a:ext cx="2552424" cy="358761"/>
          </a:xfrm>
          <a:prstGeom prst="bentConnector3">
            <a:avLst>
              <a:gd name="adj1" fmla="val 74911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or: Elbow 20">
            <a:extLst>
              <a:ext uri="{FF2B5EF4-FFF2-40B4-BE49-F238E27FC236}">
                <a16:creationId xmlns:a16="http://schemas.microsoft.com/office/drawing/2014/main" id="{C3C3FC18-E72A-4153-BF7A-5E9707EF3E8D}"/>
              </a:ext>
            </a:extLst>
          </p:cNvPr>
          <p:cNvCxnSpPr>
            <a:cxnSpLocks/>
            <a:endCxn id="14" idx="1"/>
          </p:cNvCxnSpPr>
          <p:nvPr/>
        </p:nvCxnSpPr>
        <p:spPr>
          <a:xfrm flipV="1">
            <a:off x="1954255" y="2765887"/>
            <a:ext cx="2161933" cy="1521498"/>
          </a:xfrm>
          <a:prstGeom prst="bentConnector3">
            <a:avLst>
              <a:gd name="adj1" fmla="val 86693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>
            <a:extLst>
              <a:ext uri="{FF2B5EF4-FFF2-40B4-BE49-F238E27FC236}">
                <a16:creationId xmlns:a16="http://schemas.microsoft.com/office/drawing/2014/main" id="{8B5DA3D9-8587-4151-A090-C77C726E9372}"/>
              </a:ext>
            </a:extLst>
          </p:cNvPr>
          <p:cNvSpPr/>
          <p:nvPr/>
        </p:nvSpPr>
        <p:spPr>
          <a:xfrm>
            <a:off x="5640824" y="1576671"/>
            <a:ext cx="1662265" cy="51472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i="1">
                <a:solidFill>
                  <a:schemeClr val="tx1"/>
                </a:solidFill>
              </a:rPr>
              <a:t>Here Context</a:t>
            </a:r>
          </a:p>
          <a:p>
            <a:pPr algn="ctr"/>
            <a:r>
              <a:rPr lang="en-US" sz="1200">
                <a:solidFill>
                  <a:schemeClr val="tx1"/>
                </a:solidFill>
                <a:latin typeface="Consolas" panose="020B0609020204030204" pitchFamily="49" charset="0"/>
              </a:rPr>
              <a:t>{x="here"}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D593E897-92A0-4055-A3AD-B2D0E1998697}"/>
              </a:ext>
            </a:extLst>
          </p:cNvPr>
          <p:cNvSpPr/>
          <p:nvPr/>
        </p:nvSpPr>
        <p:spPr>
          <a:xfrm>
            <a:off x="6505144" y="2146195"/>
            <a:ext cx="1662266" cy="51472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i="1">
                <a:solidFill>
                  <a:schemeClr val="tx1"/>
                </a:solidFill>
              </a:rPr>
              <a:t>Global Context</a:t>
            </a:r>
          </a:p>
          <a:p>
            <a:pPr algn="ctr"/>
            <a:r>
              <a:rPr lang="en-US" sz="1200">
                <a:solidFill>
                  <a:schemeClr val="tx1"/>
                </a:solidFill>
                <a:latin typeface="Consolas" panose="020B0609020204030204" pitchFamily="49" charset="0"/>
              </a:rPr>
              <a:t>{}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5E1EDF62-C534-4E6B-9C65-74EB2DC5085A}"/>
              </a:ext>
            </a:extLst>
          </p:cNvPr>
          <p:cNvSpPr/>
          <p:nvPr/>
        </p:nvSpPr>
        <p:spPr>
          <a:xfrm>
            <a:off x="7361632" y="1567776"/>
            <a:ext cx="1662265" cy="51472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i="1">
                <a:solidFill>
                  <a:schemeClr val="tx1"/>
                </a:solidFill>
              </a:rPr>
              <a:t>Here Context</a:t>
            </a:r>
          </a:p>
          <a:p>
            <a:pPr algn="ctr"/>
            <a:r>
              <a:rPr lang="en-US" sz="1200">
                <a:solidFill>
                  <a:schemeClr val="tx1"/>
                </a:solidFill>
                <a:latin typeface="Consolas" panose="020B0609020204030204" pitchFamily="49" charset="0"/>
              </a:rPr>
              <a:t>{x=“there"}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05B7B946-F2E4-4172-B50F-6C4516FF0986}"/>
              </a:ext>
            </a:extLst>
          </p:cNvPr>
          <p:cNvCxnSpPr/>
          <p:nvPr/>
        </p:nvCxnSpPr>
        <p:spPr>
          <a:xfrm flipV="1">
            <a:off x="6060989" y="1303638"/>
            <a:ext cx="2594919" cy="1357285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208E4C42-B949-4BFF-BD8D-34286B999AA5}"/>
              </a:ext>
            </a:extLst>
          </p:cNvPr>
          <p:cNvCxnSpPr>
            <a:cxnSpLocks/>
          </p:cNvCxnSpPr>
          <p:nvPr/>
        </p:nvCxnSpPr>
        <p:spPr>
          <a:xfrm>
            <a:off x="6058927" y="1301581"/>
            <a:ext cx="2594919" cy="1357285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8F049B0D-71F2-48E5-A2E9-6C45EF863559}"/>
              </a:ext>
            </a:extLst>
          </p:cNvPr>
          <p:cNvSpPr txBox="1"/>
          <p:nvPr/>
        </p:nvSpPr>
        <p:spPr>
          <a:xfrm>
            <a:off x="3912998" y="3659198"/>
            <a:ext cx="22296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tx1">
                    <a:lumMod val="65000"/>
                    <a:lumOff val="35000"/>
                  </a:schemeClr>
                </a:solidFill>
              </a:rPr>
              <a:t>Included files share Here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6DB00B4-1DC6-42F9-AAB2-793D61FCA616}"/>
              </a:ext>
            </a:extLst>
          </p:cNvPr>
          <p:cNvSpPr txBox="1"/>
          <p:nvPr/>
        </p:nvSpPr>
        <p:spPr>
          <a:xfrm>
            <a:off x="3919401" y="3938309"/>
            <a:ext cx="38849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tx1">
                    <a:lumMod val="65000"/>
                    <a:lumOff val="35000"/>
                  </a:schemeClr>
                </a:solidFill>
              </a:rPr>
              <a:t>Think of it as: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>
                <a:solidFill>
                  <a:schemeClr val="tx1">
                    <a:lumMod val="65000"/>
                    <a:lumOff val="35000"/>
                  </a:schemeClr>
                </a:solidFill>
              </a:rPr>
              <a:t>One </a:t>
            </a:r>
            <a:r>
              <a:rPr lang="en-US" sz="1600">
                <a:solidFill>
                  <a:schemeClr val="accent6"/>
                </a:solidFill>
              </a:rPr>
              <a:t>Here</a:t>
            </a:r>
            <a:r>
              <a:rPr lang="en-US" sz="1600">
                <a:solidFill>
                  <a:schemeClr val="tx1">
                    <a:lumMod val="65000"/>
                    <a:lumOff val="35000"/>
                  </a:schemeClr>
                </a:solidFill>
              </a:rPr>
              <a:t> per submission (Run Script)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>
                <a:solidFill>
                  <a:schemeClr val="tx1">
                    <a:lumMod val="65000"/>
                    <a:lumOff val="35000"/>
                  </a:schemeClr>
                </a:solidFill>
              </a:rPr>
              <a:t>Not one </a:t>
            </a:r>
            <a:r>
              <a:rPr lang="en-US" sz="1600">
                <a:solidFill>
                  <a:schemeClr val="accent6"/>
                </a:solidFill>
              </a:rPr>
              <a:t>Here</a:t>
            </a:r>
            <a:r>
              <a:rPr lang="en-US" sz="1600">
                <a:solidFill>
                  <a:schemeClr val="tx1">
                    <a:lumMod val="65000"/>
                    <a:lumOff val="35000"/>
                  </a:schemeClr>
                </a:solidFill>
              </a:rPr>
              <a:t> per script file</a:t>
            </a:r>
          </a:p>
        </p:txBody>
      </p:sp>
    </p:spTree>
    <p:extLst>
      <p:ext uri="{BB962C8B-B14F-4D97-AF65-F5344CB8AC3E}">
        <p14:creationId xmlns:p14="http://schemas.microsoft.com/office/powerpoint/2010/main" val="308818559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DD6E69A1-D87A-4CAD-AC7F-54C01905E3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Namespaces &amp; Classes</a:t>
            </a:r>
            <a:endParaRPr lang="en-US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8B5DA3D9-8587-4151-A090-C77C726E9372}"/>
              </a:ext>
            </a:extLst>
          </p:cNvPr>
          <p:cNvSpPr/>
          <p:nvPr/>
        </p:nvSpPr>
        <p:spPr>
          <a:xfrm>
            <a:off x="6453190" y="1232139"/>
            <a:ext cx="1662265" cy="51472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i="1" dirty="0">
                <a:solidFill>
                  <a:schemeClr val="tx1"/>
                </a:solidFill>
              </a:rPr>
              <a:t>Here Context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  <a:latin typeface="Consolas" panose="020B0609020204030204" pitchFamily="49" charset="0"/>
              </a:rPr>
              <a:t>{}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D593E897-92A0-4055-A3AD-B2D0E1998697}"/>
              </a:ext>
            </a:extLst>
          </p:cNvPr>
          <p:cNvSpPr/>
          <p:nvPr/>
        </p:nvSpPr>
        <p:spPr>
          <a:xfrm>
            <a:off x="6453189" y="1886422"/>
            <a:ext cx="1662266" cy="51472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i="1" dirty="0">
                <a:solidFill>
                  <a:schemeClr val="tx1"/>
                </a:solidFill>
              </a:rPr>
              <a:t>Global Context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  <a:latin typeface="Consolas" panose="020B0609020204030204" pitchFamily="49" charset="0"/>
              </a:rPr>
              <a:t>{}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745FA48-E079-4F2D-92BE-AE67C4722545}"/>
              </a:ext>
            </a:extLst>
          </p:cNvPr>
          <p:cNvSpPr/>
          <p:nvPr/>
        </p:nvSpPr>
        <p:spPr>
          <a:xfrm>
            <a:off x="4098664" y="2884180"/>
            <a:ext cx="1662266" cy="51472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i="1">
                <a:solidFill>
                  <a:schemeClr val="tx1"/>
                </a:solidFill>
              </a:rPr>
              <a:t>myClass</a:t>
            </a:r>
            <a:endParaRPr lang="en-US" i="1" dirty="0">
              <a:solidFill>
                <a:schemeClr val="tx1"/>
              </a:solidFill>
            </a:endParaRPr>
          </a:p>
          <a:p>
            <a:pPr algn="ctr"/>
            <a:r>
              <a:rPr lang="en-US" sz="1200" dirty="0">
                <a:solidFill>
                  <a:schemeClr val="tx1"/>
                </a:solidFill>
                <a:latin typeface="Consolas" panose="020B0609020204030204" pitchFamily="49" charset="0"/>
              </a:rPr>
              <a:t>{}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CC3BA8E-FDAE-4A18-B546-CE67D0E4D249}"/>
              </a:ext>
            </a:extLst>
          </p:cNvPr>
          <p:cNvSpPr/>
          <p:nvPr/>
        </p:nvSpPr>
        <p:spPr>
          <a:xfrm>
            <a:off x="4099530" y="858819"/>
            <a:ext cx="1662266" cy="51472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i="1">
                <a:solidFill>
                  <a:schemeClr val="tx1"/>
                </a:solidFill>
              </a:rPr>
              <a:t>myNamespace</a:t>
            </a:r>
            <a:endParaRPr lang="en-US" i="1" dirty="0">
              <a:solidFill>
                <a:schemeClr val="tx1"/>
              </a:solidFill>
            </a:endParaRPr>
          </a:p>
          <a:p>
            <a:pPr algn="ctr"/>
            <a:r>
              <a:rPr lang="en-US" sz="1200" dirty="0">
                <a:solidFill>
                  <a:schemeClr val="tx1"/>
                </a:solidFill>
                <a:latin typeface="Consolas" panose="020B0609020204030204" pitchFamily="49" charset="0"/>
              </a:rPr>
              <a:t>{}</a:t>
            </a:r>
          </a:p>
        </p:txBody>
      </p:sp>
      <p:sp>
        <p:nvSpPr>
          <p:cNvPr id="11" name="Rectangle: Folded Corner 10">
            <a:extLst>
              <a:ext uri="{FF2B5EF4-FFF2-40B4-BE49-F238E27FC236}">
                <a16:creationId xmlns:a16="http://schemas.microsoft.com/office/drawing/2014/main" id="{F5D89BA6-6A0D-48AB-B6EF-0033568A165C}"/>
              </a:ext>
            </a:extLst>
          </p:cNvPr>
          <p:cNvSpPr/>
          <p:nvPr/>
        </p:nvSpPr>
        <p:spPr>
          <a:xfrm>
            <a:off x="574408" y="2886235"/>
            <a:ext cx="2785673" cy="1829497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400">
                <a:ea typeface="+mn-lt"/>
                <a:cs typeface="+mn-lt"/>
              </a:rPr>
              <a:t>Define Class("myClass",</a:t>
            </a:r>
            <a:endParaRPr lang="en-US"/>
          </a:p>
          <a:p>
            <a:r>
              <a:rPr lang="en-US" sz="1400">
                <a:ea typeface="+mn-lt"/>
                <a:cs typeface="+mn-lt"/>
              </a:rPr>
              <a:t>    nObs = 20;</a:t>
            </a:r>
            <a:endParaRPr lang="en-US"/>
          </a:p>
          <a:p>
            <a:r>
              <a:rPr lang="en-US" sz="1400">
                <a:ea typeface="+mn-lt"/>
                <a:cs typeface="+mn-lt"/>
              </a:rPr>
              <a:t>    addition = Method( {x, y},</a:t>
            </a:r>
            <a:endParaRPr lang="en-US"/>
          </a:p>
          <a:p>
            <a:r>
              <a:rPr lang="en-US" sz="1400">
                <a:ea typeface="+mn-lt"/>
                <a:cs typeface="+mn-lt"/>
              </a:rPr>
              <a:t>        ::globalV = 11;</a:t>
            </a:r>
            <a:endParaRPr lang="en-US" sz="1400" dirty="0">
              <a:ea typeface="+mn-lt"/>
              <a:cs typeface="+mn-lt"/>
            </a:endParaRPr>
          </a:p>
          <a:p>
            <a:r>
              <a:rPr lang="en-US" sz="1400">
                <a:ea typeface="+mn-lt"/>
                <a:cs typeface="+mn-lt"/>
              </a:rPr>
              <a:t>        (x + y);</a:t>
            </a:r>
            <a:endParaRPr lang="en-US"/>
          </a:p>
          <a:p>
            <a:r>
              <a:rPr lang="en-US" sz="1400">
                <a:ea typeface="+mn-lt"/>
                <a:cs typeface="+mn-lt"/>
              </a:rPr>
              <a:t>    );</a:t>
            </a:r>
            <a:endParaRPr lang="en-US"/>
          </a:p>
          <a:p>
            <a:r>
              <a:rPr lang="en-US" sz="1400">
                <a:ea typeface="+mn-lt"/>
                <a:cs typeface="+mn-lt"/>
              </a:rPr>
              <a:t>);</a:t>
            </a:r>
            <a:endParaRPr lang="en-US"/>
          </a:p>
        </p:txBody>
      </p:sp>
      <p:sp>
        <p:nvSpPr>
          <p:cNvPr id="12" name="Rectangle: Folded Corner 11">
            <a:extLst>
              <a:ext uri="{FF2B5EF4-FFF2-40B4-BE49-F238E27FC236}">
                <a16:creationId xmlns:a16="http://schemas.microsoft.com/office/drawing/2014/main" id="{634537EB-1C2E-4BCE-9CA5-FE372ABED947}"/>
              </a:ext>
            </a:extLst>
          </p:cNvPr>
          <p:cNvSpPr/>
          <p:nvPr/>
        </p:nvSpPr>
        <p:spPr>
          <a:xfrm>
            <a:off x="574408" y="860008"/>
            <a:ext cx="2785673" cy="1846816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400" dirty="0">
                <a:ea typeface="+mn-lt"/>
                <a:cs typeface="+mn-lt"/>
              </a:rPr>
              <a:t>New </a:t>
            </a:r>
            <a:r>
              <a:rPr lang="en-US" sz="1400">
                <a:ea typeface="+mn-lt"/>
                <a:cs typeface="+mn-lt"/>
              </a:rPr>
              <a:t>Namespace("myNamespace",</a:t>
            </a:r>
            <a:endParaRPr lang="en-US"/>
          </a:p>
          <a:p>
            <a:r>
              <a:rPr lang="en-US" sz="1400">
                <a:ea typeface="+mn-lt"/>
                <a:cs typeface="+mn-lt"/>
              </a:rPr>
              <a:t>    nObs = 20,</a:t>
            </a:r>
            <a:endParaRPr lang="en-US"/>
          </a:p>
          <a:p>
            <a:r>
              <a:rPr lang="en-US" sz="1400">
                <a:ea typeface="+mn-lt"/>
                <a:cs typeface="+mn-lt"/>
              </a:rPr>
              <a:t>    addition = Function( {x, y},</a:t>
            </a:r>
            <a:endParaRPr lang="en-US"/>
          </a:p>
          <a:p>
            <a:r>
              <a:rPr lang="en-US" sz="1400">
                <a:ea typeface="+mn-lt"/>
                <a:cs typeface="+mn-lt"/>
              </a:rPr>
              <a:t>        globalV = 11;</a:t>
            </a:r>
            <a:endParaRPr lang="en-US" sz="1400" dirty="0">
              <a:ea typeface="+mn-lt"/>
              <a:cs typeface="+mn-lt"/>
            </a:endParaRPr>
          </a:p>
          <a:p>
            <a:r>
              <a:rPr lang="en-US" sz="1400">
                <a:ea typeface="+mn-lt"/>
                <a:cs typeface="+mn-lt"/>
              </a:rPr>
              <a:t>        (x + y);</a:t>
            </a:r>
            <a:endParaRPr lang="en-US"/>
          </a:p>
          <a:p>
            <a:r>
              <a:rPr lang="en-US" sz="1400">
                <a:ea typeface="+mn-lt"/>
                <a:cs typeface="+mn-lt"/>
              </a:rPr>
              <a:t>    );</a:t>
            </a:r>
            <a:endParaRPr lang="en-US"/>
          </a:p>
          <a:p>
            <a:r>
              <a:rPr lang="en-US" sz="1400">
                <a:ea typeface="+mn-lt"/>
                <a:cs typeface="+mn-lt"/>
              </a:rPr>
              <a:t>);</a:t>
            </a:r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22D075A-5105-4AD2-97BC-C428E6F95021}"/>
              </a:ext>
            </a:extLst>
          </p:cNvPr>
          <p:cNvSpPr/>
          <p:nvPr/>
        </p:nvSpPr>
        <p:spPr>
          <a:xfrm>
            <a:off x="6311061" y="3758748"/>
            <a:ext cx="2103879" cy="51472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i="1">
                <a:solidFill>
                  <a:schemeClr val="tx1"/>
                </a:solidFill>
              </a:rPr>
              <a:t>myClass (instance)</a:t>
            </a:r>
            <a:endParaRPr lang="en-US" i="1" dirty="0">
              <a:solidFill>
                <a:schemeClr val="tx1"/>
              </a:solidFill>
            </a:endParaRPr>
          </a:p>
          <a:p>
            <a:pPr algn="ctr"/>
            <a:r>
              <a:rPr lang="en-US" sz="1200" dirty="0">
                <a:solidFill>
                  <a:schemeClr val="tx1"/>
                </a:solidFill>
                <a:latin typeface="Consolas" panose="020B0609020204030204" pitchFamily="49" charset="0"/>
              </a:rPr>
              <a:t>{}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630AC0E-2920-483B-869C-DB22DEBDE1D7}"/>
              </a:ext>
            </a:extLst>
          </p:cNvPr>
          <p:cNvSpPr/>
          <p:nvPr/>
        </p:nvSpPr>
        <p:spPr>
          <a:xfrm>
            <a:off x="6453935" y="3901623"/>
            <a:ext cx="2103879" cy="51472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i="1">
                <a:solidFill>
                  <a:schemeClr val="tx1"/>
                </a:solidFill>
              </a:rPr>
              <a:t>myClass (instance)</a:t>
            </a:r>
            <a:endParaRPr lang="en-US" i="1" dirty="0">
              <a:solidFill>
                <a:schemeClr val="tx1"/>
              </a:solidFill>
            </a:endParaRPr>
          </a:p>
          <a:p>
            <a:pPr algn="ctr"/>
            <a:r>
              <a:rPr lang="en-US" sz="1200" dirty="0">
                <a:solidFill>
                  <a:schemeClr val="tx1"/>
                </a:solidFill>
                <a:latin typeface="Consolas" panose="020B0609020204030204" pitchFamily="49" charset="0"/>
              </a:rPr>
              <a:t>{}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786C685-97EB-48C6-A86E-EDA55CA5DB97}"/>
              </a:ext>
            </a:extLst>
          </p:cNvPr>
          <p:cNvSpPr/>
          <p:nvPr/>
        </p:nvSpPr>
        <p:spPr>
          <a:xfrm>
            <a:off x="6596810" y="4044498"/>
            <a:ext cx="2103879" cy="51472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i="1">
                <a:solidFill>
                  <a:schemeClr val="tx1"/>
                </a:solidFill>
              </a:rPr>
              <a:t>myClass (instance)</a:t>
            </a:r>
            <a:endParaRPr lang="en-US" i="1" dirty="0">
              <a:solidFill>
                <a:schemeClr val="tx1"/>
              </a:solidFill>
            </a:endParaRPr>
          </a:p>
          <a:p>
            <a:pPr algn="ctr"/>
            <a:r>
              <a:rPr lang="en-US" sz="1200" dirty="0">
                <a:solidFill>
                  <a:schemeClr val="tx1"/>
                </a:solidFill>
                <a:latin typeface="Consolas" panose="020B0609020204030204" pitchFamily="49" charset="0"/>
              </a:rPr>
              <a:t>{}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CF34485E-3061-476C-AB85-E2F1831C476B}"/>
              </a:ext>
            </a:extLst>
          </p:cNvPr>
          <p:cNvCxnSpPr/>
          <p:nvPr/>
        </p:nvCxnSpPr>
        <p:spPr>
          <a:xfrm>
            <a:off x="4910708" y="3506579"/>
            <a:ext cx="1241294" cy="6006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4245B511-118E-4DE1-A061-140B7D29C3AD}"/>
              </a:ext>
            </a:extLst>
          </p:cNvPr>
          <p:cNvSpPr txBox="1"/>
          <p:nvPr/>
        </p:nvSpPr>
        <p:spPr>
          <a:xfrm>
            <a:off x="4169846" y="3655593"/>
            <a:ext cx="1864619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t">
            <a:spAutoFit/>
          </a:bodyPr>
          <a:lstStyle/>
          <a:p>
            <a:r>
              <a:rPr lang="en-US" sz="1400">
                <a:solidFill>
                  <a:schemeClr val="tx1">
                    <a:lumMod val="65000"/>
                    <a:lumOff val="35000"/>
                  </a:schemeClr>
                </a:solidFill>
                <a:cs typeface="Calibri Light"/>
              </a:rPr>
              <a:t>New Object("myClass")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775474775"/>
      </p:ext>
    </p:extLst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47C273-223E-4717-A5DC-EBCC2610DE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Wrangling Windows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0E28D5-8646-4D00-BAF5-70362279D56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788578"/>
      </p:ext>
    </p:extLst>
  </p:cSld>
  <p:clrMapOvr>
    <a:masterClrMapping/>
  </p:clrMapOvr>
  <p:transition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D983B5-A55D-4F2F-8B36-9480F6CD79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Wrangling Windows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E7AAD0-AB51-4887-949B-D2473FCA9A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/>
              <a:t>Windows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AEE77C3-12C3-41C3-B2CC-3F05411AB6A1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/>
              <a:t>Pain Points</a:t>
            </a:r>
          </a:p>
          <a:p>
            <a:pPr lvl="1"/>
            <a:r>
              <a:rPr lang="en-US"/>
              <a:t>Too many windows</a:t>
            </a:r>
          </a:p>
          <a:p>
            <a:pPr lvl="1"/>
            <a:r>
              <a:rPr lang="en-US"/>
              <a:t>Running analysis on wrong table</a:t>
            </a:r>
          </a:p>
          <a:p>
            <a:pPr lvl="1"/>
            <a:r>
              <a:rPr lang="en-US"/>
              <a:t>Names of windows change (Title, Title 2, …, Title 14)</a:t>
            </a:r>
          </a:p>
          <a:p>
            <a:r>
              <a:rPr lang="en-US"/>
              <a:t>Solution</a:t>
            </a:r>
          </a:p>
          <a:p>
            <a:pPr lvl="1"/>
            <a:r>
              <a:rPr lang="en-US"/>
              <a:t>Use Projects to control Windows [Rote]</a:t>
            </a:r>
          </a:p>
          <a:p>
            <a:pPr lvl="2"/>
            <a:r>
              <a:rPr lang="en-US">
                <a:solidFill>
                  <a:schemeClr val="accent6"/>
                </a:solidFill>
              </a:rPr>
              <a:t>New Project(Run Script(Include(“</a:t>
            </a:r>
            <a:r>
              <a:rPr lang="en-US" err="1">
                <a:solidFill>
                  <a:schemeClr val="accent6"/>
                </a:solidFill>
              </a:rPr>
              <a:t>A.jsl</a:t>
            </a:r>
            <a:r>
              <a:rPr lang="en-US">
                <a:solidFill>
                  <a:schemeClr val="accent6"/>
                </a:solidFill>
              </a:rPr>
              <a:t>”)))</a:t>
            </a:r>
          </a:p>
          <a:p>
            <a:pPr lvl="1"/>
            <a:r>
              <a:rPr lang="en-US"/>
              <a:t>Use </a:t>
            </a:r>
            <a:r>
              <a:rPr lang="en-US">
                <a:solidFill>
                  <a:schemeClr val="accent6"/>
                </a:solidFill>
              </a:rPr>
              <a:t>On Close</a:t>
            </a:r>
            <a:r>
              <a:rPr lang="en-US"/>
              <a:t> scripts to close related windows</a:t>
            </a:r>
          </a:p>
          <a:p>
            <a:pPr lvl="1"/>
            <a:r>
              <a:rPr lang="en-US"/>
              <a:t>Use breaks in scripts (steps) as opportunities to tidy</a:t>
            </a:r>
          </a:p>
          <a:p>
            <a:pPr lvl="1"/>
            <a:r>
              <a:rPr lang="en-US"/>
              <a:t>Hold references to windows and reports when possible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69185B9-1669-4FAD-912C-EA7AFFDD572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1479" y="996694"/>
            <a:ext cx="2640558" cy="4100610"/>
          </a:xfrm>
        </p:spPr>
        <p:txBody>
          <a:bodyPr/>
          <a:lstStyle/>
          <a:p>
            <a:pPr marL="160020" indent="-342900">
              <a:buFont typeface="Arial" panose="020B0604020202020204" pitchFamily="34" charset="0"/>
              <a:buChar char="•"/>
            </a:pPr>
            <a:r>
              <a:rPr lang="en-US"/>
              <a:t>Functions</a:t>
            </a:r>
          </a:p>
          <a:p>
            <a:pPr marL="525780" lvl="1" indent="-342900"/>
            <a:r>
              <a:rPr lang="en-US"/>
              <a:t>Get Window</a:t>
            </a:r>
          </a:p>
          <a:p>
            <a:pPr marL="525780" lvl="1" indent="-342900"/>
            <a:r>
              <a:rPr lang="en-US"/>
              <a:t>Get Window List</a:t>
            </a:r>
          </a:p>
          <a:p>
            <a:pPr marL="525780" lvl="1" indent="-342900"/>
            <a:r>
              <a:rPr lang="en-US"/>
              <a:t>Get Data Table</a:t>
            </a:r>
          </a:p>
          <a:p>
            <a:pPr marL="525780" lvl="1" indent="-342900"/>
            <a:r>
              <a:rPr lang="en-US"/>
              <a:t>Get Data Table List</a:t>
            </a:r>
          </a:p>
          <a:p>
            <a:pPr marL="525780" lvl="1" indent="-342900"/>
            <a:r>
              <a:rPr lang="en-US"/>
              <a:t>New Project</a:t>
            </a:r>
          </a:p>
          <a:p>
            <a:pPr marL="525780" lvl="1" indent="-342900"/>
            <a:r>
              <a:rPr lang="en-US"/>
              <a:t>Current Data Table</a:t>
            </a:r>
          </a:p>
          <a:p>
            <a:pPr marL="525780" lvl="1" indent="-342900"/>
            <a:r>
              <a:rPr lang="en-US"/>
              <a:t>Current Window</a:t>
            </a:r>
          </a:p>
          <a:p>
            <a:pPr marL="160020" indent="-342900">
              <a:buFont typeface="Arial" panose="020B0604020202020204" pitchFamily="34" charset="0"/>
              <a:buChar char="•"/>
            </a:pPr>
            <a:r>
              <a:rPr lang="en-US"/>
              <a:t>Messages</a:t>
            </a:r>
          </a:p>
          <a:p>
            <a:pPr marL="525780" lvl="1" indent="-342900"/>
            <a:r>
              <a:rPr lang="en-US"/>
              <a:t>Get Window Title</a:t>
            </a:r>
          </a:p>
          <a:p>
            <a:pPr marL="525780" lvl="1" indent="-342900"/>
            <a:r>
              <a:rPr lang="en-US"/>
              <a:t>On Close</a:t>
            </a:r>
          </a:p>
          <a:p>
            <a:pPr marL="525780" lvl="1" indent="-342900"/>
            <a:r>
              <a:rPr lang="en-US"/>
              <a:t>Close Window</a:t>
            </a:r>
          </a:p>
        </p:txBody>
      </p:sp>
    </p:spTree>
    <p:extLst>
      <p:ext uri="{BB962C8B-B14F-4D97-AF65-F5344CB8AC3E}">
        <p14:creationId xmlns:p14="http://schemas.microsoft.com/office/powerpoint/2010/main" val="2021956766"/>
      </p:ext>
    </p:extLst>
  </p:cSld>
  <p:clrMapOvr>
    <a:masterClrMapping/>
  </p:clrMapOvr>
  <p:transition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D983B5-A55D-4F2F-8B36-9480F6CD79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Wrangling Windows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E7AAD0-AB51-4887-949B-D2473FCA9A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/>
              <a:t>Windows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AEE77C3-12C3-41C3-B2CC-3F05411AB6A1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Pain Points</a:t>
            </a:r>
          </a:p>
          <a:p>
            <a:pPr lvl="1"/>
            <a:r>
              <a:rPr lang="en-US" dirty="0">
                <a:cs typeface="Calibri Light"/>
              </a:rPr>
              <a:t>Getting user input, serially  - user can't skip steps.</a:t>
            </a:r>
          </a:p>
          <a:p>
            <a:pPr lvl="1"/>
            <a:r>
              <a:rPr lang="en-US" dirty="0">
                <a:cs typeface="Calibri Light"/>
              </a:rPr>
              <a:t>Modal windows block the main "thread"</a:t>
            </a:r>
          </a:p>
          <a:p>
            <a:pPr lvl="1"/>
            <a:r>
              <a:rPr lang="en-US" dirty="0">
                <a:cs typeface="Calibri Light"/>
              </a:rPr>
              <a:t>Scoping variables for modal and non-modal windows</a:t>
            </a:r>
          </a:p>
          <a:p>
            <a:r>
              <a:rPr lang="en-US" dirty="0"/>
              <a:t>Solution</a:t>
            </a:r>
            <a:endParaRPr lang="en-US" dirty="0">
              <a:cs typeface="Calibri Light"/>
            </a:endParaRPr>
          </a:p>
          <a:p>
            <a:pPr lvl="1"/>
            <a:r>
              <a:rPr lang="en-US" dirty="0">
                <a:cs typeface="Calibri Light"/>
              </a:rPr>
              <a:t>Use modal windows with the &lt;&lt;</a:t>
            </a:r>
            <a:r>
              <a:rPr lang="en-US" dirty="0">
                <a:solidFill>
                  <a:schemeClr val="accent6"/>
                </a:solidFill>
                <a:cs typeface="Calibri Light"/>
              </a:rPr>
              <a:t>Modal</a:t>
            </a:r>
            <a:r>
              <a:rPr lang="en-US" dirty="0">
                <a:cs typeface="Calibri Light"/>
              </a:rPr>
              <a:t> message</a:t>
            </a:r>
            <a:endParaRPr lang="en-US" dirty="0"/>
          </a:p>
          <a:p>
            <a:pPr lvl="1"/>
            <a:r>
              <a:rPr lang="en-US" dirty="0"/>
              <a:t>Use the &lt;&lt;</a:t>
            </a:r>
            <a:r>
              <a:rPr lang="en-US" dirty="0">
                <a:solidFill>
                  <a:schemeClr val="accent6"/>
                </a:solidFill>
              </a:rPr>
              <a:t>On Open </a:t>
            </a:r>
            <a:r>
              <a:rPr lang="en-US" dirty="0"/>
              <a:t>message to define a script that references the window via &lt;&lt;</a:t>
            </a:r>
            <a:r>
              <a:rPr lang="en-US" dirty="0">
                <a:solidFill>
                  <a:schemeClr val="accent6"/>
                </a:solidFill>
              </a:rPr>
              <a:t>Top Parent</a:t>
            </a:r>
            <a:r>
              <a:rPr lang="en-US" dirty="0"/>
              <a:t> message</a:t>
            </a:r>
            <a:endParaRPr lang="en-US" dirty="0">
              <a:cs typeface="Calibri Light"/>
            </a:endParaRPr>
          </a:p>
          <a:p>
            <a:pPr lvl="1"/>
            <a:r>
              <a:rPr lang="en-US"/>
              <a:t>Use the "window" namespace to encapsulate variables to the scope and lifecycle of the window.</a:t>
            </a:r>
            <a:endParaRPr lang="en-US">
              <a:cs typeface="Calibri Light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69185B9-1669-4FAD-912C-EA7AFFDD572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1479" y="996694"/>
            <a:ext cx="2640558" cy="3762568"/>
          </a:xfrm>
        </p:spPr>
        <p:txBody>
          <a:bodyPr/>
          <a:lstStyle/>
          <a:p>
            <a:pPr marL="160020" indent="-342900">
              <a:buFont typeface="Arial" panose="020B0604020202020204" pitchFamily="34" charset="0"/>
              <a:buChar char="•"/>
            </a:pPr>
            <a:r>
              <a:rPr lang="en-US">
                <a:cs typeface="Calibri Light"/>
              </a:rPr>
              <a:t>Functions</a:t>
            </a:r>
            <a:endParaRPr lang="en-US"/>
          </a:p>
          <a:p>
            <a:pPr marL="525780" lvl="1" indent="-342900"/>
            <a:r>
              <a:rPr lang="en-US"/>
              <a:t>Get Window</a:t>
            </a:r>
          </a:p>
          <a:p>
            <a:pPr marL="525780" lvl="1" indent="-342900"/>
            <a:r>
              <a:rPr lang="en-US"/>
              <a:t>Get Window List</a:t>
            </a:r>
          </a:p>
          <a:p>
            <a:pPr marL="525780" lvl="1" indent="-342900"/>
            <a:r>
              <a:rPr lang="en-US"/>
              <a:t>Get Data Table</a:t>
            </a:r>
          </a:p>
          <a:p>
            <a:pPr marL="525780" lvl="1" indent="-342900"/>
            <a:r>
              <a:rPr lang="en-US"/>
              <a:t>Get Data Table List</a:t>
            </a:r>
            <a:endParaRPr lang="en-US">
              <a:cs typeface="Calibri Light"/>
            </a:endParaRPr>
          </a:p>
          <a:p>
            <a:pPr marL="160020" indent="-342900">
              <a:buFont typeface="Arial" panose="020B0604020202020204" pitchFamily="34" charset="0"/>
              <a:buChar char="•"/>
            </a:pPr>
            <a:r>
              <a:rPr lang="en-US"/>
              <a:t>Messages</a:t>
            </a:r>
          </a:p>
          <a:p>
            <a:pPr marL="525780" lvl="1" indent="-342900"/>
            <a:r>
              <a:rPr lang="en-US"/>
              <a:t>Modal</a:t>
            </a:r>
            <a:endParaRPr lang="en-US">
              <a:cs typeface="Calibri Light"/>
            </a:endParaRPr>
          </a:p>
          <a:p>
            <a:pPr marL="525780" lvl="1" indent="-342900"/>
            <a:r>
              <a:rPr lang="en-US"/>
              <a:t>On Open</a:t>
            </a:r>
            <a:endParaRPr lang="en-US">
              <a:cs typeface="Calibri Light"/>
            </a:endParaRPr>
          </a:p>
          <a:p>
            <a:pPr marL="525780" lvl="1" indent="-342900"/>
            <a:r>
              <a:rPr lang="en-US">
                <a:cs typeface="Calibri Light"/>
              </a:rPr>
              <a:t>On Validate</a:t>
            </a:r>
          </a:p>
          <a:p>
            <a:pPr marL="525780" lvl="1" indent="-342900"/>
            <a:r>
              <a:rPr lang="en-US">
                <a:cs typeface="Calibri Light"/>
              </a:rPr>
              <a:t>On Close</a:t>
            </a:r>
          </a:p>
          <a:p>
            <a:pPr marL="525780" lvl="1" indent="-342900"/>
            <a:r>
              <a:rPr lang="en-US">
                <a:cs typeface="Calibri Light"/>
              </a:rPr>
              <a:t>Top Parent</a:t>
            </a:r>
          </a:p>
        </p:txBody>
      </p:sp>
    </p:spTree>
    <p:extLst>
      <p:ext uri="{BB962C8B-B14F-4D97-AF65-F5344CB8AC3E}">
        <p14:creationId xmlns:p14="http://schemas.microsoft.com/office/powerpoint/2010/main" val="4213763911"/>
      </p:ext>
    </p:extLst>
  </p:cSld>
  <p:clrMapOvr>
    <a:masterClrMapping/>
  </p:clrMapOvr>
  <p:transition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B637E1B1-8208-4F58-A0A3-17AB4B7D35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Wrangling Windows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2860DFBD-036A-433D-80F8-7646348FEB7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/>
              <a:t>DEMO</a:t>
            </a:r>
          </a:p>
        </p:txBody>
      </p:sp>
    </p:spTree>
    <p:extLst>
      <p:ext uri="{BB962C8B-B14F-4D97-AF65-F5344CB8AC3E}">
        <p14:creationId xmlns:p14="http://schemas.microsoft.com/office/powerpoint/2010/main" val="241603570"/>
      </p:ext>
    </p:extLst>
  </p:cSld>
  <p:clrMapOvr>
    <a:masterClrMapping/>
  </p:clrMapOvr>
  <p:transition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492539-1100-4880-9B58-90E770EE0F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Error Handling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EC1343-7062-4313-8B4E-977DE7BACF1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167858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D3468F2-7A97-4A2F-A206-A8BFB9DA0A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Combining Scripts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1492F04-95C7-48EA-A3F7-27737D21FB5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127364"/>
      </p:ext>
    </p:extLst>
  </p:cSld>
  <p:clrMapOvr>
    <a:masterClrMapping/>
  </p:clrMapOvr>
  <p:transition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39A3BC-F4F3-413A-A089-F8A49C85FB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Error Handling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1DCA22-0026-4E06-A00A-0A3EC899179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err="1"/>
              <a:t>Builtin</a:t>
            </a:r>
            <a:r>
              <a:rPr lang="en-US"/>
              <a:t> Errors and Error Handling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DC0B6F-0D15-4035-A66D-25A15EC59BE7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/>
              <a:t>JMP errors are usually presented through:</a:t>
            </a:r>
          </a:p>
          <a:p>
            <a:pPr lvl="1"/>
            <a:r>
              <a:rPr lang="en-US"/>
              <a:t>Exceptions</a:t>
            </a:r>
          </a:p>
          <a:p>
            <a:r>
              <a:rPr lang="en-US"/>
              <a:t>Though occasionally they may use</a:t>
            </a:r>
          </a:p>
          <a:p>
            <a:pPr lvl="1"/>
            <a:r>
              <a:rPr lang="en-US"/>
              <a:t>Return Values</a:t>
            </a:r>
          </a:p>
          <a:p>
            <a:pPr lvl="1"/>
            <a:r>
              <a:rPr lang="en-US"/>
              <a:t>Logging</a:t>
            </a:r>
          </a:p>
          <a:p>
            <a:r>
              <a:rPr lang="en-US"/>
              <a:t>The </a:t>
            </a:r>
            <a:r>
              <a:rPr lang="en-US" err="1"/>
              <a:t>builtin</a:t>
            </a:r>
            <a:r>
              <a:rPr lang="en-US"/>
              <a:t> tools to handle these are</a:t>
            </a:r>
          </a:p>
          <a:p>
            <a:pPr lvl="1"/>
            <a:r>
              <a:rPr lang="en-US">
                <a:solidFill>
                  <a:schemeClr val="accent6"/>
                </a:solidFill>
              </a:rPr>
              <a:t>Try</a:t>
            </a:r>
            <a:r>
              <a:rPr lang="en-US"/>
              <a:t> with symbol </a:t>
            </a:r>
            <a:r>
              <a:rPr lang="en-US" err="1">
                <a:solidFill>
                  <a:schemeClr val="accent6"/>
                </a:solidFill>
              </a:rPr>
              <a:t>exception_msg</a:t>
            </a:r>
            <a:r>
              <a:rPr lang="en-US">
                <a:solidFill>
                  <a:schemeClr val="accent6"/>
                </a:solidFill>
              </a:rPr>
              <a:t> </a:t>
            </a:r>
            <a:r>
              <a:rPr lang="en-US"/>
              <a:t>in the catch</a:t>
            </a:r>
          </a:p>
          <a:p>
            <a:pPr lvl="1"/>
            <a:r>
              <a:rPr lang="en-US">
                <a:solidFill>
                  <a:schemeClr val="accent6"/>
                </a:solidFill>
              </a:rPr>
              <a:t>Log Capture </a:t>
            </a:r>
            <a:r>
              <a:rPr lang="en-US"/>
              <a:t>compared to </a:t>
            </a:r>
            <a:r>
              <a:rPr lang="en-US">
                <a:solidFill>
                  <a:schemeClr val="accent6"/>
                </a:solidFill>
              </a:rPr>
              <a:t>“”</a:t>
            </a:r>
          </a:p>
          <a:p>
            <a:pPr lvl="1"/>
            <a:r>
              <a:rPr lang="en-US">
                <a:solidFill>
                  <a:schemeClr val="accent6"/>
                </a:solidFill>
              </a:rPr>
              <a:t>Is Empty</a:t>
            </a:r>
            <a:r>
              <a:rPr lang="en-US"/>
              <a:t>, </a:t>
            </a:r>
            <a:r>
              <a:rPr lang="en-US">
                <a:solidFill>
                  <a:schemeClr val="accent6"/>
                </a:solidFill>
              </a:rPr>
              <a:t>Is Missing</a:t>
            </a:r>
            <a:r>
              <a:rPr lang="en-US"/>
              <a:t>, and the like</a:t>
            </a:r>
          </a:p>
          <a:p>
            <a:pPr lvl="1"/>
            <a:r>
              <a:rPr lang="en-US"/>
              <a:t>Remember that </a:t>
            </a:r>
            <a:r>
              <a:rPr lang="en-US">
                <a:solidFill>
                  <a:schemeClr val="accent6"/>
                </a:solidFill>
              </a:rPr>
              <a:t>Try</a:t>
            </a:r>
            <a:r>
              <a:rPr lang="en-US"/>
              <a:t> is a function like any other</a:t>
            </a:r>
          </a:p>
          <a:p>
            <a:pPr lvl="2"/>
            <a:r>
              <a:rPr lang="en-US">
                <a:solidFill>
                  <a:schemeClr val="accent6"/>
                </a:solidFill>
              </a:rPr>
              <a:t>in = “a”;</a:t>
            </a:r>
            <a:br>
              <a:rPr lang="en-US">
                <a:solidFill>
                  <a:schemeClr val="accent6"/>
                </a:solidFill>
              </a:rPr>
            </a:br>
            <a:r>
              <a:rPr lang="en-US">
                <a:solidFill>
                  <a:schemeClr val="accent6"/>
                </a:solidFill>
              </a:rPr>
              <a:t>out = Try(Sin(in), .)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62792A6-7899-4470-B404-C41E527C1E4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1480" y="996694"/>
            <a:ext cx="2543667" cy="3840603"/>
          </a:xfrm>
        </p:spPr>
        <p:txBody>
          <a:bodyPr/>
          <a:lstStyle/>
          <a:p>
            <a:pPr marL="160020" indent="-342900">
              <a:buFont typeface="Arial" panose="020B0604020202020204" pitchFamily="34" charset="0"/>
              <a:buChar char="•"/>
            </a:pPr>
            <a:r>
              <a:rPr lang="en-US"/>
              <a:t>Functions</a:t>
            </a:r>
          </a:p>
          <a:p>
            <a:pPr marL="525780" lvl="1" indent="-342900"/>
            <a:r>
              <a:rPr lang="en-US"/>
              <a:t>Throw</a:t>
            </a:r>
          </a:p>
          <a:p>
            <a:pPr marL="525780" lvl="1" indent="-342900"/>
            <a:r>
              <a:rPr lang="en-US"/>
              <a:t>Try</a:t>
            </a:r>
          </a:p>
          <a:p>
            <a:pPr marL="525780" lvl="1" indent="-342900"/>
            <a:r>
              <a:rPr lang="en-US"/>
              <a:t>Is Empty, Is Missing</a:t>
            </a:r>
          </a:p>
          <a:p>
            <a:pPr marL="525780" lvl="1" indent="-342900"/>
            <a:r>
              <a:rPr lang="en-US"/>
              <a:t>Log Capture</a:t>
            </a:r>
          </a:p>
          <a:p>
            <a:pPr marL="160020" indent="-342900">
              <a:buFont typeface="Arial" panose="020B0604020202020204" pitchFamily="34" charset="0"/>
              <a:buChar char="•"/>
            </a:pPr>
            <a:r>
              <a:rPr lang="en-US"/>
              <a:t>Techniques</a:t>
            </a:r>
          </a:p>
          <a:p>
            <a:pPr marL="525780" lvl="1" indent="-342900"/>
            <a:r>
              <a:rPr lang="en-US"/>
              <a:t>Handler Function</a:t>
            </a:r>
          </a:p>
          <a:p>
            <a:pPr marL="525780" lvl="1" indent="-342900"/>
            <a:r>
              <a:rPr lang="en-US"/>
              <a:t>In-band vs Out-of-band</a:t>
            </a:r>
          </a:p>
          <a:p>
            <a:pPr marL="708660" lvl="2" indent="-342900"/>
            <a:r>
              <a:rPr lang="en-US"/>
              <a:t>Exceptions</a:t>
            </a:r>
          </a:p>
          <a:p>
            <a:pPr marL="708660" lvl="2" indent="-342900"/>
            <a:r>
              <a:rPr lang="en-US"/>
              <a:t>Error Codes</a:t>
            </a:r>
          </a:p>
          <a:p>
            <a:pPr marL="708660" lvl="2" indent="-342900"/>
            <a:r>
              <a:rPr lang="en-US"/>
              <a:t>Sentinel Values</a:t>
            </a:r>
          </a:p>
        </p:txBody>
      </p:sp>
    </p:spTree>
    <p:extLst>
      <p:ext uri="{BB962C8B-B14F-4D97-AF65-F5344CB8AC3E}">
        <p14:creationId xmlns:p14="http://schemas.microsoft.com/office/powerpoint/2010/main" val="1075299498"/>
      </p:ext>
    </p:extLst>
  </p:cSld>
  <p:clrMapOvr>
    <a:masterClrMapping/>
  </p:clrMapOvr>
  <p:transition>
    <p:fad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0FFF31-45A2-4BF4-A5A3-B3DF64B2A6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Error Handling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4EE99B-A9CE-429E-9DD2-43430728C03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/>
              <a:t>Application Errors and Error Handling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B4F7BE-5791-435C-851C-5E8B7FB07067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How do you want to handle errors for your application?</a:t>
            </a:r>
          </a:p>
          <a:p>
            <a:pPr lvl="1"/>
            <a:r>
              <a:rPr lang="en-US" dirty="0"/>
              <a:t>Return a special value or unusual type?</a:t>
            </a:r>
          </a:p>
          <a:p>
            <a:pPr lvl="2"/>
            <a:r>
              <a:rPr lang="en-US" dirty="0"/>
              <a:t>Can be easy to use and expressive, but is context-dependent</a:t>
            </a:r>
          </a:p>
          <a:p>
            <a:pPr lvl="1"/>
            <a:r>
              <a:rPr lang="en-US" dirty="0"/>
              <a:t>Return error codes?</a:t>
            </a:r>
          </a:p>
          <a:p>
            <a:pPr lvl="2"/>
            <a:r>
              <a:rPr lang="en-US" dirty="0"/>
              <a:t>More difficult to return and process (with another return value)</a:t>
            </a:r>
          </a:p>
          <a:p>
            <a:pPr lvl="1"/>
            <a:r>
              <a:rPr lang="en-US" dirty="0"/>
              <a:t>Throw exceptions?</a:t>
            </a:r>
          </a:p>
          <a:p>
            <a:pPr lvl="2"/>
            <a:r>
              <a:rPr lang="en-US" dirty="0"/>
              <a:t>Difficult to use for flow-control since they require strings</a:t>
            </a:r>
          </a:p>
          <a:p>
            <a:pPr lvl="2"/>
            <a:r>
              <a:rPr lang="en-US" dirty="0"/>
              <a:t>Dealing with them is inescapable since many JMP </a:t>
            </a:r>
            <a:r>
              <a:rPr lang="en-US" dirty="0" err="1"/>
              <a:t>builtin</a:t>
            </a:r>
            <a:r>
              <a:rPr lang="en-US" dirty="0"/>
              <a:t> functions throw them</a:t>
            </a:r>
          </a:p>
          <a:p>
            <a:r>
              <a:rPr lang="en-US" dirty="0"/>
              <a:t>Once you have trapped an error, how can you ensure it gets where it needs to go?</a:t>
            </a:r>
          </a:p>
          <a:p>
            <a:pPr lvl="1"/>
            <a:r>
              <a:rPr lang="en-US" dirty="0"/>
              <a:t>Error handling function…</a:t>
            </a:r>
          </a:p>
          <a:p>
            <a:endParaRPr lang="en-US" dirty="0"/>
          </a:p>
          <a:p>
            <a:pPr lvl="3"/>
            <a:endParaRPr lang="en-US" dirty="0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FCD0A3C9-B0B6-4633-94C9-CD68B8CEC123}"/>
              </a:ext>
            </a:extLst>
          </p:cNvPr>
          <p:cNvSpPr txBox="1">
            <a:spLocks/>
          </p:cNvSpPr>
          <p:nvPr/>
        </p:nvSpPr>
        <p:spPr>
          <a:xfrm>
            <a:off x="411480" y="996694"/>
            <a:ext cx="2543667" cy="3840603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spAutoFit/>
          </a:bodyPr>
          <a:lstStyle>
            <a:lvl1pPr marL="0" indent="-182880" algn="l" defTabSz="365760" rtl="0" eaLnBrk="1" latinLnBrk="0" hangingPunct="1">
              <a:lnSpc>
                <a:spcPct val="85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Arial" pitchFamily="34" charset="0"/>
              <a:buNone/>
              <a:defRPr sz="2000" b="0" kern="1200" cap="none" baseline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defRPr>
            </a:lvl1pPr>
            <a:lvl2pPr marL="365760" indent="-182880" algn="l" defTabSz="365760" rtl="0" eaLnBrk="1" latinLnBrk="0" hangingPunct="1">
              <a:lnSpc>
                <a:spcPct val="85000"/>
              </a:lnSpc>
              <a:spcBef>
                <a:spcPts val="800"/>
              </a:spcBef>
              <a:spcAft>
                <a:spcPts val="0"/>
              </a:spcAft>
              <a:buClr>
                <a:schemeClr val="tx1">
                  <a:lumMod val="65000"/>
                  <a:lumOff val="35000"/>
                </a:schemeClr>
              </a:buClr>
              <a:buSzPct val="80000"/>
              <a:buFont typeface="Arial" pitchFamily="34" charset="0"/>
              <a:buChar char="•"/>
              <a:tabLst/>
              <a:defRPr sz="18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48640" indent="-182880" algn="l" defTabSz="365760" rtl="0" eaLnBrk="1" latinLnBrk="0" hangingPunct="1">
              <a:lnSpc>
                <a:spcPct val="85000"/>
              </a:lnSpc>
              <a:spcBef>
                <a:spcPts val="800"/>
              </a:spcBef>
              <a:spcAft>
                <a:spcPts val="0"/>
              </a:spcAft>
              <a:buClr>
                <a:schemeClr val="tx1">
                  <a:lumMod val="65000"/>
                  <a:lumOff val="35000"/>
                </a:schemeClr>
              </a:buClr>
              <a:buSzPct val="100000"/>
              <a:buFont typeface="Calibri" panose="020F0502020204030204" pitchFamily="34" charset="0"/>
              <a:buChar char="-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31520" indent="-182880" algn="l" defTabSz="36576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tx1">
                  <a:lumMod val="65000"/>
                  <a:lumOff val="35000"/>
                </a:schemeClr>
              </a:buClr>
              <a:buSzPct val="100000"/>
              <a:buFont typeface="Calibri" panose="020F0502020204030204" pitchFamily="34" charset="0"/>
              <a:buChar char="-"/>
              <a:defRPr sz="12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14400" indent="-182880" algn="l" defTabSz="36576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tx1">
                  <a:lumMod val="65000"/>
                  <a:lumOff val="35000"/>
                </a:schemeClr>
              </a:buClr>
              <a:buSzPct val="100000"/>
              <a:buFont typeface="Calibri" panose="020F0502020204030204" pitchFamily="34" charset="0"/>
              <a:buChar char="-"/>
              <a:defRPr sz="10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7280" indent="-182880" algn="l" defTabSz="36576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1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280160" indent="-182880" algn="l" defTabSz="36576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1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463040" indent="-182880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1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1645920" indent="-182880" algn="l" defTabSz="36576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1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60020" indent="-342900">
              <a:buFont typeface="Arial" panose="020B0604020202020204" pitchFamily="34" charset="0"/>
              <a:buChar char="•"/>
            </a:pPr>
            <a:r>
              <a:rPr lang="en-US"/>
              <a:t>Functions</a:t>
            </a:r>
          </a:p>
          <a:p>
            <a:pPr marL="525780" lvl="1" indent="-342900"/>
            <a:r>
              <a:rPr lang="en-US"/>
              <a:t>Throw</a:t>
            </a:r>
          </a:p>
          <a:p>
            <a:pPr marL="525780" lvl="1" indent="-342900"/>
            <a:r>
              <a:rPr lang="en-US"/>
              <a:t>Try</a:t>
            </a:r>
          </a:p>
          <a:p>
            <a:pPr marL="525780" lvl="1" indent="-342900"/>
            <a:r>
              <a:rPr lang="en-US"/>
              <a:t>Is Empty, Is Missing</a:t>
            </a:r>
          </a:p>
          <a:p>
            <a:pPr marL="525780" lvl="1" indent="-342900"/>
            <a:r>
              <a:rPr lang="en-US"/>
              <a:t>Log Capture</a:t>
            </a:r>
          </a:p>
          <a:p>
            <a:pPr marL="160020" indent="-342900">
              <a:buFont typeface="Arial" panose="020B0604020202020204" pitchFamily="34" charset="0"/>
              <a:buChar char="•"/>
            </a:pPr>
            <a:r>
              <a:rPr lang="en-US"/>
              <a:t>Techniques</a:t>
            </a:r>
          </a:p>
          <a:p>
            <a:pPr marL="525780" lvl="1" indent="-342900"/>
            <a:r>
              <a:rPr lang="en-US"/>
              <a:t>Handler Function</a:t>
            </a:r>
          </a:p>
          <a:p>
            <a:pPr marL="525780" lvl="1" indent="-342900"/>
            <a:r>
              <a:rPr lang="en-US"/>
              <a:t>In-band vs Out-of-band</a:t>
            </a:r>
          </a:p>
          <a:p>
            <a:pPr marL="708660" lvl="2" indent="-342900"/>
            <a:r>
              <a:rPr lang="en-US"/>
              <a:t>Exceptions</a:t>
            </a:r>
          </a:p>
          <a:p>
            <a:pPr marL="708660" lvl="2" indent="-342900"/>
            <a:r>
              <a:rPr lang="en-US"/>
              <a:t>Error Codes</a:t>
            </a:r>
          </a:p>
          <a:p>
            <a:pPr marL="708660" lvl="2" indent="-342900"/>
            <a:r>
              <a:rPr lang="en-US"/>
              <a:t>Sentinel Values</a:t>
            </a:r>
          </a:p>
        </p:txBody>
      </p:sp>
    </p:spTree>
    <p:extLst>
      <p:ext uri="{BB962C8B-B14F-4D97-AF65-F5344CB8AC3E}">
        <p14:creationId xmlns:p14="http://schemas.microsoft.com/office/powerpoint/2010/main" val="178299610"/>
      </p:ext>
    </p:extLst>
  </p:cSld>
  <p:clrMapOvr>
    <a:masterClrMapping/>
  </p:clrMapOvr>
  <p:transition>
    <p:fad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9EE6D6-0631-44D0-ADAB-87A60A5618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Error Handling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EE657A-CDF4-455C-9E5C-C6507AFE0A8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/>
              <a:t>Error Handler Function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1E2C13-7A8E-4521-9DC0-47F274BC2D87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r>
              <a:rPr lang="en-US"/>
              <a:t>Create an error handling function like</a:t>
            </a:r>
          </a:p>
          <a:p>
            <a:pPr lvl="1"/>
            <a:r>
              <a:rPr lang="en-US">
                <a:solidFill>
                  <a:schemeClr val="accent6"/>
                </a:solidFill>
              </a:rPr>
              <a:t>on error = Function({}, Print(</a:t>
            </a:r>
            <a:r>
              <a:rPr lang="en-US" err="1">
                <a:solidFill>
                  <a:schemeClr val="accent6"/>
                </a:solidFill>
              </a:rPr>
              <a:t>exception_msg</a:t>
            </a:r>
            <a:r>
              <a:rPr lang="en-US">
                <a:solidFill>
                  <a:schemeClr val="accent6"/>
                </a:solidFill>
              </a:rPr>
              <a:t>))</a:t>
            </a:r>
          </a:p>
          <a:p>
            <a:r>
              <a:rPr lang="en-US"/>
              <a:t>You can then use dynamic scoping to change the error handler for individual parts of your application</a:t>
            </a:r>
          </a:p>
          <a:p>
            <a:pPr marL="0" indent="0">
              <a:buNone/>
            </a:pP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A4E4B29-7DD4-453E-A362-9B1745FF1C0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1480" y="996694"/>
            <a:ext cx="2304288" cy="1708160"/>
          </a:xfrm>
        </p:spPr>
        <p:txBody>
          <a:bodyPr/>
          <a:lstStyle/>
          <a:p>
            <a:pPr marL="160020" indent="-342900">
              <a:buFont typeface="Arial" panose="020B0604020202020204" pitchFamily="34" charset="0"/>
              <a:buChar char="•"/>
            </a:pPr>
            <a:r>
              <a:rPr lang="en-US"/>
              <a:t>Handler function</a:t>
            </a:r>
          </a:p>
          <a:p>
            <a:pPr marL="525780" lvl="1" indent="-342900"/>
            <a:r>
              <a:rPr lang="en-US"/>
              <a:t>Logging</a:t>
            </a:r>
          </a:p>
          <a:p>
            <a:pPr marL="525780" lvl="1" indent="-342900"/>
            <a:r>
              <a:rPr lang="en-US"/>
              <a:t>Modal Dialog</a:t>
            </a:r>
          </a:p>
          <a:p>
            <a:pPr marL="525780" lvl="1" indent="-342900"/>
            <a:r>
              <a:rPr lang="en-US"/>
              <a:t>Status </a:t>
            </a:r>
            <a:r>
              <a:rPr lang="en-US" err="1"/>
              <a:t>Msg</a:t>
            </a:r>
            <a:endParaRPr lang="en-US"/>
          </a:p>
          <a:p>
            <a:pPr marL="525780" lvl="1" indent="-342900"/>
            <a:r>
              <a:rPr lang="en-US"/>
              <a:t>Re-throwing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24749EC-15C0-46CA-B0C6-B3C4390FF12A}"/>
              </a:ext>
            </a:extLst>
          </p:cNvPr>
          <p:cNvSpPr txBox="1"/>
          <p:nvPr/>
        </p:nvSpPr>
        <p:spPr>
          <a:xfrm>
            <a:off x="3509319" y="2489885"/>
            <a:ext cx="6830043" cy="19543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Consolas" panose="020B0609020204030204" pitchFamily="49" charset="0"/>
              </a:rPr>
              <a:t>on error = </a:t>
            </a:r>
            <a:r>
              <a:rPr lang="en-US" sz="1100">
                <a:solidFill>
                  <a:srgbClr val="0000DD"/>
                </a:solidFill>
                <a:latin typeface="Consolas" panose="020B0609020204030204" pitchFamily="49" charset="0"/>
              </a:rPr>
              <a:t>Function</a:t>
            </a:r>
            <a:r>
              <a:rPr lang="en-US" sz="1100">
                <a:solidFill>
                  <a:srgbClr val="000000"/>
                </a:solidFill>
                <a:latin typeface="Consolas" panose="020B0609020204030204" pitchFamily="49" charset="0"/>
              </a:rPr>
              <a:t>({}, </a:t>
            </a:r>
            <a:r>
              <a:rPr lang="en-US" sz="1100">
                <a:solidFill>
                  <a:srgbClr val="0000DD"/>
                </a:solidFill>
                <a:latin typeface="Consolas" panose="020B0609020204030204" pitchFamily="49" charset="0"/>
              </a:rPr>
              <a:t>Print</a:t>
            </a:r>
            <a:r>
              <a:rPr lang="en-US" sz="110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100" err="1">
                <a:solidFill>
                  <a:srgbClr val="000000"/>
                </a:solidFill>
                <a:latin typeface="Consolas" panose="020B0609020204030204" pitchFamily="49" charset="0"/>
              </a:rPr>
              <a:t>exception_msg</a:t>
            </a:r>
            <a:r>
              <a:rPr lang="en-US" sz="1100">
                <a:solidFill>
                  <a:srgbClr val="000000"/>
                </a:solidFill>
                <a:latin typeface="Consolas" panose="020B0609020204030204" pitchFamily="49" charset="0"/>
              </a:rPr>
              <a:t>[</a:t>
            </a:r>
            <a:r>
              <a:rPr lang="en-US" sz="1100">
                <a:solidFill>
                  <a:srgbClr val="008080"/>
                </a:solidFill>
                <a:latin typeface="Consolas" panose="020B0609020204030204" pitchFamily="49" charset="0"/>
              </a:rPr>
              <a:t>1</a:t>
            </a:r>
            <a:r>
              <a:rPr lang="en-US" sz="1100">
                <a:solidFill>
                  <a:srgbClr val="000000"/>
                </a:solidFill>
                <a:latin typeface="Consolas" panose="020B0609020204030204" pitchFamily="49" charset="0"/>
              </a:rPr>
              <a:t>]));</a:t>
            </a:r>
          </a:p>
          <a:p>
            <a:r>
              <a:rPr lang="en-US" sz="1100">
                <a:solidFill>
                  <a:srgbClr val="000000"/>
                </a:solidFill>
                <a:latin typeface="Consolas" panose="020B0609020204030204" pitchFamily="49" charset="0"/>
              </a:rPr>
              <a:t>f = </a:t>
            </a:r>
            <a:r>
              <a:rPr lang="en-US" sz="1100">
                <a:solidFill>
                  <a:srgbClr val="0000DD"/>
                </a:solidFill>
                <a:latin typeface="Consolas" panose="020B0609020204030204" pitchFamily="49" charset="0"/>
              </a:rPr>
              <a:t>Function</a:t>
            </a:r>
            <a:r>
              <a:rPr lang="en-US" sz="1100">
                <a:solidFill>
                  <a:srgbClr val="000000"/>
                </a:solidFill>
                <a:latin typeface="Consolas" panose="020B0609020204030204" pitchFamily="49" charset="0"/>
              </a:rPr>
              <a:t>({x},</a:t>
            </a:r>
          </a:p>
          <a:p>
            <a:r>
              <a:rPr lang="en-US" sz="1100">
                <a:solidFill>
                  <a:srgbClr val="0000DD"/>
                </a:solidFill>
                <a:latin typeface="Consolas" panose="020B0609020204030204" pitchFamily="49" charset="0"/>
              </a:rPr>
              <a:t>  Try</a:t>
            </a:r>
            <a:r>
              <a:rPr lang="en-US" sz="110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100">
                <a:solidFill>
                  <a:srgbClr val="0000DD"/>
                </a:solidFill>
                <a:latin typeface="Consolas" panose="020B0609020204030204" pitchFamily="49" charset="0"/>
              </a:rPr>
              <a:t>Sin</a:t>
            </a:r>
            <a:r>
              <a:rPr lang="en-US" sz="1100">
                <a:solidFill>
                  <a:srgbClr val="000000"/>
                </a:solidFill>
                <a:latin typeface="Consolas" panose="020B0609020204030204" pitchFamily="49" charset="0"/>
              </a:rPr>
              <a:t>(x), on error(); </a:t>
            </a:r>
            <a:r>
              <a:rPr lang="en-US" sz="1100">
                <a:solidFill>
                  <a:srgbClr val="008080"/>
                </a:solidFill>
                <a:latin typeface="Consolas" panose="020B0609020204030204" pitchFamily="49" charset="0"/>
              </a:rPr>
              <a:t>.</a:t>
            </a:r>
            <a:r>
              <a:rPr lang="en-US" sz="1100">
                <a:solidFill>
                  <a:srgbClr val="000000"/>
                </a:solidFill>
                <a:latin typeface="Consolas" panose="020B0609020204030204" pitchFamily="49" charset="0"/>
              </a:rPr>
              <a:t>)</a:t>
            </a:r>
          </a:p>
          <a:p>
            <a:r>
              <a:rPr lang="en-US" sz="110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en-US" sz="1100">
                <a:solidFill>
                  <a:srgbClr val="0000DD"/>
                </a:solidFill>
                <a:latin typeface="Consolas" panose="020B0609020204030204" pitchFamily="49" charset="0"/>
              </a:rPr>
              <a:t>Local</a:t>
            </a:r>
            <a:r>
              <a:rPr lang="en-US" sz="1100">
                <a:solidFill>
                  <a:srgbClr val="000000"/>
                </a:solidFill>
                <a:latin typeface="Consolas" panose="020B0609020204030204" pitchFamily="49" charset="0"/>
              </a:rPr>
              <a:t>({on error},</a:t>
            </a:r>
          </a:p>
          <a:p>
            <a:r>
              <a:rPr lang="en-US" sz="1100">
                <a:solidFill>
                  <a:srgbClr val="000000"/>
                </a:solidFill>
                <a:latin typeface="Consolas" panose="020B0609020204030204" pitchFamily="49" charset="0"/>
              </a:rPr>
              <a:t>  on error = </a:t>
            </a:r>
            <a:r>
              <a:rPr lang="en-US" sz="1100">
                <a:solidFill>
                  <a:srgbClr val="0000DD"/>
                </a:solidFill>
                <a:latin typeface="Consolas" panose="020B0609020204030204" pitchFamily="49" charset="0"/>
              </a:rPr>
              <a:t>Function</a:t>
            </a:r>
            <a:r>
              <a:rPr lang="en-US" sz="1100">
                <a:solidFill>
                  <a:srgbClr val="000000"/>
                </a:solidFill>
                <a:latin typeface="Consolas" panose="020B0609020204030204" pitchFamily="49" charset="0"/>
              </a:rPr>
              <a:t>({}, </a:t>
            </a:r>
            <a:r>
              <a:rPr lang="en-US" sz="1100">
                <a:solidFill>
                  <a:srgbClr val="0000DD"/>
                </a:solidFill>
                <a:latin typeface="Consolas" panose="020B0609020204030204" pitchFamily="49" charset="0"/>
              </a:rPr>
              <a:t>New Window</a:t>
            </a:r>
            <a:r>
              <a:rPr lang="en-US" sz="110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100">
                <a:solidFill>
                  <a:srgbClr val="800080"/>
                </a:solidFill>
                <a:latin typeface="Consolas" panose="020B0609020204030204" pitchFamily="49" charset="0"/>
              </a:rPr>
              <a:t>"Error"</a:t>
            </a:r>
            <a:r>
              <a:rPr lang="en-US" sz="1100">
                <a:solidFill>
                  <a:srgbClr val="000000"/>
                </a:solidFill>
                <a:latin typeface="Consolas" panose="020B0609020204030204" pitchFamily="49" charset="0"/>
              </a:rPr>
              <a:t>,</a:t>
            </a:r>
          </a:p>
          <a:p>
            <a:r>
              <a:rPr lang="en-US" sz="1100">
                <a:solidFill>
                  <a:srgbClr val="000000"/>
                </a:solidFill>
                <a:latin typeface="Consolas" panose="020B0609020204030204" pitchFamily="49" charset="0"/>
              </a:rPr>
              <a:t>                                     &lt;&lt;</a:t>
            </a:r>
            <a:r>
              <a:rPr lang="en-US" sz="1100">
                <a:solidFill>
                  <a:srgbClr val="F03246"/>
                </a:solidFill>
                <a:latin typeface="Consolas" panose="020B0609020204030204" pitchFamily="49" charset="0"/>
              </a:rPr>
              <a:t>Modal</a:t>
            </a:r>
            <a:r>
              <a:rPr lang="en-US" sz="1100">
                <a:solidFill>
                  <a:srgbClr val="000000"/>
                </a:solidFill>
                <a:latin typeface="Consolas" panose="020B0609020204030204" pitchFamily="49" charset="0"/>
              </a:rPr>
              <a:t>,</a:t>
            </a:r>
          </a:p>
          <a:p>
            <a:r>
              <a:rPr lang="en-US" sz="1100">
                <a:solidFill>
                  <a:srgbClr val="000000"/>
                </a:solidFill>
                <a:latin typeface="Consolas" panose="020B0609020204030204" pitchFamily="49" charset="0"/>
              </a:rPr>
              <a:t>                                     </a:t>
            </a:r>
            <a:r>
              <a:rPr lang="en-US" sz="1100">
                <a:solidFill>
                  <a:srgbClr val="0000DD"/>
                </a:solidFill>
                <a:latin typeface="Consolas" panose="020B0609020204030204" pitchFamily="49" charset="0"/>
              </a:rPr>
              <a:t>Text Box</a:t>
            </a:r>
            <a:r>
              <a:rPr lang="en-US" sz="110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100" err="1">
                <a:solidFill>
                  <a:srgbClr val="000000"/>
                </a:solidFill>
                <a:latin typeface="Consolas" panose="020B0609020204030204" pitchFamily="49" charset="0"/>
              </a:rPr>
              <a:t>exception_msg</a:t>
            </a:r>
            <a:r>
              <a:rPr lang="en-US" sz="1100">
                <a:solidFill>
                  <a:srgbClr val="000000"/>
                </a:solidFill>
                <a:latin typeface="Consolas" panose="020B0609020204030204" pitchFamily="49" charset="0"/>
              </a:rPr>
              <a:t>[</a:t>
            </a:r>
            <a:r>
              <a:rPr lang="en-US" sz="1100">
                <a:solidFill>
                  <a:srgbClr val="008080"/>
                </a:solidFill>
                <a:latin typeface="Consolas" panose="020B0609020204030204" pitchFamily="49" charset="0"/>
              </a:rPr>
              <a:t>1</a:t>
            </a:r>
            <a:r>
              <a:rPr lang="en-US" sz="1100">
                <a:solidFill>
                  <a:srgbClr val="000000"/>
                </a:solidFill>
                <a:latin typeface="Consolas" panose="020B0609020204030204" pitchFamily="49" charset="0"/>
              </a:rPr>
              <a:t>])));</a:t>
            </a:r>
          </a:p>
          <a:p>
            <a:r>
              <a:rPr lang="en-US" sz="1100">
                <a:solidFill>
                  <a:srgbClr val="000000"/>
                </a:solidFill>
                <a:latin typeface="Consolas" panose="020B0609020204030204" pitchFamily="49" charset="0"/>
              </a:rPr>
              <a:t>  f(</a:t>
            </a:r>
            <a:r>
              <a:rPr lang="en-US" sz="1100">
                <a:solidFill>
                  <a:srgbClr val="800080"/>
                </a:solidFill>
                <a:latin typeface="Consolas" panose="020B0609020204030204" pitchFamily="49" charset="0"/>
              </a:rPr>
              <a:t>"a"</a:t>
            </a:r>
            <a:r>
              <a:rPr lang="en-US" sz="110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en-US" sz="110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en-US" sz="1100">
                <a:solidFill>
                  <a:srgbClr val="000000"/>
                </a:solidFill>
                <a:latin typeface="Consolas" panose="020B0609020204030204" pitchFamily="49" charset="0"/>
              </a:rPr>
              <a:t>f(</a:t>
            </a:r>
            <a:r>
              <a:rPr lang="en-US" sz="1100">
                <a:solidFill>
                  <a:srgbClr val="800080"/>
                </a:solidFill>
                <a:latin typeface="Consolas" panose="020B0609020204030204" pitchFamily="49" charset="0"/>
              </a:rPr>
              <a:t>"a"</a:t>
            </a:r>
            <a:r>
              <a:rPr lang="en-US" sz="110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  <a:endParaRPr lang="en-US" sz="1100"/>
          </a:p>
        </p:txBody>
      </p:sp>
    </p:spTree>
    <p:extLst>
      <p:ext uri="{BB962C8B-B14F-4D97-AF65-F5344CB8AC3E}">
        <p14:creationId xmlns:p14="http://schemas.microsoft.com/office/powerpoint/2010/main" val="2015988209"/>
      </p:ext>
    </p:extLst>
  </p:cSld>
  <p:clrMapOvr>
    <a:masterClrMapping/>
  </p:clrMapOvr>
  <p:transition>
    <p:fad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0983694F-55DE-4EEA-A43D-37428D4E97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Error Handling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F26D88E-61FE-4A60-AC8B-C6DB36C9CA6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/>
              <a:t>DEMO</a:t>
            </a:r>
          </a:p>
        </p:txBody>
      </p:sp>
    </p:spTree>
    <p:extLst>
      <p:ext uri="{BB962C8B-B14F-4D97-AF65-F5344CB8AC3E}">
        <p14:creationId xmlns:p14="http://schemas.microsoft.com/office/powerpoint/2010/main" val="2286080688"/>
      </p:ext>
    </p:extLst>
  </p:cSld>
  <p:clrMapOvr>
    <a:masterClrMapping/>
  </p:clrMapOvr>
  <p:transition>
    <p:fade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0D8AC4-360A-4205-A862-65CC8DFC64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Sharing Scripts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906622-25DE-4628-8426-63B7547C278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125751"/>
      </p:ext>
    </p:extLst>
  </p:cSld>
  <p:clrMapOvr>
    <a:masterClrMapping/>
  </p:clrMapOvr>
  <p:transition>
    <p:fade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861CAB-20F8-4238-B773-56634FFCD2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Configuration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FE86D5-B600-4C3E-8ED6-6AAC94FDC29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/>
              <a:t>Protecting Scripts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0936D98-CA88-461B-8E8E-DA4BF01C1E1D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/>
              <a:t>Pain Points</a:t>
            </a:r>
          </a:p>
          <a:p>
            <a:pPr lvl="1"/>
            <a:r>
              <a:rPr lang="en-US"/>
              <a:t>Users have to modify a script to do their jobs but now…which script is authoritative?</a:t>
            </a:r>
          </a:p>
          <a:p>
            <a:r>
              <a:rPr lang="en-US"/>
              <a:t>Solution</a:t>
            </a:r>
          </a:p>
          <a:p>
            <a:pPr lvl="1"/>
            <a:r>
              <a:rPr lang="en-US"/>
              <a:t>Provide configuration and possible extension points for users</a:t>
            </a:r>
          </a:p>
          <a:p>
            <a:pPr lvl="2"/>
            <a:r>
              <a:rPr lang="en-US"/>
              <a:t>Using an Input Deck</a:t>
            </a:r>
          </a:p>
          <a:p>
            <a:pPr lvl="2"/>
            <a:r>
              <a:rPr lang="en-US"/>
              <a:t>Using a GUI</a:t>
            </a:r>
          </a:p>
          <a:p>
            <a:r>
              <a:rPr lang="en-US"/>
              <a:t>Practices</a:t>
            </a:r>
          </a:p>
          <a:p>
            <a:pPr lvl="1"/>
            <a:r>
              <a:rPr lang="en-US"/>
              <a:t>Keep all the magic numbers and strings together</a:t>
            </a:r>
          </a:p>
          <a:p>
            <a:pPr lvl="2"/>
            <a:r>
              <a:rPr lang="en-US"/>
              <a:t>Use a naming convention</a:t>
            </a:r>
          </a:p>
          <a:p>
            <a:pPr lvl="2"/>
            <a:r>
              <a:rPr lang="en-US"/>
              <a:t>Well documented at the top of the file or section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345253A-BF4C-4288-81FF-2B04A49BC4C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1480" y="996694"/>
            <a:ext cx="2304288" cy="2541465"/>
          </a:xfrm>
        </p:spPr>
        <p:txBody>
          <a:bodyPr/>
          <a:lstStyle/>
          <a:p>
            <a:pPr marL="160020" indent="-342900">
              <a:buFont typeface="Arial" panose="020B0604020202020204" pitchFamily="34" charset="0"/>
              <a:buChar char="•"/>
            </a:pPr>
            <a:r>
              <a:rPr lang="en-US"/>
              <a:t>Colors</a:t>
            </a:r>
          </a:p>
          <a:p>
            <a:pPr marL="160020" indent="-342900">
              <a:buFont typeface="Arial" panose="020B0604020202020204" pitchFamily="34" charset="0"/>
              <a:buChar char="•"/>
            </a:pPr>
            <a:r>
              <a:rPr lang="en-US"/>
              <a:t>Titles</a:t>
            </a:r>
          </a:p>
          <a:p>
            <a:pPr marL="160020" indent="-342900">
              <a:buFont typeface="Arial" panose="020B0604020202020204" pitchFamily="34" charset="0"/>
              <a:buChar char="•"/>
            </a:pPr>
            <a:r>
              <a:rPr lang="en-US"/>
              <a:t>Column Names</a:t>
            </a:r>
          </a:p>
          <a:p>
            <a:pPr marL="160020" indent="-342900">
              <a:buFont typeface="Arial" panose="020B0604020202020204" pitchFamily="34" charset="0"/>
              <a:buChar char="•"/>
            </a:pPr>
            <a:r>
              <a:rPr lang="en-US"/>
              <a:t>Callbacks</a:t>
            </a:r>
          </a:p>
          <a:p>
            <a:pPr marL="160020" indent="-342900">
              <a:buFont typeface="Arial" panose="020B0604020202020204" pitchFamily="34" charset="0"/>
              <a:buChar char="•"/>
            </a:pPr>
            <a:r>
              <a:rPr lang="en-US"/>
              <a:t>Filters</a:t>
            </a:r>
          </a:p>
          <a:p>
            <a:pPr marL="160020" indent="-342900">
              <a:buFont typeface="Arial" panose="020B0604020202020204" pitchFamily="34" charset="0"/>
              <a:buChar char="•"/>
            </a:pPr>
            <a:r>
              <a:rPr lang="en-US"/>
              <a:t>Thresholds</a:t>
            </a:r>
          </a:p>
          <a:p>
            <a:pPr marL="160020" indent="-342900">
              <a:buFont typeface="Arial" panose="020B0604020202020204" pitchFamily="34" charset="0"/>
              <a:buChar char="•"/>
            </a:pPr>
            <a:r>
              <a:rPr lang="en-US"/>
              <a:t>Knobs</a:t>
            </a:r>
          </a:p>
        </p:txBody>
      </p:sp>
    </p:spTree>
    <p:extLst>
      <p:ext uri="{BB962C8B-B14F-4D97-AF65-F5344CB8AC3E}">
        <p14:creationId xmlns:p14="http://schemas.microsoft.com/office/powerpoint/2010/main" val="269400435"/>
      </p:ext>
    </p:extLst>
  </p:cSld>
  <p:clrMapOvr>
    <a:masterClrMapping/>
  </p:clrMapOvr>
  <p:transition>
    <p:fade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7F67ED-BB01-47EA-9947-DFB1DB5A81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Configuration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82ECD2-0FCC-4367-9109-120A1644572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/>
              <a:t>Allowing Configuration and Extension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238C4D6-8919-4F9F-9B25-954294A8480F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/>
              <a:t>Give sensible defaults</a:t>
            </a:r>
          </a:p>
          <a:p>
            <a:r>
              <a:rPr lang="en-US"/>
              <a:t>Use </a:t>
            </a:r>
            <a:r>
              <a:rPr lang="en-US">
                <a:solidFill>
                  <a:schemeClr val="accent6"/>
                </a:solidFill>
              </a:rPr>
              <a:t>Include(“</a:t>
            </a:r>
            <a:r>
              <a:rPr lang="en-US" err="1">
                <a:solidFill>
                  <a:schemeClr val="accent6"/>
                </a:solidFill>
              </a:rPr>
              <a:t>MyAnalysisInputDeck.jsl</a:t>
            </a:r>
            <a:r>
              <a:rPr lang="en-US">
                <a:solidFill>
                  <a:schemeClr val="accent6"/>
                </a:solidFill>
              </a:rPr>
              <a:t>”)</a:t>
            </a:r>
          </a:p>
          <a:p>
            <a:pPr lvl="1"/>
            <a:r>
              <a:rPr lang="en-US"/>
              <a:t>Now the rest of the script can be kept pristine and untouched by users</a:t>
            </a:r>
          </a:p>
          <a:p>
            <a:r>
              <a:rPr lang="en-US"/>
              <a:t>Use a GUI to set the configuration</a:t>
            </a:r>
          </a:p>
          <a:p>
            <a:pPr lvl="1"/>
            <a:r>
              <a:rPr lang="en-US"/>
              <a:t>Maybe save to </a:t>
            </a:r>
            <a:r>
              <a:rPr lang="en-US" err="1"/>
              <a:t>Addin</a:t>
            </a:r>
            <a:r>
              <a:rPr lang="en-US"/>
              <a:t> Folder</a:t>
            </a:r>
          </a:p>
          <a:p>
            <a:pPr lvl="1"/>
            <a:r>
              <a:rPr lang="en-US"/>
              <a:t>More difficult than input deck</a:t>
            </a:r>
          </a:p>
          <a:p>
            <a:r>
              <a:rPr lang="en-US"/>
              <a:t>Use expressions or functions for extension points</a:t>
            </a:r>
          </a:p>
          <a:p>
            <a:pPr lvl="1"/>
            <a:r>
              <a:rPr lang="en-US"/>
              <a:t>Define name, inputs and outputs, when called</a:t>
            </a:r>
          </a:p>
          <a:p>
            <a:pPr lvl="1"/>
            <a:r>
              <a:rPr lang="en-US"/>
              <a:t>Allows user to add their own code at certain times or in response to certain events of your choosing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62EDD820-B5F5-49A6-943E-5125C0C62C5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1480" y="996694"/>
            <a:ext cx="2304288" cy="2541465"/>
          </a:xfrm>
        </p:spPr>
        <p:txBody>
          <a:bodyPr/>
          <a:lstStyle/>
          <a:p>
            <a:pPr marL="160020" indent="-342900">
              <a:buFont typeface="Arial" panose="020B0604020202020204" pitchFamily="34" charset="0"/>
              <a:buChar char="•"/>
            </a:pPr>
            <a:r>
              <a:rPr lang="en-US"/>
              <a:t>Colors</a:t>
            </a:r>
          </a:p>
          <a:p>
            <a:pPr marL="160020" indent="-342900">
              <a:buFont typeface="Arial" panose="020B0604020202020204" pitchFamily="34" charset="0"/>
              <a:buChar char="•"/>
            </a:pPr>
            <a:r>
              <a:rPr lang="en-US"/>
              <a:t>Titles</a:t>
            </a:r>
          </a:p>
          <a:p>
            <a:pPr marL="160020" indent="-342900">
              <a:buFont typeface="Arial" panose="020B0604020202020204" pitchFamily="34" charset="0"/>
              <a:buChar char="•"/>
            </a:pPr>
            <a:r>
              <a:rPr lang="en-US"/>
              <a:t>Column Names</a:t>
            </a:r>
          </a:p>
          <a:p>
            <a:pPr marL="160020" indent="-342900">
              <a:buFont typeface="Arial" panose="020B0604020202020204" pitchFamily="34" charset="0"/>
              <a:buChar char="•"/>
            </a:pPr>
            <a:r>
              <a:rPr lang="en-US"/>
              <a:t>Callbacks</a:t>
            </a:r>
          </a:p>
          <a:p>
            <a:pPr marL="160020" indent="-342900">
              <a:buFont typeface="Arial" panose="020B0604020202020204" pitchFamily="34" charset="0"/>
              <a:buChar char="•"/>
            </a:pPr>
            <a:r>
              <a:rPr lang="en-US"/>
              <a:t>Filters</a:t>
            </a:r>
          </a:p>
          <a:p>
            <a:pPr marL="160020" indent="-342900">
              <a:buFont typeface="Arial" panose="020B0604020202020204" pitchFamily="34" charset="0"/>
              <a:buChar char="•"/>
            </a:pPr>
            <a:r>
              <a:rPr lang="en-US"/>
              <a:t>Thresholds</a:t>
            </a:r>
          </a:p>
          <a:p>
            <a:pPr marL="160020" indent="-342900">
              <a:buFont typeface="Arial" panose="020B0604020202020204" pitchFamily="34" charset="0"/>
              <a:buChar char="•"/>
            </a:pPr>
            <a:r>
              <a:rPr lang="en-US"/>
              <a:t>Knobs</a:t>
            </a:r>
          </a:p>
        </p:txBody>
      </p:sp>
    </p:spTree>
    <p:extLst>
      <p:ext uri="{BB962C8B-B14F-4D97-AF65-F5344CB8AC3E}">
        <p14:creationId xmlns:p14="http://schemas.microsoft.com/office/powerpoint/2010/main" val="942302079"/>
      </p:ext>
    </p:extLst>
  </p:cSld>
  <p:clrMapOvr>
    <a:masterClrMapping/>
  </p:clrMapOvr>
  <p:transition>
    <p:fade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33ACBAF4-BB7F-4537-8887-FD35400404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Sharing Scripts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9176785-3C9A-4B92-902D-4109878D35F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/>
              <a:t>DEMO</a:t>
            </a:r>
          </a:p>
        </p:txBody>
      </p:sp>
    </p:spTree>
    <p:extLst>
      <p:ext uri="{BB962C8B-B14F-4D97-AF65-F5344CB8AC3E}">
        <p14:creationId xmlns:p14="http://schemas.microsoft.com/office/powerpoint/2010/main" val="862734863"/>
      </p:ext>
    </p:extLst>
  </p:cSld>
  <p:clrMapOvr>
    <a:masterClrMapping/>
  </p:clrMapOvr>
  <p:transition>
    <p:fade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65A20DB-A443-4430-BF19-F3777FACE9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Questions?</a:t>
            </a:r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11E811E-2A54-48F7-8518-F81B0A5D56D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2383824"/>
            <a:ext cx="9144000" cy="1343958"/>
          </a:xfrm>
        </p:spPr>
        <p:txBody>
          <a:bodyPr/>
          <a:lstStyle/>
          <a:p>
            <a:pPr indent="0"/>
            <a:r>
              <a:rPr lang="en-US" sz="1800">
                <a:cs typeface="Calibri Light"/>
              </a:rPr>
              <a:t>Combining Scripts, Isolating Changes,</a:t>
            </a:r>
          </a:p>
          <a:p>
            <a:pPr indent="0"/>
            <a:r>
              <a:rPr lang="en-US" sz="1800">
                <a:cs typeface="Calibri Light"/>
              </a:rPr>
              <a:t>Splitting Scripts, Error Handling,</a:t>
            </a:r>
          </a:p>
          <a:p>
            <a:pPr indent="0"/>
            <a:r>
              <a:rPr lang="en-US" sz="1800">
                <a:cs typeface="Calibri Light"/>
              </a:rPr>
              <a:t>Wrangling Windows, Sharing Scripts</a:t>
            </a:r>
          </a:p>
          <a:p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713886807"/>
      </p:ext>
    </p:extLst>
  </p:cSld>
  <p:clrMapOvr>
    <a:masterClrMapping/>
  </p:clrMapOvr>
  <p:transition>
    <p:fade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12593917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FD4ED4-E335-41F0-B73A-3C0FC60ACE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Combining Scripts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C63B8F-54E5-4EEB-8034-0E0E8C852AA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Workflow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DDFD05C-8693-4F11-AB84-1A05AAB392F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1480" y="996694"/>
            <a:ext cx="2442236" cy="2072362"/>
          </a:xfrm>
        </p:spPr>
        <p:txBody>
          <a:bodyPr/>
          <a:lstStyle/>
          <a:p>
            <a:pPr marL="160020" indent="-342900">
              <a:buChar char="•"/>
            </a:pPr>
            <a:r>
              <a:rPr lang="en-US">
                <a:cs typeface="Calibri Light"/>
              </a:rPr>
              <a:t>Current Workflow</a:t>
            </a:r>
            <a:endParaRPr lang="en-US"/>
          </a:p>
          <a:p>
            <a:pPr marL="525780" lvl="1" indent="-342900"/>
            <a:r>
              <a:rPr lang="en-US">
                <a:cs typeface="Calibri Light"/>
              </a:rPr>
              <a:t>Run </a:t>
            </a:r>
            <a:r>
              <a:rPr lang="en-US" err="1">
                <a:cs typeface="Calibri Light"/>
              </a:rPr>
              <a:t>A.jsl</a:t>
            </a:r>
            <a:endParaRPr lang="en-US">
              <a:cs typeface="Calibri Light"/>
            </a:endParaRPr>
          </a:p>
          <a:p>
            <a:pPr marL="525780" lvl="1" indent="-342900"/>
            <a:r>
              <a:rPr lang="en-US">
                <a:cs typeface="Calibri Light"/>
              </a:rPr>
              <a:t>...</a:t>
            </a:r>
          </a:p>
          <a:p>
            <a:pPr marL="525780" lvl="1" indent="-342900"/>
            <a:r>
              <a:rPr lang="en-US">
                <a:cs typeface="Calibri Light"/>
              </a:rPr>
              <a:t>Run </a:t>
            </a:r>
            <a:r>
              <a:rPr lang="en-US" err="1">
                <a:cs typeface="Calibri Light"/>
              </a:rPr>
              <a:t>B.jsl</a:t>
            </a:r>
            <a:endParaRPr lang="en-US">
              <a:cs typeface="Calibri Light"/>
            </a:endParaRPr>
          </a:p>
          <a:p>
            <a:pPr marL="160020" indent="-342900">
              <a:buChar char="•"/>
            </a:pPr>
            <a:r>
              <a:rPr lang="en-US">
                <a:cs typeface="Calibri Light"/>
              </a:rPr>
              <a:t>Desired Workflow</a:t>
            </a:r>
          </a:p>
          <a:p>
            <a:pPr marL="525780" lvl="1" indent="-342900"/>
            <a:r>
              <a:rPr lang="en-US">
                <a:cs typeface="Calibri Light"/>
              </a:rPr>
              <a:t>Run </a:t>
            </a:r>
            <a:r>
              <a:rPr lang="en-US" err="1">
                <a:cs typeface="Calibri Light"/>
              </a:rPr>
              <a:t>AB.jsl</a:t>
            </a:r>
            <a:endParaRPr lang="en-US">
              <a:cs typeface="Calibri Light"/>
            </a:endParaRPr>
          </a:p>
        </p:txBody>
      </p:sp>
      <p:sp>
        <p:nvSpPr>
          <p:cNvPr id="7" name="Rectangle: Folded Corner 6">
            <a:extLst>
              <a:ext uri="{FF2B5EF4-FFF2-40B4-BE49-F238E27FC236}">
                <a16:creationId xmlns:a16="http://schemas.microsoft.com/office/drawing/2014/main" id="{C477FE94-B8B0-4078-BC38-00E2B535D359}"/>
              </a:ext>
            </a:extLst>
          </p:cNvPr>
          <p:cNvSpPr/>
          <p:nvPr/>
        </p:nvSpPr>
        <p:spPr>
          <a:xfrm>
            <a:off x="4511450" y="1259572"/>
            <a:ext cx="896233" cy="1156625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i="1" err="1">
                <a:solidFill>
                  <a:schemeClr val="bg1"/>
                </a:solidFill>
              </a:rPr>
              <a:t>A.jsl</a:t>
            </a:r>
            <a:endParaRPr lang="en-US" i="1">
              <a:solidFill>
                <a:schemeClr val="bg1"/>
              </a:solidFill>
            </a:endParaRPr>
          </a:p>
        </p:txBody>
      </p:sp>
      <p:sp>
        <p:nvSpPr>
          <p:cNvPr id="8" name="Rectangle: Folded Corner 7">
            <a:extLst>
              <a:ext uri="{FF2B5EF4-FFF2-40B4-BE49-F238E27FC236}">
                <a16:creationId xmlns:a16="http://schemas.microsoft.com/office/drawing/2014/main" id="{531D6E5B-2B17-42BC-8A5C-635C66E7E632}"/>
              </a:ext>
            </a:extLst>
          </p:cNvPr>
          <p:cNvSpPr/>
          <p:nvPr/>
        </p:nvSpPr>
        <p:spPr>
          <a:xfrm>
            <a:off x="4511449" y="2902041"/>
            <a:ext cx="896233" cy="1156625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i="1" err="1">
                <a:solidFill>
                  <a:schemeClr val="bg1"/>
                </a:solidFill>
              </a:rPr>
              <a:t>B.jsl</a:t>
            </a:r>
            <a:endParaRPr lang="en-US" i="1">
              <a:solidFill>
                <a:schemeClr val="bg1"/>
              </a:solidFill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1D60CB0-8A70-4234-90D6-C6CB4750A6D7}"/>
              </a:ext>
            </a:extLst>
          </p:cNvPr>
          <p:cNvGrpSpPr/>
          <p:nvPr/>
        </p:nvGrpSpPr>
        <p:grpSpPr>
          <a:xfrm>
            <a:off x="6123586" y="685143"/>
            <a:ext cx="686419" cy="749177"/>
            <a:chOff x="5444011" y="1156624"/>
            <a:chExt cx="686419" cy="749177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0C94BA4-FCC5-49C0-B016-5AE088A37656}"/>
                </a:ext>
              </a:extLst>
            </p:cNvPr>
            <p:cNvSpPr/>
            <p:nvPr/>
          </p:nvSpPr>
          <p:spPr>
            <a:xfrm>
              <a:off x="5444011" y="1156624"/>
              <a:ext cx="686419" cy="74917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accent1"/>
                </a:solidFill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9D7A5BC5-5C2F-41E7-8E66-7DCC2AC8532A}"/>
                </a:ext>
              </a:extLst>
            </p:cNvPr>
            <p:cNvSpPr/>
            <p:nvPr/>
          </p:nvSpPr>
          <p:spPr>
            <a:xfrm>
              <a:off x="5444011" y="1247460"/>
              <a:ext cx="686419" cy="65834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accent1"/>
                </a:solidFill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66C33F1-6736-411B-8A34-1B1C2CFFFEDE}"/>
              </a:ext>
            </a:extLst>
          </p:cNvPr>
          <p:cNvGrpSpPr/>
          <p:nvPr/>
        </p:nvGrpSpPr>
        <p:grpSpPr>
          <a:xfrm>
            <a:off x="7043707" y="1304989"/>
            <a:ext cx="686419" cy="749177"/>
            <a:chOff x="6625868" y="1156624"/>
            <a:chExt cx="686419" cy="749177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03DE1E85-AE50-497D-9FCF-5B5C7B218F7A}"/>
                </a:ext>
              </a:extLst>
            </p:cNvPr>
            <p:cNvSpPr/>
            <p:nvPr/>
          </p:nvSpPr>
          <p:spPr>
            <a:xfrm>
              <a:off x="6625868" y="1156624"/>
              <a:ext cx="686419" cy="74917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accent1"/>
                </a:solidFill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3C217972-2A67-4969-BE6B-84048F672C16}"/>
                </a:ext>
              </a:extLst>
            </p:cNvPr>
            <p:cNvSpPr/>
            <p:nvPr/>
          </p:nvSpPr>
          <p:spPr>
            <a:xfrm>
              <a:off x="6625868" y="1247460"/>
              <a:ext cx="686419" cy="65834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accent1"/>
                </a:solidFill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20CA5816-6EC5-44D6-92E0-46BEECEB63C6}"/>
                </a:ext>
              </a:extLst>
            </p:cNvPr>
            <p:cNvSpPr/>
            <p:nvPr/>
          </p:nvSpPr>
          <p:spPr>
            <a:xfrm>
              <a:off x="6685414" y="1304570"/>
              <a:ext cx="567325" cy="544119"/>
            </a:xfrm>
            <a:prstGeom prst="rect">
              <a:avLst/>
            </a:prstGeom>
            <a:pattFill prst="dotGrid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accent1"/>
                </a:solidFill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0B5B75E3-1E41-4021-B33B-6B38C8D29348}"/>
              </a:ext>
            </a:extLst>
          </p:cNvPr>
          <p:cNvGrpSpPr/>
          <p:nvPr/>
        </p:nvGrpSpPr>
        <p:grpSpPr>
          <a:xfrm>
            <a:off x="6176573" y="2409852"/>
            <a:ext cx="686419" cy="749177"/>
            <a:chOff x="5444011" y="1156624"/>
            <a:chExt cx="686419" cy="749177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A9BB03B9-EBB5-4F45-9DF8-9F019F3A9144}"/>
                </a:ext>
              </a:extLst>
            </p:cNvPr>
            <p:cNvSpPr/>
            <p:nvPr/>
          </p:nvSpPr>
          <p:spPr>
            <a:xfrm>
              <a:off x="5444011" y="1156624"/>
              <a:ext cx="686419" cy="74917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accent1"/>
                </a:solidFill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EAE2803F-0DEB-463A-B080-83E96D62A200}"/>
                </a:ext>
              </a:extLst>
            </p:cNvPr>
            <p:cNvSpPr/>
            <p:nvPr/>
          </p:nvSpPr>
          <p:spPr>
            <a:xfrm>
              <a:off x="5444011" y="1247460"/>
              <a:ext cx="686419" cy="65834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accent1"/>
                </a:solidFill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07B2BFB9-7C6B-4E3E-948C-BE0E5F574F20}"/>
              </a:ext>
            </a:extLst>
          </p:cNvPr>
          <p:cNvGrpSpPr/>
          <p:nvPr/>
        </p:nvGrpSpPr>
        <p:grpSpPr>
          <a:xfrm>
            <a:off x="7096580" y="2899013"/>
            <a:ext cx="686419" cy="749177"/>
            <a:chOff x="5444011" y="1156624"/>
            <a:chExt cx="686419" cy="749177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1E90AF74-D5D5-4D2D-BC6A-B18E068A913C}"/>
                </a:ext>
              </a:extLst>
            </p:cNvPr>
            <p:cNvSpPr/>
            <p:nvPr/>
          </p:nvSpPr>
          <p:spPr>
            <a:xfrm>
              <a:off x="5444011" y="1156624"/>
              <a:ext cx="686419" cy="74917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accent1"/>
                </a:solidFill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193E97FA-87E5-4AB6-8C50-FA3B1F81C298}"/>
                </a:ext>
              </a:extLst>
            </p:cNvPr>
            <p:cNvSpPr/>
            <p:nvPr/>
          </p:nvSpPr>
          <p:spPr>
            <a:xfrm>
              <a:off x="5444011" y="1247460"/>
              <a:ext cx="686419" cy="65834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accent1"/>
                </a:solidFill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29E5642A-9465-473C-86FF-112787917533}"/>
              </a:ext>
            </a:extLst>
          </p:cNvPr>
          <p:cNvGrpSpPr/>
          <p:nvPr/>
        </p:nvGrpSpPr>
        <p:grpSpPr>
          <a:xfrm>
            <a:off x="6619195" y="3817316"/>
            <a:ext cx="686419" cy="749177"/>
            <a:chOff x="5444011" y="1156624"/>
            <a:chExt cx="686419" cy="749177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2CD611C9-38A0-4ED3-9049-26A5F8423E66}"/>
                </a:ext>
              </a:extLst>
            </p:cNvPr>
            <p:cNvSpPr/>
            <p:nvPr/>
          </p:nvSpPr>
          <p:spPr>
            <a:xfrm>
              <a:off x="5444011" y="1156624"/>
              <a:ext cx="686419" cy="74917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accent1"/>
                </a:solidFill>
              </a:endParaRP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1B8739C9-A54C-4DC9-9785-BEF97433B2E2}"/>
                </a:ext>
              </a:extLst>
            </p:cNvPr>
            <p:cNvSpPr/>
            <p:nvPr/>
          </p:nvSpPr>
          <p:spPr>
            <a:xfrm>
              <a:off x="5444011" y="1247460"/>
              <a:ext cx="686419" cy="65834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accent1"/>
                </a:solidFill>
              </a:endParaRPr>
            </a:p>
          </p:txBody>
        </p:sp>
      </p:grpSp>
      <p:cxnSp>
        <p:nvCxnSpPr>
          <p:cNvPr id="37" name="Connector: Elbow 36">
            <a:extLst>
              <a:ext uri="{FF2B5EF4-FFF2-40B4-BE49-F238E27FC236}">
                <a16:creationId xmlns:a16="http://schemas.microsoft.com/office/drawing/2014/main" id="{BF20C6B2-91DA-4405-91D7-2309BB15EE97}"/>
              </a:ext>
            </a:extLst>
          </p:cNvPr>
          <p:cNvCxnSpPr>
            <a:stCxn id="7" idx="3"/>
            <a:endCxn id="13" idx="1"/>
          </p:cNvCxnSpPr>
          <p:nvPr/>
        </p:nvCxnSpPr>
        <p:spPr>
          <a:xfrm flipV="1">
            <a:off x="5407683" y="1105150"/>
            <a:ext cx="715903" cy="732735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or: Elbow 38">
            <a:extLst>
              <a:ext uri="{FF2B5EF4-FFF2-40B4-BE49-F238E27FC236}">
                <a16:creationId xmlns:a16="http://schemas.microsoft.com/office/drawing/2014/main" id="{12DCAFF2-7486-40BB-AC31-4674BA368B23}"/>
              </a:ext>
            </a:extLst>
          </p:cNvPr>
          <p:cNvCxnSpPr>
            <a:stCxn id="7" idx="3"/>
            <a:endCxn id="24" idx="1"/>
          </p:cNvCxnSpPr>
          <p:nvPr/>
        </p:nvCxnSpPr>
        <p:spPr>
          <a:xfrm flipV="1">
            <a:off x="5407683" y="1724996"/>
            <a:ext cx="1636024" cy="112889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4C0A6729-FF6B-4C27-A341-E8089149D6CE}"/>
              </a:ext>
            </a:extLst>
          </p:cNvPr>
          <p:cNvCxnSpPr>
            <a:endCxn id="7" idx="1"/>
          </p:cNvCxnSpPr>
          <p:nvPr/>
        </p:nvCxnSpPr>
        <p:spPr>
          <a:xfrm>
            <a:off x="4184441" y="1837885"/>
            <a:ext cx="32700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0C8A9001-E379-4779-8387-B24FD9FF3146}"/>
              </a:ext>
            </a:extLst>
          </p:cNvPr>
          <p:cNvCxnSpPr>
            <a:endCxn id="8" idx="1"/>
          </p:cNvCxnSpPr>
          <p:nvPr/>
        </p:nvCxnSpPr>
        <p:spPr>
          <a:xfrm>
            <a:off x="4184441" y="3480353"/>
            <a:ext cx="327008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49B51981-DF0D-4439-B6A7-D5AE5F1FF553}"/>
              </a:ext>
            </a:extLst>
          </p:cNvPr>
          <p:cNvSpPr txBox="1"/>
          <p:nvPr/>
        </p:nvSpPr>
        <p:spPr>
          <a:xfrm>
            <a:off x="3695021" y="3278858"/>
            <a:ext cx="5485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chemeClr val="tx1">
                    <a:lumMod val="65000"/>
                    <a:lumOff val="35000"/>
                  </a:schemeClr>
                </a:solidFill>
                <a:cs typeface="Calibri Light"/>
              </a:rPr>
              <a:t>Run</a:t>
            </a:r>
          </a:p>
        </p:txBody>
      </p:sp>
      <p:cxnSp>
        <p:nvCxnSpPr>
          <p:cNvPr id="47" name="Connector: Elbow 46">
            <a:extLst>
              <a:ext uri="{FF2B5EF4-FFF2-40B4-BE49-F238E27FC236}">
                <a16:creationId xmlns:a16="http://schemas.microsoft.com/office/drawing/2014/main" id="{C7F15ED8-85A3-407F-A7B9-4A442FE406B7}"/>
              </a:ext>
            </a:extLst>
          </p:cNvPr>
          <p:cNvCxnSpPr>
            <a:stCxn id="8" idx="3"/>
            <a:endCxn id="29" idx="1"/>
          </p:cNvCxnSpPr>
          <p:nvPr/>
        </p:nvCxnSpPr>
        <p:spPr>
          <a:xfrm flipV="1">
            <a:off x="5407682" y="2829859"/>
            <a:ext cx="768891" cy="650495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nector: Elbow 48">
            <a:extLst>
              <a:ext uri="{FF2B5EF4-FFF2-40B4-BE49-F238E27FC236}">
                <a16:creationId xmlns:a16="http://schemas.microsoft.com/office/drawing/2014/main" id="{C7825D7C-473D-4854-82B4-DF95F109AA64}"/>
              </a:ext>
            </a:extLst>
          </p:cNvPr>
          <p:cNvCxnSpPr>
            <a:stCxn id="8" idx="3"/>
            <a:endCxn id="35" idx="1"/>
          </p:cNvCxnSpPr>
          <p:nvPr/>
        </p:nvCxnSpPr>
        <p:spPr>
          <a:xfrm>
            <a:off x="5407682" y="3480354"/>
            <a:ext cx="1211513" cy="756969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nector: Elbow 50">
            <a:extLst>
              <a:ext uri="{FF2B5EF4-FFF2-40B4-BE49-F238E27FC236}">
                <a16:creationId xmlns:a16="http://schemas.microsoft.com/office/drawing/2014/main" id="{E2B74E38-A496-4338-AA23-605C56FAD4B2}"/>
              </a:ext>
            </a:extLst>
          </p:cNvPr>
          <p:cNvCxnSpPr>
            <a:stCxn id="8" idx="3"/>
            <a:endCxn id="32" idx="1"/>
          </p:cNvCxnSpPr>
          <p:nvPr/>
        </p:nvCxnSpPr>
        <p:spPr>
          <a:xfrm flipV="1">
            <a:off x="5407682" y="3319020"/>
            <a:ext cx="1688898" cy="161334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F1DD1AE4-57D2-4992-B631-9658664D472B}"/>
              </a:ext>
            </a:extLst>
          </p:cNvPr>
          <p:cNvSpPr txBox="1"/>
          <p:nvPr/>
        </p:nvSpPr>
        <p:spPr>
          <a:xfrm>
            <a:off x="3695021" y="1633778"/>
            <a:ext cx="5485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chemeClr val="tx1">
                    <a:lumMod val="65000"/>
                    <a:lumOff val="35000"/>
                  </a:schemeClr>
                </a:solidFill>
                <a:cs typeface="Calibri Light"/>
              </a:rPr>
              <a:t>Run</a:t>
            </a:r>
          </a:p>
        </p:txBody>
      </p:sp>
    </p:spTree>
    <p:extLst>
      <p:ext uri="{BB962C8B-B14F-4D97-AF65-F5344CB8AC3E}">
        <p14:creationId xmlns:p14="http://schemas.microsoft.com/office/powerpoint/2010/main" val="2383046401"/>
      </p:ext>
    </p:extLst>
  </p:cSld>
  <p:clrMapOvr>
    <a:masterClrMapping/>
  </p:clrMapOvr>
  <p:transition>
    <p:fade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EE6A6C-A300-4E34-870C-078E5E071E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Notes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9A3412-9570-4389-84EA-5507AD322A7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/>
              <a:t>Dynamic Scoping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7F5DCDF-9E5A-40A4-A336-D8138B11FA53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r>
              <a:rPr lang="en-US" dirty="0"/>
              <a:t>Most languages are lexically (statically) scoped</a:t>
            </a:r>
          </a:p>
          <a:p>
            <a:pPr lvl="1"/>
            <a:r>
              <a:rPr lang="en-US" dirty="0"/>
              <a:t>Names are limited to their area of the programs </a:t>
            </a:r>
            <a:r>
              <a:rPr lang="en-US" b="1" dirty="0"/>
              <a:t>text</a:t>
            </a:r>
          </a:p>
          <a:p>
            <a:pPr lvl="1"/>
            <a:r>
              <a:rPr lang="en-US" dirty="0"/>
              <a:t>If </a:t>
            </a:r>
            <a:r>
              <a:rPr lang="en-US" dirty="0">
                <a:solidFill>
                  <a:schemeClr val="accent6"/>
                </a:solidFill>
              </a:rPr>
              <a:t>f() </a:t>
            </a:r>
            <a:r>
              <a:rPr lang="en-US" dirty="0"/>
              <a:t>calls </a:t>
            </a:r>
            <a:r>
              <a:rPr lang="en-US" dirty="0">
                <a:solidFill>
                  <a:schemeClr val="accent6"/>
                </a:solidFill>
              </a:rPr>
              <a:t>g()</a:t>
            </a:r>
            <a:r>
              <a:rPr lang="en-US" dirty="0"/>
              <a:t>, </a:t>
            </a:r>
            <a:r>
              <a:rPr lang="en-US" dirty="0">
                <a:solidFill>
                  <a:schemeClr val="accent6"/>
                </a:solidFill>
              </a:rPr>
              <a:t>g</a:t>
            </a:r>
            <a:r>
              <a:rPr lang="en-US" dirty="0"/>
              <a:t> </a:t>
            </a:r>
            <a:r>
              <a:rPr lang="en-US" b="1" dirty="0"/>
              <a:t>does not see</a:t>
            </a:r>
            <a:r>
              <a:rPr lang="en-US" dirty="0"/>
              <a:t> the local variables of </a:t>
            </a:r>
            <a:r>
              <a:rPr lang="en-US" dirty="0">
                <a:solidFill>
                  <a:schemeClr val="accent6"/>
                </a:solidFill>
              </a:rPr>
              <a:t>f</a:t>
            </a:r>
            <a:r>
              <a:rPr lang="en-US" dirty="0"/>
              <a:t> because </a:t>
            </a:r>
            <a:r>
              <a:rPr lang="en-US" dirty="0">
                <a:solidFill>
                  <a:schemeClr val="accent6"/>
                </a:solidFill>
              </a:rPr>
              <a:t>g</a:t>
            </a:r>
            <a:r>
              <a:rPr lang="en-US" dirty="0"/>
              <a:t>’s text is not within </a:t>
            </a:r>
            <a:r>
              <a:rPr lang="en-US" dirty="0">
                <a:solidFill>
                  <a:schemeClr val="accent6"/>
                </a:solidFill>
              </a:rPr>
              <a:t>f</a:t>
            </a:r>
          </a:p>
          <a:p>
            <a:pPr lvl="1"/>
            <a:r>
              <a:rPr lang="en-US" dirty="0"/>
              <a:t>Uses environment when function was created</a:t>
            </a:r>
          </a:p>
          <a:p>
            <a:r>
              <a:rPr lang="en-US" dirty="0"/>
              <a:t>But JSL is dynamically scoped</a:t>
            </a:r>
          </a:p>
          <a:p>
            <a:pPr lvl="1"/>
            <a:r>
              <a:rPr lang="en-US" dirty="0"/>
              <a:t>Names are limited to the </a:t>
            </a:r>
            <a:r>
              <a:rPr lang="en-US" b="1" dirty="0"/>
              <a:t>lifetime</a:t>
            </a:r>
            <a:r>
              <a:rPr lang="en-US" dirty="0"/>
              <a:t> of their context</a:t>
            </a:r>
          </a:p>
          <a:p>
            <a:pPr lvl="1"/>
            <a:r>
              <a:rPr lang="en-US" dirty="0"/>
              <a:t>If </a:t>
            </a:r>
            <a:r>
              <a:rPr lang="en-US" dirty="0">
                <a:solidFill>
                  <a:schemeClr val="accent6"/>
                </a:solidFill>
              </a:rPr>
              <a:t>f()</a:t>
            </a:r>
            <a:r>
              <a:rPr lang="en-US" dirty="0"/>
              <a:t> calls </a:t>
            </a:r>
            <a:r>
              <a:rPr lang="en-US" dirty="0">
                <a:solidFill>
                  <a:schemeClr val="accent6"/>
                </a:solidFill>
              </a:rPr>
              <a:t>g()</a:t>
            </a:r>
            <a:r>
              <a:rPr lang="en-US" dirty="0"/>
              <a:t>, </a:t>
            </a:r>
            <a:r>
              <a:rPr lang="en-US" dirty="0">
                <a:solidFill>
                  <a:schemeClr val="accent6"/>
                </a:solidFill>
              </a:rPr>
              <a:t>g</a:t>
            </a:r>
            <a:r>
              <a:rPr lang="en-US" dirty="0"/>
              <a:t> </a:t>
            </a:r>
            <a:r>
              <a:rPr lang="en-US" b="1" dirty="0"/>
              <a:t>does see </a:t>
            </a:r>
            <a:r>
              <a:rPr lang="en-US" dirty="0"/>
              <a:t>the local variables of </a:t>
            </a:r>
            <a:r>
              <a:rPr lang="en-US" dirty="0">
                <a:solidFill>
                  <a:schemeClr val="accent6"/>
                </a:solidFill>
              </a:rPr>
              <a:t>f</a:t>
            </a:r>
            <a:r>
              <a:rPr lang="en-US" dirty="0"/>
              <a:t> because </a:t>
            </a:r>
            <a:r>
              <a:rPr lang="en-US" dirty="0">
                <a:solidFill>
                  <a:schemeClr val="accent6"/>
                </a:solidFill>
              </a:rPr>
              <a:t>f</a:t>
            </a:r>
            <a:r>
              <a:rPr lang="en-US" dirty="0"/>
              <a:t> is still executing</a:t>
            </a:r>
          </a:p>
          <a:p>
            <a:pPr lvl="1"/>
            <a:r>
              <a:rPr lang="en-US" dirty="0"/>
              <a:t>Uses environment(s) when a function is called</a:t>
            </a:r>
          </a:p>
          <a:p>
            <a:pPr lvl="1"/>
            <a:r>
              <a:rPr lang="en-US" dirty="0"/>
              <a:t>This may seem strange at first</a:t>
            </a:r>
          </a:p>
          <a:p>
            <a:pPr lvl="1"/>
            <a:r>
              <a:rPr lang="en-US" dirty="0"/>
              <a:t>Only applies to </a:t>
            </a:r>
            <a:r>
              <a:rPr lang="en-US" b="1" dirty="0"/>
              <a:t>unqualified names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117CF09-2D7B-4332-BAF6-A88BFC808B0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75611" y="996694"/>
            <a:ext cx="2803757" cy="3788729"/>
          </a:xfrm>
        </p:spPr>
        <p:txBody>
          <a:bodyPr/>
          <a:lstStyle/>
          <a:p>
            <a:pPr marL="160020" indent="-342900">
              <a:buFont typeface="Arial" panose="020B0604020202020204" pitchFamily="34" charset="0"/>
              <a:buChar char="•"/>
            </a:pPr>
            <a:r>
              <a:rPr lang="en-US"/>
              <a:t>Uses</a:t>
            </a:r>
          </a:p>
          <a:p>
            <a:pPr marL="525780" lvl="1" indent="-342900"/>
            <a:r>
              <a:rPr lang="en-US"/>
              <a:t>Unqualified names</a:t>
            </a:r>
          </a:p>
          <a:p>
            <a:pPr marL="525780" lvl="1" indent="-342900"/>
            <a:r>
              <a:rPr lang="en-US"/>
              <a:t>Environment at </a:t>
            </a:r>
            <a:r>
              <a:rPr lang="en-US" err="1"/>
              <a:t>callsite</a:t>
            </a:r>
            <a:endParaRPr lang="en-US"/>
          </a:p>
          <a:p>
            <a:pPr marL="160020" indent="-342900">
              <a:buFont typeface="Arial" panose="020B0604020202020204" pitchFamily="34" charset="0"/>
              <a:buChar char="•"/>
            </a:pPr>
            <a:r>
              <a:rPr lang="en-US"/>
              <a:t>Beware</a:t>
            </a:r>
          </a:p>
          <a:p>
            <a:pPr marL="525780" lvl="1" indent="-342900"/>
            <a:r>
              <a:rPr lang="en-US"/>
              <a:t>Visitors/Callbacks</a:t>
            </a:r>
          </a:p>
          <a:p>
            <a:pPr marL="525780" lvl="1" indent="-342900"/>
            <a:r>
              <a:rPr lang="en-US"/>
              <a:t>Closures - use </a:t>
            </a:r>
            <a:r>
              <a:rPr lang="en-US" err="1"/>
              <a:t>EvalExpr</a:t>
            </a:r>
            <a:endParaRPr lang="en-US"/>
          </a:p>
          <a:p>
            <a:pPr marL="525780" lvl="1" indent="-342900"/>
            <a:r>
              <a:rPr lang="en-US"/>
              <a:t>Accidental use</a:t>
            </a:r>
          </a:p>
          <a:p>
            <a:pPr marL="160020" indent="-342900">
              <a:buFont typeface="Arial" panose="020B0604020202020204" pitchFamily="34" charset="0"/>
              <a:buChar char="•"/>
            </a:pPr>
            <a:r>
              <a:rPr lang="en-US"/>
              <a:t>Great for</a:t>
            </a:r>
          </a:p>
          <a:p>
            <a:pPr marL="525780" lvl="1" indent="-342900"/>
            <a:r>
              <a:rPr lang="en-US"/>
              <a:t>Logging</a:t>
            </a:r>
          </a:p>
          <a:p>
            <a:pPr marL="525780" lvl="1" indent="-342900"/>
            <a:r>
              <a:rPr lang="en-US"/>
              <a:t>Error Handling</a:t>
            </a:r>
          </a:p>
          <a:p>
            <a:pPr marL="525780" lvl="1" indent="-342900"/>
            <a:r>
              <a:rPr lang="en-US"/>
              <a:t>Policies</a:t>
            </a:r>
          </a:p>
        </p:txBody>
      </p:sp>
    </p:spTree>
    <p:extLst>
      <p:ext uri="{BB962C8B-B14F-4D97-AF65-F5344CB8AC3E}">
        <p14:creationId xmlns:p14="http://schemas.microsoft.com/office/powerpoint/2010/main" val="2385176679"/>
      </p:ext>
    </p:extLst>
  </p:cSld>
  <p:clrMapOvr>
    <a:masterClrMapping/>
  </p:clrMapOvr>
  <p:transition>
    <p:fade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EE6A6C-A300-4E34-870C-078E5E071E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9A3412-9570-4389-84EA-5507AD322A7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/>
              <a:t>Dynamic Scoping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7F5DCDF-9E5A-40A4-A336-D8138B11FA53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r>
              <a:rPr lang="en-US"/>
              <a:t>To avoid surprises</a:t>
            </a:r>
          </a:p>
          <a:p>
            <a:pPr lvl="1"/>
            <a:r>
              <a:rPr lang="en-US"/>
              <a:t>Use local blocks and function local blocks</a:t>
            </a:r>
          </a:p>
          <a:p>
            <a:pPr lvl="1"/>
            <a:r>
              <a:rPr lang="en-US"/>
              <a:t>Use qualified names</a:t>
            </a:r>
          </a:p>
          <a:p>
            <a:pPr lvl="1"/>
            <a:r>
              <a:rPr lang="en-US"/>
              <a:t>Don’t use just to avoid passing function arguments</a:t>
            </a:r>
          </a:p>
          <a:p>
            <a:r>
              <a:rPr lang="en-US"/>
              <a:t>Uses</a:t>
            </a:r>
          </a:p>
          <a:p>
            <a:pPr lvl="1"/>
            <a:r>
              <a:rPr lang="en-US"/>
              <a:t>Passing information across your entire application without </a:t>
            </a:r>
            <a:r>
              <a:rPr lang="en-US" err="1"/>
              <a:t>globals</a:t>
            </a:r>
            <a:endParaRPr lang="en-US"/>
          </a:p>
          <a:p>
            <a:pPr lvl="1"/>
            <a:r>
              <a:rPr lang="en-US"/>
              <a:t>Cross-cutting concerns like logging, error handling, policies, </a:t>
            </a:r>
            <a:r>
              <a:rPr lang="en-US" err="1"/>
              <a:t>etc</a:t>
            </a:r>
            <a:endParaRPr lang="en-US"/>
          </a:p>
          <a:p>
            <a:pPr lvl="1"/>
            <a:r>
              <a:rPr lang="en-US"/>
              <a:t>Debugging (replace function with instrumented version only within small section of application)</a:t>
            </a:r>
          </a:p>
          <a:p>
            <a:r>
              <a:rPr lang="en-US"/>
              <a:t>Tips</a:t>
            </a:r>
          </a:p>
          <a:p>
            <a:pPr lvl="1"/>
            <a:r>
              <a:rPr lang="en-US"/>
              <a:t>Debugging involves both function and </a:t>
            </a:r>
            <a:r>
              <a:rPr lang="en-US" err="1"/>
              <a:t>callsite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117CF09-2D7B-4332-BAF6-A88BFC808B0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75611" y="996694"/>
            <a:ext cx="2803757" cy="3110019"/>
          </a:xfrm>
        </p:spPr>
        <p:txBody>
          <a:bodyPr/>
          <a:lstStyle/>
          <a:p>
            <a:r>
              <a:rPr lang="en-US" sz="1600">
                <a:solidFill>
                  <a:srgbClr val="000000"/>
                </a:solidFill>
                <a:latin typeface="Consolas" panose="020B0609020204030204" pitchFamily="49" charset="0"/>
              </a:rPr>
              <a:t>b = </a:t>
            </a:r>
            <a:r>
              <a:rPr lang="en-US" sz="1600">
                <a:solidFill>
                  <a:srgbClr val="008080"/>
                </a:solidFill>
                <a:latin typeface="Consolas" panose="020B0609020204030204" pitchFamily="49" charset="0"/>
              </a:rPr>
              <a:t>5</a:t>
            </a:r>
            <a:r>
              <a:rPr lang="en-US" sz="160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sz="1600">
                <a:solidFill>
                  <a:srgbClr val="000000"/>
                </a:solidFill>
                <a:latin typeface="Consolas" panose="020B0609020204030204" pitchFamily="49" charset="0"/>
              </a:rPr>
              <a:t>foo = </a:t>
            </a:r>
            <a:r>
              <a:rPr lang="en-US" sz="1600">
                <a:solidFill>
                  <a:srgbClr val="0000DD"/>
                </a:solidFill>
                <a:latin typeface="Consolas" panose="020B0609020204030204" pitchFamily="49" charset="0"/>
              </a:rPr>
              <a:t>Function</a:t>
            </a:r>
            <a:r>
              <a:rPr lang="en-US" sz="1600">
                <a:solidFill>
                  <a:srgbClr val="000000"/>
                </a:solidFill>
                <a:latin typeface="Consolas" panose="020B0609020204030204" pitchFamily="49" charset="0"/>
              </a:rPr>
              <a:t>({},</a:t>
            </a:r>
          </a:p>
          <a:p>
            <a:r>
              <a:rPr lang="en-US" sz="1600">
                <a:solidFill>
                  <a:srgbClr val="000000"/>
                </a:solidFill>
                <a:latin typeface="Consolas" panose="020B0609020204030204" pitchFamily="49" charset="0"/>
              </a:rPr>
              <a:t>	b + </a:t>
            </a:r>
            <a:r>
              <a:rPr lang="en-US" sz="1600">
                <a:solidFill>
                  <a:srgbClr val="008080"/>
                </a:solidFill>
                <a:latin typeface="Consolas" panose="020B0609020204030204" pitchFamily="49" charset="0"/>
              </a:rPr>
              <a:t>5</a:t>
            </a:r>
            <a:endParaRPr lang="en-US" sz="160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en-US" sz="1600">
                <a:solidFill>
                  <a:srgbClr val="000000"/>
                </a:solidFill>
                <a:latin typeface="Consolas" panose="020B0609020204030204" pitchFamily="49" charset="0"/>
              </a:rPr>
              <a:t>bar = </a:t>
            </a:r>
            <a:r>
              <a:rPr lang="en-US" sz="1600">
                <a:solidFill>
                  <a:srgbClr val="0000DD"/>
                </a:solidFill>
                <a:latin typeface="Consolas" panose="020B0609020204030204" pitchFamily="49" charset="0"/>
              </a:rPr>
              <a:t>Function</a:t>
            </a:r>
            <a:r>
              <a:rPr lang="en-US" sz="1600">
                <a:solidFill>
                  <a:srgbClr val="000000"/>
                </a:solidFill>
                <a:latin typeface="Consolas" panose="020B0609020204030204" pitchFamily="49" charset="0"/>
              </a:rPr>
              <a:t>({}, {b},</a:t>
            </a:r>
          </a:p>
          <a:p>
            <a:r>
              <a:rPr lang="en-US" sz="1600">
                <a:solidFill>
                  <a:srgbClr val="000000"/>
                </a:solidFill>
                <a:latin typeface="Consolas" panose="020B0609020204030204" pitchFamily="49" charset="0"/>
              </a:rPr>
              <a:t>	b = </a:t>
            </a:r>
            <a:r>
              <a:rPr lang="en-US" sz="1600">
                <a:solidFill>
                  <a:srgbClr val="008080"/>
                </a:solidFill>
                <a:latin typeface="Consolas" panose="020B0609020204030204" pitchFamily="49" charset="0"/>
              </a:rPr>
              <a:t>2</a:t>
            </a:r>
            <a:r>
              <a:rPr lang="en-US" sz="160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sz="1600">
                <a:solidFill>
                  <a:srgbClr val="000000"/>
                </a:solidFill>
                <a:latin typeface="Consolas" panose="020B0609020204030204" pitchFamily="49" charset="0"/>
              </a:rPr>
              <a:t>	foo()</a:t>
            </a:r>
          </a:p>
          <a:p>
            <a:r>
              <a:rPr lang="en-US" sz="160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en-US" sz="1600">
                <a:solidFill>
                  <a:srgbClr val="0000DD"/>
                </a:solidFill>
                <a:latin typeface="Consolas" panose="020B0609020204030204" pitchFamily="49" charset="0"/>
              </a:rPr>
              <a:t>Show</a:t>
            </a:r>
            <a:r>
              <a:rPr lang="en-US" sz="1600">
                <a:solidFill>
                  <a:srgbClr val="000000"/>
                </a:solidFill>
                <a:latin typeface="Consolas" panose="020B0609020204030204" pitchFamily="49" charset="0"/>
              </a:rPr>
              <a:t>(bar()); </a:t>
            </a:r>
            <a:r>
              <a:rPr lang="en-US" sz="1600">
                <a:solidFill>
                  <a:srgbClr val="008000"/>
                </a:solidFill>
                <a:latin typeface="Consolas" panose="020B0609020204030204" pitchFamily="49" charset="0"/>
              </a:rPr>
              <a:t>// 7</a:t>
            </a:r>
            <a:endParaRPr lang="en-US" sz="160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>
                <a:solidFill>
                  <a:srgbClr val="0000DD"/>
                </a:solidFill>
                <a:latin typeface="Consolas" panose="020B0609020204030204" pitchFamily="49" charset="0"/>
              </a:rPr>
              <a:t>Show</a:t>
            </a:r>
            <a:r>
              <a:rPr lang="en-US" sz="1600">
                <a:solidFill>
                  <a:srgbClr val="000000"/>
                </a:solidFill>
                <a:latin typeface="Consolas" panose="020B0609020204030204" pitchFamily="49" charset="0"/>
              </a:rPr>
              <a:t>(foo()); </a:t>
            </a:r>
            <a:r>
              <a:rPr lang="en-US" sz="1600">
                <a:solidFill>
                  <a:srgbClr val="008000"/>
                </a:solidFill>
                <a:latin typeface="Consolas" panose="020B0609020204030204" pitchFamily="49" charset="0"/>
              </a:rPr>
              <a:t>// 10</a:t>
            </a:r>
            <a:endParaRPr lang="en-US" sz="1600"/>
          </a:p>
        </p:txBody>
      </p:sp>
    </p:spTree>
    <p:extLst>
      <p:ext uri="{BB962C8B-B14F-4D97-AF65-F5344CB8AC3E}">
        <p14:creationId xmlns:p14="http://schemas.microsoft.com/office/powerpoint/2010/main" val="1202627524"/>
      </p:ext>
    </p:extLst>
  </p:cSld>
  <p:clrMapOvr>
    <a:masterClrMapping/>
  </p:clrMapOvr>
  <p:transition>
    <p:fade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2092211-D9C8-4025-BE6F-6859955DD4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Isolating Changes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53492E2-0222-4E0D-A3CA-DE407012F1C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DEMO</a:t>
            </a:r>
          </a:p>
        </p:txBody>
      </p:sp>
    </p:spTree>
    <p:extLst>
      <p:ext uri="{BB962C8B-B14F-4D97-AF65-F5344CB8AC3E}">
        <p14:creationId xmlns:p14="http://schemas.microsoft.com/office/powerpoint/2010/main" val="4018833541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FD4ED4-E335-41F0-B73A-3C0FC60ACE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Combining Scripts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C63B8F-54E5-4EEB-8034-0E0E8C852AA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Why not just…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DDFD05C-8693-4F11-AB84-1A05AAB392F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1480" y="996694"/>
            <a:ext cx="2442236" cy="2072362"/>
          </a:xfrm>
        </p:spPr>
        <p:txBody>
          <a:bodyPr/>
          <a:lstStyle/>
          <a:p>
            <a:pPr marL="160020" indent="-342900">
              <a:buChar char="•"/>
            </a:pPr>
            <a:r>
              <a:rPr lang="en-US">
                <a:cs typeface="Calibri Light"/>
              </a:rPr>
              <a:t>Current Workflow</a:t>
            </a:r>
            <a:endParaRPr lang="en-US"/>
          </a:p>
          <a:p>
            <a:pPr marL="525780" lvl="1" indent="-342900"/>
            <a:r>
              <a:rPr lang="en-US">
                <a:cs typeface="Calibri Light"/>
              </a:rPr>
              <a:t>Run </a:t>
            </a:r>
            <a:r>
              <a:rPr lang="en-US" err="1">
                <a:cs typeface="Calibri Light"/>
              </a:rPr>
              <a:t>A.jsl</a:t>
            </a:r>
            <a:endParaRPr lang="en-US">
              <a:cs typeface="Calibri Light"/>
            </a:endParaRPr>
          </a:p>
          <a:p>
            <a:pPr marL="525780" lvl="1" indent="-342900"/>
            <a:r>
              <a:rPr lang="en-US">
                <a:cs typeface="Calibri Light"/>
              </a:rPr>
              <a:t>...</a:t>
            </a:r>
          </a:p>
          <a:p>
            <a:pPr marL="525780" lvl="1" indent="-342900"/>
            <a:r>
              <a:rPr lang="en-US">
                <a:cs typeface="Calibri Light"/>
              </a:rPr>
              <a:t>Run </a:t>
            </a:r>
            <a:r>
              <a:rPr lang="en-US" err="1">
                <a:cs typeface="Calibri Light"/>
              </a:rPr>
              <a:t>B.jsl</a:t>
            </a:r>
            <a:endParaRPr lang="en-US">
              <a:cs typeface="Calibri Light"/>
            </a:endParaRPr>
          </a:p>
          <a:p>
            <a:pPr marL="160020" indent="-342900">
              <a:buChar char="•"/>
            </a:pPr>
            <a:r>
              <a:rPr lang="en-US">
                <a:cs typeface="Calibri Light"/>
              </a:rPr>
              <a:t>Desired Workflow</a:t>
            </a:r>
          </a:p>
          <a:p>
            <a:pPr marL="525780" lvl="1" indent="-342900"/>
            <a:r>
              <a:rPr lang="en-US">
                <a:cs typeface="Calibri Light"/>
              </a:rPr>
              <a:t>Run </a:t>
            </a:r>
            <a:r>
              <a:rPr lang="en-US" err="1">
                <a:cs typeface="Calibri Light"/>
              </a:rPr>
              <a:t>AB.jsl</a:t>
            </a:r>
            <a:endParaRPr lang="en-US">
              <a:cs typeface="Calibri Light"/>
            </a:endParaRPr>
          </a:p>
        </p:txBody>
      </p:sp>
      <p:sp>
        <p:nvSpPr>
          <p:cNvPr id="7" name="Rectangle: Folded Corner 6">
            <a:extLst>
              <a:ext uri="{FF2B5EF4-FFF2-40B4-BE49-F238E27FC236}">
                <a16:creationId xmlns:a16="http://schemas.microsoft.com/office/drawing/2014/main" id="{C477FE94-B8B0-4078-BC38-00E2B535D359}"/>
              </a:ext>
            </a:extLst>
          </p:cNvPr>
          <p:cNvSpPr/>
          <p:nvPr/>
        </p:nvSpPr>
        <p:spPr>
          <a:xfrm>
            <a:off x="3512265" y="1247460"/>
            <a:ext cx="896233" cy="1156625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i="1" err="1">
                <a:solidFill>
                  <a:schemeClr val="bg1"/>
                </a:solidFill>
              </a:rPr>
              <a:t>A.jsl</a:t>
            </a:r>
            <a:endParaRPr lang="en-US" i="1">
              <a:solidFill>
                <a:schemeClr val="bg1"/>
              </a:solidFill>
            </a:endParaRPr>
          </a:p>
        </p:txBody>
      </p:sp>
      <p:sp>
        <p:nvSpPr>
          <p:cNvPr id="8" name="Rectangle: Folded Corner 7">
            <a:extLst>
              <a:ext uri="{FF2B5EF4-FFF2-40B4-BE49-F238E27FC236}">
                <a16:creationId xmlns:a16="http://schemas.microsoft.com/office/drawing/2014/main" id="{531D6E5B-2B17-42BC-8A5C-635C66E7E632}"/>
              </a:ext>
            </a:extLst>
          </p:cNvPr>
          <p:cNvSpPr/>
          <p:nvPr/>
        </p:nvSpPr>
        <p:spPr>
          <a:xfrm>
            <a:off x="3512264" y="2889929"/>
            <a:ext cx="896233" cy="1156625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i="1" err="1">
                <a:solidFill>
                  <a:schemeClr val="bg1"/>
                </a:solidFill>
              </a:rPr>
              <a:t>B.jsl</a:t>
            </a:r>
            <a:endParaRPr lang="en-US" i="1">
              <a:solidFill>
                <a:schemeClr val="bg1"/>
              </a:solidFill>
            </a:endParaRPr>
          </a:p>
        </p:txBody>
      </p:sp>
      <p:sp>
        <p:nvSpPr>
          <p:cNvPr id="9" name="Rectangle: Folded Corner 8">
            <a:extLst>
              <a:ext uri="{FF2B5EF4-FFF2-40B4-BE49-F238E27FC236}">
                <a16:creationId xmlns:a16="http://schemas.microsoft.com/office/drawing/2014/main" id="{E0597147-7123-4C20-9D9D-99D5ED380224}"/>
              </a:ext>
            </a:extLst>
          </p:cNvPr>
          <p:cNvSpPr/>
          <p:nvPr/>
        </p:nvSpPr>
        <p:spPr>
          <a:xfrm>
            <a:off x="5602469" y="1556295"/>
            <a:ext cx="896233" cy="2132973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i="1" err="1">
                <a:solidFill>
                  <a:schemeClr val="bg1"/>
                </a:solidFill>
              </a:rPr>
              <a:t>AB.jsl</a:t>
            </a:r>
            <a:endParaRPr lang="en-US" i="1">
              <a:solidFill>
                <a:schemeClr val="bg1"/>
              </a:solidFill>
            </a:endParaRPr>
          </a:p>
        </p:txBody>
      </p:sp>
      <p:cxnSp>
        <p:nvCxnSpPr>
          <p:cNvPr id="6" name="Connector: Elbow 5">
            <a:extLst>
              <a:ext uri="{FF2B5EF4-FFF2-40B4-BE49-F238E27FC236}">
                <a16:creationId xmlns:a16="http://schemas.microsoft.com/office/drawing/2014/main" id="{8562B4D9-6B5B-42E4-A9CF-A3BA67D15995}"/>
              </a:ext>
            </a:extLst>
          </p:cNvPr>
          <p:cNvCxnSpPr>
            <a:stCxn id="7" idx="3"/>
            <a:endCxn id="9" idx="1"/>
          </p:cNvCxnSpPr>
          <p:nvPr/>
        </p:nvCxnSpPr>
        <p:spPr>
          <a:xfrm>
            <a:off x="4408498" y="1825773"/>
            <a:ext cx="1193971" cy="797009"/>
          </a:xfrm>
          <a:prstGeom prst="bentConnector3">
            <a:avLst>
              <a:gd name="adj1" fmla="val 20076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or: Elbow 10">
            <a:extLst>
              <a:ext uri="{FF2B5EF4-FFF2-40B4-BE49-F238E27FC236}">
                <a16:creationId xmlns:a16="http://schemas.microsoft.com/office/drawing/2014/main" id="{2C76D160-EE8F-4BF1-A9F6-512EC4983834}"/>
              </a:ext>
            </a:extLst>
          </p:cNvPr>
          <p:cNvCxnSpPr>
            <a:stCxn id="8" idx="3"/>
            <a:endCxn id="9" idx="1"/>
          </p:cNvCxnSpPr>
          <p:nvPr/>
        </p:nvCxnSpPr>
        <p:spPr>
          <a:xfrm flipV="1">
            <a:off x="4408497" y="2622782"/>
            <a:ext cx="1193972" cy="845460"/>
          </a:xfrm>
          <a:prstGeom prst="bentConnector3">
            <a:avLst>
              <a:gd name="adj1" fmla="val 20076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17CF134A-7307-4699-9E5E-223406754B94}"/>
              </a:ext>
            </a:extLst>
          </p:cNvPr>
          <p:cNvSpPr txBox="1"/>
          <p:nvPr/>
        </p:nvSpPr>
        <p:spPr>
          <a:xfrm>
            <a:off x="4699670" y="2297403"/>
            <a:ext cx="8551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chemeClr val="tx1">
                    <a:lumMod val="65000"/>
                    <a:lumOff val="35000"/>
                  </a:schemeClr>
                </a:solidFill>
                <a:cs typeface="Calibri Light"/>
              </a:rPr>
              <a:t>Copy &amp;</a:t>
            </a:r>
            <a:br>
              <a:rPr lang="en-US">
                <a:solidFill>
                  <a:schemeClr val="tx1">
                    <a:lumMod val="65000"/>
                    <a:lumOff val="35000"/>
                  </a:schemeClr>
                </a:solidFill>
                <a:cs typeface="Calibri Light"/>
              </a:rPr>
            </a:br>
            <a:r>
              <a:rPr lang="en-US">
                <a:solidFill>
                  <a:schemeClr val="tx1">
                    <a:lumMod val="65000"/>
                    <a:lumOff val="35000"/>
                  </a:schemeClr>
                </a:solidFill>
                <a:cs typeface="Calibri Light"/>
              </a:rPr>
              <a:t>Paste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6C47409-CE78-44C1-9637-980E8F1A0AC4}"/>
              </a:ext>
            </a:extLst>
          </p:cNvPr>
          <p:cNvSpPr txBox="1"/>
          <p:nvPr/>
        </p:nvSpPr>
        <p:spPr>
          <a:xfrm>
            <a:off x="5772098" y="929161"/>
            <a:ext cx="5485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chemeClr val="tx1">
                    <a:lumMod val="65000"/>
                    <a:lumOff val="35000"/>
                  </a:schemeClr>
                </a:solidFill>
                <a:cs typeface="Calibri Light"/>
              </a:rPr>
              <a:t>Run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C3D3D9EB-EB27-4BDF-9F08-B85CB8CF9876}"/>
              </a:ext>
            </a:extLst>
          </p:cNvPr>
          <p:cNvCxnSpPr>
            <a:stCxn id="18" idx="2"/>
            <a:endCxn id="9" idx="0"/>
          </p:cNvCxnSpPr>
          <p:nvPr/>
        </p:nvCxnSpPr>
        <p:spPr>
          <a:xfrm>
            <a:off x="6046372" y="1298493"/>
            <a:ext cx="4214" cy="2578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Group 20">
            <a:extLst>
              <a:ext uri="{FF2B5EF4-FFF2-40B4-BE49-F238E27FC236}">
                <a16:creationId xmlns:a16="http://schemas.microsoft.com/office/drawing/2014/main" id="{F05B10D1-6098-45D4-8902-468E18560CA2}"/>
              </a:ext>
            </a:extLst>
          </p:cNvPr>
          <p:cNvGrpSpPr/>
          <p:nvPr/>
        </p:nvGrpSpPr>
        <p:grpSpPr>
          <a:xfrm>
            <a:off x="7085611" y="598219"/>
            <a:ext cx="686419" cy="749177"/>
            <a:chOff x="5444011" y="1156624"/>
            <a:chExt cx="686419" cy="749177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4EA7863E-0321-4E6B-9059-D22EF5E714DB}"/>
                </a:ext>
              </a:extLst>
            </p:cNvPr>
            <p:cNvSpPr/>
            <p:nvPr/>
          </p:nvSpPr>
          <p:spPr>
            <a:xfrm>
              <a:off x="5444011" y="1156624"/>
              <a:ext cx="686419" cy="74917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accent1"/>
                </a:solidFill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31D3A6DA-B6EC-4360-9F7F-63534A890444}"/>
                </a:ext>
              </a:extLst>
            </p:cNvPr>
            <p:cNvSpPr/>
            <p:nvPr/>
          </p:nvSpPr>
          <p:spPr>
            <a:xfrm>
              <a:off x="5444011" y="1247460"/>
              <a:ext cx="686419" cy="65834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accent1"/>
                </a:solidFill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86ABA929-7AE2-482A-B962-FF58535D8E3A}"/>
              </a:ext>
            </a:extLst>
          </p:cNvPr>
          <p:cNvGrpSpPr/>
          <p:nvPr/>
        </p:nvGrpSpPr>
        <p:grpSpPr>
          <a:xfrm>
            <a:off x="8005732" y="1218065"/>
            <a:ext cx="686419" cy="749177"/>
            <a:chOff x="6625868" y="1156624"/>
            <a:chExt cx="686419" cy="749177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05C46788-BD73-4262-A33D-34BA633F44E6}"/>
                </a:ext>
              </a:extLst>
            </p:cNvPr>
            <p:cNvSpPr/>
            <p:nvPr/>
          </p:nvSpPr>
          <p:spPr>
            <a:xfrm>
              <a:off x="6625868" y="1156624"/>
              <a:ext cx="686419" cy="74917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accent1"/>
                </a:solidFill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1DD29F8C-DE4F-4C79-856B-E1A35AE1F9CA}"/>
                </a:ext>
              </a:extLst>
            </p:cNvPr>
            <p:cNvSpPr/>
            <p:nvPr/>
          </p:nvSpPr>
          <p:spPr>
            <a:xfrm>
              <a:off x="6625868" y="1247460"/>
              <a:ext cx="686419" cy="65834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accent1"/>
                </a:solidFill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3836AEF8-4A9C-4AF2-BB21-F181C6EBEDB5}"/>
                </a:ext>
              </a:extLst>
            </p:cNvPr>
            <p:cNvSpPr/>
            <p:nvPr/>
          </p:nvSpPr>
          <p:spPr>
            <a:xfrm>
              <a:off x="6685414" y="1304570"/>
              <a:ext cx="567325" cy="544119"/>
            </a:xfrm>
            <a:prstGeom prst="rect">
              <a:avLst/>
            </a:prstGeom>
            <a:pattFill prst="dotGrid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accent1"/>
                </a:solidFill>
              </a:endParaRP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36419B16-F19F-46E0-8A41-FE1CD6CE65E4}"/>
              </a:ext>
            </a:extLst>
          </p:cNvPr>
          <p:cNvGrpSpPr/>
          <p:nvPr/>
        </p:nvGrpSpPr>
        <p:grpSpPr>
          <a:xfrm>
            <a:off x="7138598" y="2322928"/>
            <a:ext cx="686419" cy="749177"/>
            <a:chOff x="5444011" y="1156624"/>
            <a:chExt cx="686419" cy="749177"/>
          </a:xfrm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96BBEFBD-6D1D-40C4-9862-04562FFC872D}"/>
                </a:ext>
              </a:extLst>
            </p:cNvPr>
            <p:cNvSpPr/>
            <p:nvPr/>
          </p:nvSpPr>
          <p:spPr>
            <a:xfrm>
              <a:off x="5444011" y="1156624"/>
              <a:ext cx="686419" cy="74917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accent1"/>
                </a:solidFill>
              </a:endParaRP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9CB31626-4000-427E-A00F-0B2507E6A2A1}"/>
                </a:ext>
              </a:extLst>
            </p:cNvPr>
            <p:cNvSpPr/>
            <p:nvPr/>
          </p:nvSpPr>
          <p:spPr>
            <a:xfrm>
              <a:off x="5444011" y="1247460"/>
              <a:ext cx="686419" cy="65834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accent1"/>
                </a:solidFill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B638E3FD-D8A4-4803-B635-F09DD24889D4}"/>
              </a:ext>
            </a:extLst>
          </p:cNvPr>
          <p:cNvGrpSpPr/>
          <p:nvPr/>
        </p:nvGrpSpPr>
        <p:grpSpPr>
          <a:xfrm>
            <a:off x="8058605" y="2812089"/>
            <a:ext cx="686419" cy="749177"/>
            <a:chOff x="5444011" y="1156624"/>
            <a:chExt cx="686419" cy="749177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058A1418-6530-4DE5-B711-C99ADDC3FBCD}"/>
                </a:ext>
              </a:extLst>
            </p:cNvPr>
            <p:cNvSpPr/>
            <p:nvPr/>
          </p:nvSpPr>
          <p:spPr>
            <a:xfrm>
              <a:off x="5444011" y="1156624"/>
              <a:ext cx="686419" cy="74917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accent1"/>
                </a:solidFill>
              </a:endParaRP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07FD382B-E76B-4A3F-8212-B6CC6C0D1BA0}"/>
                </a:ext>
              </a:extLst>
            </p:cNvPr>
            <p:cNvSpPr/>
            <p:nvPr/>
          </p:nvSpPr>
          <p:spPr>
            <a:xfrm>
              <a:off x="5444011" y="1247460"/>
              <a:ext cx="686419" cy="65834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accent1"/>
                </a:solidFill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2AB10D4D-1D96-49C5-A788-8C14413667B0}"/>
              </a:ext>
            </a:extLst>
          </p:cNvPr>
          <p:cNvGrpSpPr/>
          <p:nvPr/>
        </p:nvGrpSpPr>
        <p:grpSpPr>
          <a:xfrm>
            <a:off x="7581220" y="3730392"/>
            <a:ext cx="686419" cy="749177"/>
            <a:chOff x="5444011" y="1156624"/>
            <a:chExt cx="686419" cy="749177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66B73EBE-F282-438F-89FB-6DF3793D767D}"/>
                </a:ext>
              </a:extLst>
            </p:cNvPr>
            <p:cNvSpPr/>
            <p:nvPr/>
          </p:nvSpPr>
          <p:spPr>
            <a:xfrm>
              <a:off x="5444011" y="1156624"/>
              <a:ext cx="686419" cy="74917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accent1"/>
                </a:solidFill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3B3AF810-F9BC-43EF-B704-FED1D835105D}"/>
                </a:ext>
              </a:extLst>
            </p:cNvPr>
            <p:cNvSpPr/>
            <p:nvPr/>
          </p:nvSpPr>
          <p:spPr>
            <a:xfrm>
              <a:off x="5444011" y="1247460"/>
              <a:ext cx="686419" cy="65834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accent1"/>
                </a:solidFill>
              </a:endParaRPr>
            </a:p>
          </p:txBody>
        </p:sp>
      </p:grpSp>
      <p:cxnSp>
        <p:nvCxnSpPr>
          <p:cNvPr id="38" name="Connector: Elbow 37">
            <a:extLst>
              <a:ext uri="{FF2B5EF4-FFF2-40B4-BE49-F238E27FC236}">
                <a16:creationId xmlns:a16="http://schemas.microsoft.com/office/drawing/2014/main" id="{A8F94734-A0C9-47A8-A386-29E5B036ED11}"/>
              </a:ext>
            </a:extLst>
          </p:cNvPr>
          <p:cNvCxnSpPr>
            <a:stCxn id="9" idx="3"/>
            <a:endCxn id="23" idx="1"/>
          </p:cNvCxnSpPr>
          <p:nvPr/>
        </p:nvCxnSpPr>
        <p:spPr>
          <a:xfrm flipV="1">
            <a:off x="6498702" y="1018226"/>
            <a:ext cx="586909" cy="1604556"/>
          </a:xfrm>
          <a:prstGeom prst="bentConnector3">
            <a:avLst>
              <a:gd name="adj1" fmla="val 58254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ctor: Elbow 39">
            <a:extLst>
              <a:ext uri="{FF2B5EF4-FFF2-40B4-BE49-F238E27FC236}">
                <a16:creationId xmlns:a16="http://schemas.microsoft.com/office/drawing/2014/main" id="{6AB5E496-CA0F-4577-A574-A144925DFF84}"/>
              </a:ext>
            </a:extLst>
          </p:cNvPr>
          <p:cNvCxnSpPr>
            <a:stCxn id="9" idx="3"/>
            <a:endCxn id="26" idx="1"/>
          </p:cNvCxnSpPr>
          <p:nvPr/>
        </p:nvCxnSpPr>
        <p:spPr>
          <a:xfrm flipV="1">
            <a:off x="6498702" y="1638072"/>
            <a:ext cx="1507030" cy="984710"/>
          </a:xfrm>
          <a:prstGeom prst="bentConnector3">
            <a:avLst>
              <a:gd name="adj1" fmla="val 33927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ctor: Elbow 43">
            <a:extLst>
              <a:ext uri="{FF2B5EF4-FFF2-40B4-BE49-F238E27FC236}">
                <a16:creationId xmlns:a16="http://schemas.microsoft.com/office/drawing/2014/main" id="{5E95BBC8-53C6-4390-A131-CEB29C2C502D}"/>
              </a:ext>
            </a:extLst>
          </p:cNvPr>
          <p:cNvCxnSpPr>
            <a:stCxn id="9" idx="3"/>
            <a:endCxn id="30" idx="1"/>
          </p:cNvCxnSpPr>
          <p:nvPr/>
        </p:nvCxnSpPr>
        <p:spPr>
          <a:xfrm>
            <a:off x="6498702" y="2622782"/>
            <a:ext cx="639896" cy="120153"/>
          </a:xfrm>
          <a:prstGeom prst="bentConnector3">
            <a:avLst>
              <a:gd name="adj1" fmla="val 67034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ctor: Elbow 45">
            <a:extLst>
              <a:ext uri="{FF2B5EF4-FFF2-40B4-BE49-F238E27FC236}">
                <a16:creationId xmlns:a16="http://schemas.microsoft.com/office/drawing/2014/main" id="{D1BD8EFD-30BC-460D-A3DB-E5650B445F70}"/>
              </a:ext>
            </a:extLst>
          </p:cNvPr>
          <p:cNvCxnSpPr>
            <a:stCxn id="9" idx="3"/>
            <a:endCxn id="33" idx="1"/>
          </p:cNvCxnSpPr>
          <p:nvPr/>
        </p:nvCxnSpPr>
        <p:spPr>
          <a:xfrm>
            <a:off x="6498702" y="2622782"/>
            <a:ext cx="1559903" cy="609314"/>
          </a:xfrm>
          <a:prstGeom prst="bentConnector3">
            <a:avLst>
              <a:gd name="adj1" fmla="val 16226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nector: Elbow 48">
            <a:extLst>
              <a:ext uri="{FF2B5EF4-FFF2-40B4-BE49-F238E27FC236}">
                <a16:creationId xmlns:a16="http://schemas.microsoft.com/office/drawing/2014/main" id="{CF9F534D-2244-4D41-8FEF-A96A4CC0C1F3}"/>
              </a:ext>
            </a:extLst>
          </p:cNvPr>
          <p:cNvCxnSpPr>
            <a:stCxn id="9" idx="3"/>
            <a:endCxn id="36" idx="1"/>
          </p:cNvCxnSpPr>
          <p:nvPr/>
        </p:nvCxnSpPr>
        <p:spPr>
          <a:xfrm>
            <a:off x="6498702" y="2622782"/>
            <a:ext cx="1082518" cy="1527617"/>
          </a:xfrm>
          <a:prstGeom prst="bentConnector3">
            <a:avLst>
              <a:gd name="adj1" fmla="val 13079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5228504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E3403-7AB0-41B9-B0D0-C5BE91CEC5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Solutions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54ECFA-7A91-4EF6-BE90-631F7BC6732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/>
              <a:t>Pain Points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CED6EB-9454-4DB8-B0EA-4B4F17C4FEA1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/>
              <a:t>Copy and pasting into AB will usually work…however, occasionally there may be issues</a:t>
            </a:r>
          </a:p>
          <a:p>
            <a:pPr lvl="1"/>
            <a:r>
              <a:rPr lang="en-US"/>
              <a:t>Sometimes, I need to run just A or just B</a:t>
            </a:r>
          </a:p>
          <a:p>
            <a:pPr lvl="1"/>
            <a:r>
              <a:rPr lang="en-US"/>
              <a:t>AB is getting too long and confusing</a:t>
            </a:r>
          </a:p>
          <a:p>
            <a:pPr lvl="1"/>
            <a:r>
              <a:rPr lang="en-US"/>
              <a:t>AB doesn’t work like A then B</a:t>
            </a:r>
          </a:p>
          <a:p>
            <a:pPr lvl="1"/>
            <a:r>
              <a:rPr lang="en-US"/>
              <a:t>Need user input between A and B</a:t>
            </a:r>
          </a:p>
          <a:p>
            <a:r>
              <a:rPr lang="en-US"/>
              <a:t>Why am I having these problems?</a:t>
            </a:r>
          </a:p>
          <a:p>
            <a:pPr lvl="1"/>
            <a:r>
              <a:rPr lang="en-US"/>
              <a:t>Symbols shared or not shared between A and B</a:t>
            </a:r>
          </a:p>
          <a:p>
            <a:pPr lvl="1"/>
            <a:r>
              <a:rPr lang="en-US"/>
              <a:t>Names Default To Here not explicitly set</a:t>
            </a:r>
          </a:p>
          <a:p>
            <a:pPr lvl="1"/>
            <a:r>
              <a:rPr lang="en-US"/>
              <a:t>User interaction between A and B not included in AB</a:t>
            </a:r>
          </a:p>
          <a:p>
            <a:r>
              <a:rPr lang="en-US"/>
              <a:t>What are the alternatives to Copy and Paste?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F0F792A-3B49-4CCE-9167-F140D7C18F8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1480" y="996694"/>
            <a:ext cx="2304288" cy="1448858"/>
          </a:xfrm>
        </p:spPr>
        <p:txBody>
          <a:bodyPr/>
          <a:lstStyle/>
          <a:p>
            <a:pPr marL="160020" indent="-342900">
              <a:buFont typeface="Arial" panose="020B0604020202020204" pitchFamily="34" charset="0"/>
              <a:buChar char="•"/>
            </a:pPr>
            <a:r>
              <a:rPr lang="en-US"/>
              <a:t>Copy and Paste</a:t>
            </a:r>
          </a:p>
          <a:p>
            <a:pPr marL="160020" indent="-342900">
              <a:buFont typeface="Arial" panose="020B0604020202020204" pitchFamily="34" charset="0"/>
              <a:buChar char="•"/>
            </a:pPr>
            <a:r>
              <a:rPr lang="en-US"/>
              <a:t>Include</a:t>
            </a:r>
          </a:p>
          <a:p>
            <a:pPr marL="160020" indent="-342900">
              <a:buFont typeface="Arial" panose="020B0604020202020204" pitchFamily="34" charset="0"/>
              <a:buChar char="•"/>
            </a:pPr>
            <a:r>
              <a:rPr lang="en-US"/>
              <a:t>&lt;&lt;New Context</a:t>
            </a:r>
          </a:p>
          <a:p>
            <a:pPr marL="160020" indent="-342900">
              <a:buFont typeface="Arial" panose="020B0604020202020204" pitchFamily="34" charset="0"/>
              <a:buChar char="•"/>
            </a:pPr>
            <a:r>
              <a:rPr lang="en-US"/>
              <a:t>Functions</a:t>
            </a:r>
          </a:p>
        </p:txBody>
      </p:sp>
    </p:spTree>
    <p:extLst>
      <p:ext uri="{BB962C8B-B14F-4D97-AF65-F5344CB8AC3E}">
        <p14:creationId xmlns:p14="http://schemas.microsoft.com/office/powerpoint/2010/main" val="4193560561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D5B401-F968-4331-86BE-49E1F171B7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Practices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F6477B-5E37-422F-A33B-B15F5CD6AE3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/>
              <a:t>Include A and B from AB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76836DB-78EA-48EA-9120-BC153EB35F8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1480" y="996694"/>
            <a:ext cx="2304288" cy="2782813"/>
          </a:xfrm>
        </p:spPr>
        <p:txBody>
          <a:bodyPr/>
          <a:lstStyle/>
          <a:p>
            <a:pPr marL="160020" indent="-342900">
              <a:buFont typeface="Arial" panose="020B0604020202020204" pitchFamily="34" charset="0"/>
              <a:buChar char="•"/>
            </a:pPr>
            <a:r>
              <a:rPr lang="en-US"/>
              <a:t>Keep A and B</a:t>
            </a:r>
          </a:p>
          <a:p>
            <a:pPr marL="525780" lvl="1" indent="-342900"/>
            <a:r>
              <a:rPr lang="en-US"/>
              <a:t>Easier to combine code than split it</a:t>
            </a:r>
          </a:p>
          <a:p>
            <a:pPr marL="525780" lvl="1" indent="-342900"/>
            <a:r>
              <a:rPr lang="en-US"/>
              <a:t>Cleaner boundaries</a:t>
            </a:r>
          </a:p>
          <a:p>
            <a:pPr marL="525780" lvl="1" indent="-342900"/>
            <a:r>
              <a:rPr lang="en-US"/>
              <a:t>Avoid the problems shown in “Splitting Scripts” section</a:t>
            </a:r>
          </a:p>
        </p:txBody>
      </p:sp>
      <p:sp>
        <p:nvSpPr>
          <p:cNvPr id="24" name="Rectangle: Folded Corner 23">
            <a:extLst>
              <a:ext uri="{FF2B5EF4-FFF2-40B4-BE49-F238E27FC236}">
                <a16:creationId xmlns:a16="http://schemas.microsoft.com/office/drawing/2014/main" id="{45DB20A9-50F9-40A3-9005-810D0078AE48}"/>
              </a:ext>
            </a:extLst>
          </p:cNvPr>
          <p:cNvSpPr/>
          <p:nvPr/>
        </p:nvSpPr>
        <p:spPr>
          <a:xfrm>
            <a:off x="3779732" y="2046806"/>
            <a:ext cx="1579507" cy="2132973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i="1" err="1">
                <a:solidFill>
                  <a:schemeClr val="bg1"/>
                </a:solidFill>
              </a:rPr>
              <a:t>AB.jsl</a:t>
            </a:r>
            <a:endParaRPr lang="en-US" i="1">
              <a:solidFill>
                <a:schemeClr val="bg1"/>
              </a:solidFill>
            </a:endParaRPr>
          </a:p>
          <a:p>
            <a:pPr algn="ctr"/>
            <a:r>
              <a:rPr lang="en-US" sz="1200">
                <a:solidFill>
                  <a:schemeClr val="bg1"/>
                </a:solidFill>
                <a:latin typeface="Consolas" panose="020B0609020204030204" pitchFamily="49" charset="0"/>
              </a:rPr>
              <a:t>Include(“</a:t>
            </a:r>
            <a:r>
              <a:rPr lang="en-US" sz="1200" err="1">
                <a:solidFill>
                  <a:schemeClr val="bg1"/>
                </a:solidFill>
                <a:latin typeface="Consolas" panose="020B0609020204030204" pitchFamily="49" charset="0"/>
              </a:rPr>
              <a:t>A.jsl</a:t>
            </a:r>
            <a:r>
              <a:rPr lang="en-US" sz="1200">
                <a:solidFill>
                  <a:schemeClr val="bg1"/>
                </a:solidFill>
                <a:latin typeface="Consolas" panose="020B0609020204030204" pitchFamily="49" charset="0"/>
              </a:rPr>
              <a:t>”)</a:t>
            </a:r>
          </a:p>
          <a:p>
            <a:pPr algn="ctr"/>
            <a:r>
              <a:rPr lang="en-US" sz="1200">
                <a:solidFill>
                  <a:schemeClr val="bg1"/>
                </a:solidFill>
                <a:latin typeface="Consolas" panose="020B0609020204030204" pitchFamily="49" charset="0"/>
              </a:rPr>
              <a:t>Include(“</a:t>
            </a:r>
            <a:r>
              <a:rPr lang="en-US" sz="1200" err="1">
                <a:solidFill>
                  <a:schemeClr val="bg1"/>
                </a:solidFill>
                <a:latin typeface="Consolas" panose="020B0609020204030204" pitchFamily="49" charset="0"/>
              </a:rPr>
              <a:t>B.jsl</a:t>
            </a:r>
            <a:r>
              <a:rPr lang="en-US" sz="1200">
                <a:solidFill>
                  <a:schemeClr val="bg1"/>
                </a:solidFill>
                <a:latin typeface="Consolas" panose="020B0609020204030204" pitchFamily="49" charset="0"/>
              </a:rPr>
              <a:t>”)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0B4B310-ED4C-4E0C-847E-131B76818DA0}"/>
              </a:ext>
            </a:extLst>
          </p:cNvPr>
          <p:cNvSpPr txBox="1"/>
          <p:nvPr/>
        </p:nvSpPr>
        <p:spPr>
          <a:xfrm>
            <a:off x="4294532" y="1419672"/>
            <a:ext cx="5485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chemeClr val="tx1">
                    <a:lumMod val="65000"/>
                    <a:lumOff val="35000"/>
                  </a:schemeClr>
                </a:solidFill>
                <a:cs typeface="Calibri Light"/>
              </a:rPr>
              <a:t>Run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709BE30D-A061-48EB-9486-C16C2DE8A1F6}"/>
              </a:ext>
            </a:extLst>
          </p:cNvPr>
          <p:cNvCxnSpPr>
            <a:cxnSpLocks/>
            <a:stCxn id="28" idx="2"/>
            <a:endCxn id="24" idx="0"/>
          </p:cNvCxnSpPr>
          <p:nvPr/>
        </p:nvCxnSpPr>
        <p:spPr>
          <a:xfrm>
            <a:off x="4568806" y="1789004"/>
            <a:ext cx="680" cy="2578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Content Placeholder 3">
            <a:extLst>
              <a:ext uri="{FF2B5EF4-FFF2-40B4-BE49-F238E27FC236}">
                <a16:creationId xmlns:a16="http://schemas.microsoft.com/office/drawing/2014/main" id="{8047FD97-3742-4217-91E4-CE982A49F310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127248" y="636360"/>
            <a:ext cx="6016752" cy="735248"/>
          </a:xfrm>
        </p:spPr>
        <p:txBody>
          <a:bodyPr>
            <a:normAutofit/>
          </a:bodyPr>
          <a:lstStyle/>
          <a:p>
            <a:r>
              <a:rPr lang="en-US"/>
              <a:t>Solves organization issues but may not solve scoping issues (especially Names Default To Here)</a:t>
            </a:r>
          </a:p>
          <a:p>
            <a:endParaRPr lang="en-US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C2F1C610-F41B-408D-B78A-8AB09B4F401E}"/>
              </a:ext>
            </a:extLst>
          </p:cNvPr>
          <p:cNvGrpSpPr/>
          <p:nvPr/>
        </p:nvGrpSpPr>
        <p:grpSpPr>
          <a:xfrm>
            <a:off x="6756303" y="1430896"/>
            <a:ext cx="686419" cy="749177"/>
            <a:chOff x="5444011" y="1156624"/>
            <a:chExt cx="686419" cy="749177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9652F6A2-96D6-47F5-9997-EB77D64F8E68}"/>
                </a:ext>
              </a:extLst>
            </p:cNvPr>
            <p:cNvSpPr/>
            <p:nvPr/>
          </p:nvSpPr>
          <p:spPr>
            <a:xfrm>
              <a:off x="5444011" y="1156624"/>
              <a:ext cx="686419" cy="74917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accent1"/>
                </a:solidFill>
              </a:endParaRP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3C4170D1-5A61-47BB-B6D4-2FBB6FA725CB}"/>
                </a:ext>
              </a:extLst>
            </p:cNvPr>
            <p:cNvSpPr/>
            <p:nvPr/>
          </p:nvSpPr>
          <p:spPr>
            <a:xfrm>
              <a:off x="5444011" y="1247460"/>
              <a:ext cx="686419" cy="65834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accent1"/>
                </a:solidFill>
              </a:endParaRP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5B41455F-9BDE-42AE-A074-7EC3E8E4DF9C}"/>
              </a:ext>
            </a:extLst>
          </p:cNvPr>
          <p:cNvGrpSpPr/>
          <p:nvPr/>
        </p:nvGrpSpPr>
        <p:grpSpPr>
          <a:xfrm>
            <a:off x="7676424" y="1929632"/>
            <a:ext cx="686419" cy="749177"/>
            <a:chOff x="6625868" y="1156624"/>
            <a:chExt cx="686419" cy="749177"/>
          </a:xfrm>
        </p:grpSpPr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22C32103-850B-42D8-8D3C-5BFE526DBF01}"/>
                </a:ext>
              </a:extLst>
            </p:cNvPr>
            <p:cNvSpPr/>
            <p:nvPr/>
          </p:nvSpPr>
          <p:spPr>
            <a:xfrm>
              <a:off x="6625868" y="1156624"/>
              <a:ext cx="686419" cy="74917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accent1"/>
                </a:solidFill>
              </a:endParaRPr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C919555E-0ACB-4275-8E4D-BD57E2E806CA}"/>
                </a:ext>
              </a:extLst>
            </p:cNvPr>
            <p:cNvSpPr/>
            <p:nvPr/>
          </p:nvSpPr>
          <p:spPr>
            <a:xfrm>
              <a:off x="6625868" y="1247460"/>
              <a:ext cx="686419" cy="65834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accent1"/>
                </a:solidFill>
              </a:endParaRP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01C7B72D-FBBF-44D0-90D7-ADAC82A4F7B5}"/>
                </a:ext>
              </a:extLst>
            </p:cNvPr>
            <p:cNvSpPr/>
            <p:nvPr/>
          </p:nvSpPr>
          <p:spPr>
            <a:xfrm>
              <a:off x="6685414" y="1304570"/>
              <a:ext cx="567325" cy="544119"/>
            </a:xfrm>
            <a:prstGeom prst="rect">
              <a:avLst/>
            </a:prstGeom>
            <a:pattFill prst="dotGrid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accent1"/>
                </a:solidFill>
              </a:endParaRP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E9E6A3F4-E9BC-44BA-BEE7-1B0D555C8B39}"/>
              </a:ext>
            </a:extLst>
          </p:cNvPr>
          <p:cNvGrpSpPr/>
          <p:nvPr/>
        </p:nvGrpSpPr>
        <p:grpSpPr>
          <a:xfrm>
            <a:off x="6809290" y="2695370"/>
            <a:ext cx="686419" cy="749177"/>
            <a:chOff x="5444011" y="1156624"/>
            <a:chExt cx="686419" cy="749177"/>
          </a:xfrm>
        </p:grpSpPr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0EE498F6-D77A-4020-A5BE-E7FE2C9DA06D}"/>
                </a:ext>
              </a:extLst>
            </p:cNvPr>
            <p:cNvSpPr/>
            <p:nvPr/>
          </p:nvSpPr>
          <p:spPr>
            <a:xfrm>
              <a:off x="5444011" y="1156624"/>
              <a:ext cx="686419" cy="74917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accent1"/>
                </a:solidFill>
              </a:endParaRP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B06C0E33-BE3A-4F23-9EF5-E537B830CD88}"/>
                </a:ext>
              </a:extLst>
            </p:cNvPr>
            <p:cNvSpPr/>
            <p:nvPr/>
          </p:nvSpPr>
          <p:spPr>
            <a:xfrm>
              <a:off x="5444011" y="1247460"/>
              <a:ext cx="686419" cy="65834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accent1"/>
                </a:solidFill>
              </a:endParaRP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1C81B272-1AAC-4E1F-AC7D-D168208BB587}"/>
              </a:ext>
            </a:extLst>
          </p:cNvPr>
          <p:cNvGrpSpPr/>
          <p:nvPr/>
        </p:nvGrpSpPr>
        <p:grpSpPr>
          <a:xfrm>
            <a:off x="7729297" y="3590264"/>
            <a:ext cx="686419" cy="749177"/>
            <a:chOff x="5444011" y="1156624"/>
            <a:chExt cx="686419" cy="749177"/>
          </a:xfrm>
        </p:grpSpPr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05BC19EC-0917-4FD1-8992-C35B1CF72DD6}"/>
                </a:ext>
              </a:extLst>
            </p:cNvPr>
            <p:cNvSpPr/>
            <p:nvPr/>
          </p:nvSpPr>
          <p:spPr>
            <a:xfrm>
              <a:off x="5444011" y="1156624"/>
              <a:ext cx="686419" cy="74917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accent1"/>
                </a:solidFill>
              </a:endParaRP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99E122E4-722E-446F-AFC1-DA5204CEE667}"/>
                </a:ext>
              </a:extLst>
            </p:cNvPr>
            <p:cNvSpPr/>
            <p:nvPr/>
          </p:nvSpPr>
          <p:spPr>
            <a:xfrm>
              <a:off x="5444011" y="1247460"/>
              <a:ext cx="686419" cy="65834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accent1"/>
                </a:solidFill>
              </a:endParaRP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A358308B-DC9B-4153-BB52-07292529D0B3}"/>
              </a:ext>
            </a:extLst>
          </p:cNvPr>
          <p:cNvGrpSpPr/>
          <p:nvPr/>
        </p:nvGrpSpPr>
        <p:grpSpPr>
          <a:xfrm>
            <a:off x="6737182" y="4145228"/>
            <a:ext cx="686419" cy="749177"/>
            <a:chOff x="5444011" y="1156624"/>
            <a:chExt cx="686419" cy="749177"/>
          </a:xfrm>
        </p:grpSpPr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3E3749A5-5B27-47C6-B4DD-F6F33038CE0F}"/>
                </a:ext>
              </a:extLst>
            </p:cNvPr>
            <p:cNvSpPr/>
            <p:nvPr/>
          </p:nvSpPr>
          <p:spPr>
            <a:xfrm>
              <a:off x="5444011" y="1156624"/>
              <a:ext cx="686419" cy="74917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accent1"/>
                </a:solidFill>
              </a:endParaRPr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84C84449-C06A-40E2-BE7E-5D9B948377C7}"/>
                </a:ext>
              </a:extLst>
            </p:cNvPr>
            <p:cNvSpPr/>
            <p:nvPr/>
          </p:nvSpPr>
          <p:spPr>
            <a:xfrm>
              <a:off x="5444011" y="1247460"/>
              <a:ext cx="686419" cy="65834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accent1"/>
                </a:solidFill>
              </a:endParaRPr>
            </a:p>
          </p:txBody>
        </p:sp>
      </p:grpSp>
      <p:cxnSp>
        <p:nvCxnSpPr>
          <p:cNvPr id="55" name="Connector: Elbow 54">
            <a:extLst>
              <a:ext uri="{FF2B5EF4-FFF2-40B4-BE49-F238E27FC236}">
                <a16:creationId xmlns:a16="http://schemas.microsoft.com/office/drawing/2014/main" id="{96EDF43A-2FCE-4BD4-A6E1-911759387D0E}"/>
              </a:ext>
            </a:extLst>
          </p:cNvPr>
          <p:cNvCxnSpPr>
            <a:cxnSpLocks/>
            <a:stCxn id="24" idx="3"/>
            <a:endCxn id="41" idx="1"/>
          </p:cNvCxnSpPr>
          <p:nvPr/>
        </p:nvCxnSpPr>
        <p:spPr>
          <a:xfrm flipV="1">
            <a:off x="5359239" y="1850903"/>
            <a:ext cx="1397064" cy="126239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nector: Elbow 55">
            <a:extLst>
              <a:ext uri="{FF2B5EF4-FFF2-40B4-BE49-F238E27FC236}">
                <a16:creationId xmlns:a16="http://schemas.microsoft.com/office/drawing/2014/main" id="{8BDD5F28-BC9F-42E2-BE2D-DD4EC6877111}"/>
              </a:ext>
            </a:extLst>
          </p:cNvPr>
          <p:cNvCxnSpPr>
            <a:cxnSpLocks/>
            <a:stCxn id="24" idx="3"/>
            <a:endCxn id="44" idx="1"/>
          </p:cNvCxnSpPr>
          <p:nvPr/>
        </p:nvCxnSpPr>
        <p:spPr>
          <a:xfrm flipV="1">
            <a:off x="5359239" y="2349639"/>
            <a:ext cx="2317185" cy="763654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nector: Elbow 56">
            <a:extLst>
              <a:ext uri="{FF2B5EF4-FFF2-40B4-BE49-F238E27FC236}">
                <a16:creationId xmlns:a16="http://schemas.microsoft.com/office/drawing/2014/main" id="{914838C6-6832-4147-9F38-797243356BE1}"/>
              </a:ext>
            </a:extLst>
          </p:cNvPr>
          <p:cNvCxnSpPr>
            <a:cxnSpLocks/>
            <a:stCxn id="24" idx="3"/>
            <a:endCxn id="48" idx="1"/>
          </p:cNvCxnSpPr>
          <p:nvPr/>
        </p:nvCxnSpPr>
        <p:spPr>
          <a:xfrm>
            <a:off x="5359239" y="3113293"/>
            <a:ext cx="1450051" cy="2084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nector: Elbow 57">
            <a:extLst>
              <a:ext uri="{FF2B5EF4-FFF2-40B4-BE49-F238E27FC236}">
                <a16:creationId xmlns:a16="http://schemas.microsoft.com/office/drawing/2014/main" id="{8AD1010E-1E21-4D5A-B7C5-B9B9098B70F4}"/>
              </a:ext>
            </a:extLst>
          </p:cNvPr>
          <p:cNvCxnSpPr>
            <a:cxnSpLocks/>
            <a:stCxn id="24" idx="3"/>
            <a:endCxn id="51" idx="1"/>
          </p:cNvCxnSpPr>
          <p:nvPr/>
        </p:nvCxnSpPr>
        <p:spPr>
          <a:xfrm>
            <a:off x="5359239" y="3113293"/>
            <a:ext cx="2370058" cy="896978"/>
          </a:xfrm>
          <a:prstGeom prst="bentConnector3">
            <a:avLst>
              <a:gd name="adj1" fmla="val 53066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onnector: Elbow 58">
            <a:extLst>
              <a:ext uri="{FF2B5EF4-FFF2-40B4-BE49-F238E27FC236}">
                <a16:creationId xmlns:a16="http://schemas.microsoft.com/office/drawing/2014/main" id="{5428076D-096C-4181-BD86-D72C352F6782}"/>
              </a:ext>
            </a:extLst>
          </p:cNvPr>
          <p:cNvCxnSpPr>
            <a:cxnSpLocks/>
            <a:stCxn id="24" idx="3"/>
            <a:endCxn id="54" idx="1"/>
          </p:cNvCxnSpPr>
          <p:nvPr/>
        </p:nvCxnSpPr>
        <p:spPr>
          <a:xfrm>
            <a:off x="5359239" y="3113293"/>
            <a:ext cx="1377943" cy="1451942"/>
          </a:xfrm>
          <a:prstGeom prst="bentConnector3">
            <a:avLst>
              <a:gd name="adj1" fmla="val 65381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>
            <a:extLst>
              <a:ext uri="{FF2B5EF4-FFF2-40B4-BE49-F238E27FC236}">
                <a16:creationId xmlns:a16="http://schemas.microsoft.com/office/drawing/2014/main" id="{C4D47FD3-8848-44FF-9E86-1D8EFC51BEF6}"/>
              </a:ext>
            </a:extLst>
          </p:cNvPr>
          <p:cNvSpPr txBox="1"/>
          <p:nvPr/>
        </p:nvSpPr>
        <p:spPr>
          <a:xfrm>
            <a:off x="7599817" y="2804132"/>
            <a:ext cx="14594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tx1">
                    <a:lumMod val="65000"/>
                    <a:lumOff val="35000"/>
                  </a:schemeClr>
                </a:solidFill>
                <a:cs typeface="Calibri Light"/>
              </a:rPr>
              <a:t>All using the same Here</a:t>
            </a:r>
          </a:p>
        </p:txBody>
      </p:sp>
    </p:spTree>
    <p:extLst>
      <p:ext uri="{BB962C8B-B14F-4D97-AF65-F5344CB8AC3E}">
        <p14:creationId xmlns:p14="http://schemas.microsoft.com/office/powerpoint/2010/main" val="3867099198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D5B401-F968-4331-86BE-49E1F171B7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Practices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F6477B-5E37-422F-A33B-B15F5CD6AE3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/>
              <a:t>Include A and B from AB using &lt;&lt;New Context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76836DB-78EA-48EA-9120-BC153EB35F8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1480" y="996694"/>
            <a:ext cx="2304288" cy="2782813"/>
          </a:xfrm>
        </p:spPr>
        <p:txBody>
          <a:bodyPr/>
          <a:lstStyle/>
          <a:p>
            <a:pPr marL="160020" indent="-342900">
              <a:buFont typeface="Arial" panose="020B0604020202020204" pitchFamily="34" charset="0"/>
              <a:buChar char="•"/>
            </a:pPr>
            <a:r>
              <a:rPr lang="en-US"/>
              <a:t>Keep A and B</a:t>
            </a:r>
          </a:p>
          <a:p>
            <a:pPr marL="525780" lvl="1" indent="-342900"/>
            <a:r>
              <a:rPr lang="en-US"/>
              <a:t>Easier to combine code than split it</a:t>
            </a:r>
          </a:p>
          <a:p>
            <a:pPr marL="525780" lvl="1" indent="-342900"/>
            <a:r>
              <a:rPr lang="en-US"/>
              <a:t>Cleaner boundaries</a:t>
            </a:r>
          </a:p>
          <a:p>
            <a:pPr marL="525780" lvl="1" indent="-342900"/>
            <a:r>
              <a:rPr lang="en-US"/>
              <a:t>Avoid the problems shown in “Splitting Scripts” section</a:t>
            </a:r>
          </a:p>
        </p:txBody>
      </p:sp>
      <p:sp>
        <p:nvSpPr>
          <p:cNvPr id="24" name="Rectangle: Folded Corner 23">
            <a:extLst>
              <a:ext uri="{FF2B5EF4-FFF2-40B4-BE49-F238E27FC236}">
                <a16:creationId xmlns:a16="http://schemas.microsoft.com/office/drawing/2014/main" id="{45DB20A9-50F9-40A3-9005-810D0078AE48}"/>
              </a:ext>
            </a:extLst>
          </p:cNvPr>
          <p:cNvSpPr/>
          <p:nvPr/>
        </p:nvSpPr>
        <p:spPr>
          <a:xfrm>
            <a:off x="3779732" y="2385925"/>
            <a:ext cx="1579507" cy="2132973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i="1" err="1">
                <a:solidFill>
                  <a:schemeClr val="bg1"/>
                </a:solidFill>
              </a:rPr>
              <a:t>AB.jsl</a:t>
            </a:r>
            <a:endParaRPr lang="en-US" i="1">
              <a:solidFill>
                <a:schemeClr val="bg1"/>
              </a:solidFill>
            </a:endParaRPr>
          </a:p>
          <a:p>
            <a:pPr algn="ctr"/>
            <a:r>
              <a:rPr lang="en-US" sz="1200">
                <a:solidFill>
                  <a:schemeClr val="bg1"/>
                </a:solidFill>
                <a:latin typeface="Consolas" panose="020B0609020204030204" pitchFamily="49" charset="0"/>
              </a:rPr>
              <a:t>Include(“</a:t>
            </a:r>
            <a:r>
              <a:rPr lang="en-US" sz="1200" err="1">
                <a:solidFill>
                  <a:schemeClr val="bg1"/>
                </a:solidFill>
                <a:latin typeface="Consolas" panose="020B0609020204030204" pitchFamily="49" charset="0"/>
              </a:rPr>
              <a:t>A.jsl</a:t>
            </a:r>
            <a:r>
              <a:rPr lang="en-US" sz="1200">
                <a:solidFill>
                  <a:schemeClr val="bg1"/>
                </a:solidFill>
                <a:latin typeface="Consolas" panose="020B0609020204030204" pitchFamily="49" charset="0"/>
              </a:rPr>
              <a:t>”,&lt;&lt;New Context)</a:t>
            </a:r>
          </a:p>
          <a:p>
            <a:pPr algn="ctr"/>
            <a:r>
              <a:rPr lang="en-US" sz="1200">
                <a:solidFill>
                  <a:schemeClr val="bg1"/>
                </a:solidFill>
                <a:latin typeface="Consolas" panose="020B0609020204030204" pitchFamily="49" charset="0"/>
              </a:rPr>
              <a:t>Include(“</a:t>
            </a:r>
            <a:r>
              <a:rPr lang="en-US" sz="1200" err="1">
                <a:solidFill>
                  <a:schemeClr val="bg1"/>
                </a:solidFill>
                <a:latin typeface="Consolas" panose="020B0609020204030204" pitchFamily="49" charset="0"/>
              </a:rPr>
              <a:t>B.jsl</a:t>
            </a:r>
            <a:r>
              <a:rPr lang="en-US" sz="1200">
                <a:solidFill>
                  <a:schemeClr val="bg1"/>
                </a:solidFill>
                <a:latin typeface="Consolas" panose="020B0609020204030204" pitchFamily="49" charset="0"/>
              </a:rPr>
              <a:t>”,</a:t>
            </a:r>
          </a:p>
          <a:p>
            <a:pPr algn="ctr"/>
            <a:r>
              <a:rPr lang="en-US" sz="1200">
                <a:solidFill>
                  <a:schemeClr val="bg1"/>
                </a:solidFill>
                <a:latin typeface="Consolas" panose="020B0609020204030204" pitchFamily="49" charset="0"/>
              </a:rPr>
              <a:t>&lt;&lt;New Context)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0B4B310-ED4C-4E0C-847E-131B76818DA0}"/>
              </a:ext>
            </a:extLst>
          </p:cNvPr>
          <p:cNvSpPr txBox="1"/>
          <p:nvPr/>
        </p:nvSpPr>
        <p:spPr>
          <a:xfrm>
            <a:off x="4294532" y="1758791"/>
            <a:ext cx="5485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chemeClr val="tx1">
                    <a:lumMod val="65000"/>
                    <a:lumOff val="35000"/>
                  </a:schemeClr>
                </a:solidFill>
                <a:cs typeface="Calibri Light"/>
              </a:rPr>
              <a:t>Run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709BE30D-A061-48EB-9486-C16C2DE8A1F6}"/>
              </a:ext>
            </a:extLst>
          </p:cNvPr>
          <p:cNvCxnSpPr>
            <a:cxnSpLocks/>
            <a:stCxn id="28" idx="2"/>
            <a:endCxn id="24" idx="0"/>
          </p:cNvCxnSpPr>
          <p:nvPr/>
        </p:nvCxnSpPr>
        <p:spPr>
          <a:xfrm>
            <a:off x="4568806" y="2128123"/>
            <a:ext cx="680" cy="2578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Content Placeholder 3">
            <a:extLst>
              <a:ext uri="{FF2B5EF4-FFF2-40B4-BE49-F238E27FC236}">
                <a16:creationId xmlns:a16="http://schemas.microsoft.com/office/drawing/2014/main" id="{8047FD97-3742-4217-91E4-CE982A49F310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127248" y="636360"/>
            <a:ext cx="6016752" cy="1184655"/>
          </a:xfrm>
        </p:spPr>
        <p:txBody>
          <a:bodyPr/>
          <a:lstStyle/>
          <a:p>
            <a:r>
              <a:rPr lang="en-US"/>
              <a:t>Rote solution</a:t>
            </a:r>
          </a:p>
          <a:p>
            <a:pPr lvl="1"/>
            <a:r>
              <a:rPr lang="en-US"/>
              <a:t>Can be applied without thinking</a:t>
            </a:r>
          </a:p>
          <a:p>
            <a:pPr lvl="1"/>
            <a:r>
              <a:rPr lang="en-US"/>
              <a:t>Deal with details of code later</a:t>
            </a:r>
          </a:p>
          <a:p>
            <a:pPr lvl="1"/>
            <a:endParaRPr lang="en-US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C2F1C610-F41B-408D-B78A-8AB09B4F401E}"/>
              </a:ext>
            </a:extLst>
          </p:cNvPr>
          <p:cNvGrpSpPr/>
          <p:nvPr/>
        </p:nvGrpSpPr>
        <p:grpSpPr>
          <a:xfrm>
            <a:off x="6756303" y="1770015"/>
            <a:ext cx="686419" cy="749177"/>
            <a:chOff x="5444011" y="1156624"/>
            <a:chExt cx="686419" cy="749177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9652F6A2-96D6-47F5-9997-EB77D64F8E68}"/>
                </a:ext>
              </a:extLst>
            </p:cNvPr>
            <p:cNvSpPr/>
            <p:nvPr/>
          </p:nvSpPr>
          <p:spPr>
            <a:xfrm>
              <a:off x="5444011" y="1156624"/>
              <a:ext cx="686419" cy="74917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accent1"/>
                </a:solidFill>
              </a:endParaRP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3C4170D1-5A61-47BB-B6D4-2FBB6FA725CB}"/>
                </a:ext>
              </a:extLst>
            </p:cNvPr>
            <p:cNvSpPr/>
            <p:nvPr/>
          </p:nvSpPr>
          <p:spPr>
            <a:xfrm>
              <a:off x="5444011" y="1247460"/>
              <a:ext cx="686419" cy="65834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accent1"/>
                </a:solidFill>
              </a:endParaRP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5B41455F-9BDE-42AE-A074-7EC3E8E4DF9C}"/>
              </a:ext>
            </a:extLst>
          </p:cNvPr>
          <p:cNvGrpSpPr/>
          <p:nvPr/>
        </p:nvGrpSpPr>
        <p:grpSpPr>
          <a:xfrm>
            <a:off x="7676424" y="2268751"/>
            <a:ext cx="686419" cy="749177"/>
            <a:chOff x="6625868" y="1156624"/>
            <a:chExt cx="686419" cy="749177"/>
          </a:xfrm>
        </p:grpSpPr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22C32103-850B-42D8-8D3C-5BFE526DBF01}"/>
                </a:ext>
              </a:extLst>
            </p:cNvPr>
            <p:cNvSpPr/>
            <p:nvPr/>
          </p:nvSpPr>
          <p:spPr>
            <a:xfrm>
              <a:off x="6625868" y="1156624"/>
              <a:ext cx="686419" cy="74917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accent1"/>
                </a:solidFill>
              </a:endParaRPr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C919555E-0ACB-4275-8E4D-BD57E2E806CA}"/>
                </a:ext>
              </a:extLst>
            </p:cNvPr>
            <p:cNvSpPr/>
            <p:nvPr/>
          </p:nvSpPr>
          <p:spPr>
            <a:xfrm>
              <a:off x="6625868" y="1247460"/>
              <a:ext cx="686419" cy="65834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accent1"/>
                </a:solidFill>
              </a:endParaRP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01C7B72D-FBBF-44D0-90D7-ADAC82A4F7B5}"/>
                </a:ext>
              </a:extLst>
            </p:cNvPr>
            <p:cNvSpPr/>
            <p:nvPr/>
          </p:nvSpPr>
          <p:spPr>
            <a:xfrm>
              <a:off x="6685414" y="1304570"/>
              <a:ext cx="567325" cy="544119"/>
            </a:xfrm>
            <a:prstGeom prst="rect">
              <a:avLst/>
            </a:prstGeom>
            <a:pattFill prst="dotGrid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accent1"/>
                </a:solidFill>
              </a:endParaRP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E9E6A3F4-E9BC-44BA-BEE7-1B0D555C8B39}"/>
              </a:ext>
            </a:extLst>
          </p:cNvPr>
          <p:cNvGrpSpPr/>
          <p:nvPr/>
        </p:nvGrpSpPr>
        <p:grpSpPr>
          <a:xfrm>
            <a:off x="6809290" y="3034489"/>
            <a:ext cx="686419" cy="749177"/>
            <a:chOff x="5444011" y="1156624"/>
            <a:chExt cx="686419" cy="749177"/>
          </a:xfrm>
        </p:grpSpPr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0EE498F6-D77A-4020-A5BE-E7FE2C9DA06D}"/>
                </a:ext>
              </a:extLst>
            </p:cNvPr>
            <p:cNvSpPr/>
            <p:nvPr/>
          </p:nvSpPr>
          <p:spPr>
            <a:xfrm>
              <a:off x="5444011" y="1156624"/>
              <a:ext cx="686419" cy="74917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accent1"/>
                </a:solidFill>
              </a:endParaRP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B06C0E33-BE3A-4F23-9EF5-E537B830CD88}"/>
                </a:ext>
              </a:extLst>
            </p:cNvPr>
            <p:cNvSpPr/>
            <p:nvPr/>
          </p:nvSpPr>
          <p:spPr>
            <a:xfrm>
              <a:off x="5444011" y="1247460"/>
              <a:ext cx="686419" cy="65834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accent1"/>
                </a:solidFill>
              </a:endParaRP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1C81B272-1AAC-4E1F-AC7D-D168208BB587}"/>
              </a:ext>
            </a:extLst>
          </p:cNvPr>
          <p:cNvGrpSpPr/>
          <p:nvPr/>
        </p:nvGrpSpPr>
        <p:grpSpPr>
          <a:xfrm>
            <a:off x="7729297" y="3578154"/>
            <a:ext cx="686419" cy="749177"/>
            <a:chOff x="5444011" y="1156624"/>
            <a:chExt cx="686419" cy="749177"/>
          </a:xfrm>
        </p:grpSpPr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05BC19EC-0917-4FD1-8992-C35B1CF72DD6}"/>
                </a:ext>
              </a:extLst>
            </p:cNvPr>
            <p:cNvSpPr/>
            <p:nvPr/>
          </p:nvSpPr>
          <p:spPr>
            <a:xfrm>
              <a:off x="5444011" y="1156624"/>
              <a:ext cx="686419" cy="74917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accent1"/>
                </a:solidFill>
              </a:endParaRP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99E122E4-722E-446F-AFC1-DA5204CEE667}"/>
                </a:ext>
              </a:extLst>
            </p:cNvPr>
            <p:cNvSpPr/>
            <p:nvPr/>
          </p:nvSpPr>
          <p:spPr>
            <a:xfrm>
              <a:off x="5444011" y="1247460"/>
              <a:ext cx="686419" cy="65834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accent1"/>
                </a:solidFill>
              </a:endParaRP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A358308B-DC9B-4153-BB52-07292529D0B3}"/>
              </a:ext>
            </a:extLst>
          </p:cNvPr>
          <p:cNvGrpSpPr/>
          <p:nvPr/>
        </p:nvGrpSpPr>
        <p:grpSpPr>
          <a:xfrm>
            <a:off x="6737182" y="4223952"/>
            <a:ext cx="686419" cy="749177"/>
            <a:chOff x="5444011" y="1156624"/>
            <a:chExt cx="686419" cy="749177"/>
          </a:xfrm>
        </p:grpSpPr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3E3749A5-5B27-47C6-B4DD-F6F33038CE0F}"/>
                </a:ext>
              </a:extLst>
            </p:cNvPr>
            <p:cNvSpPr/>
            <p:nvPr/>
          </p:nvSpPr>
          <p:spPr>
            <a:xfrm>
              <a:off x="5444011" y="1156624"/>
              <a:ext cx="686419" cy="74917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accent1"/>
                </a:solidFill>
              </a:endParaRPr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84C84449-C06A-40E2-BE7E-5D9B948377C7}"/>
                </a:ext>
              </a:extLst>
            </p:cNvPr>
            <p:cNvSpPr/>
            <p:nvPr/>
          </p:nvSpPr>
          <p:spPr>
            <a:xfrm>
              <a:off x="5444011" y="1247460"/>
              <a:ext cx="686419" cy="65834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accent1"/>
                </a:solidFill>
              </a:endParaRPr>
            </a:p>
          </p:txBody>
        </p:sp>
      </p:grpSp>
      <p:cxnSp>
        <p:nvCxnSpPr>
          <p:cNvPr id="55" name="Connector: Elbow 54">
            <a:extLst>
              <a:ext uri="{FF2B5EF4-FFF2-40B4-BE49-F238E27FC236}">
                <a16:creationId xmlns:a16="http://schemas.microsoft.com/office/drawing/2014/main" id="{96EDF43A-2FCE-4BD4-A6E1-911759387D0E}"/>
              </a:ext>
            </a:extLst>
          </p:cNvPr>
          <p:cNvCxnSpPr>
            <a:cxnSpLocks/>
            <a:stCxn id="24" idx="3"/>
            <a:endCxn id="41" idx="1"/>
          </p:cNvCxnSpPr>
          <p:nvPr/>
        </p:nvCxnSpPr>
        <p:spPr>
          <a:xfrm flipV="1">
            <a:off x="5359239" y="2190022"/>
            <a:ext cx="1397064" cy="126239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nector: Elbow 55">
            <a:extLst>
              <a:ext uri="{FF2B5EF4-FFF2-40B4-BE49-F238E27FC236}">
                <a16:creationId xmlns:a16="http://schemas.microsoft.com/office/drawing/2014/main" id="{8BDD5F28-BC9F-42E2-BE2D-DD4EC6877111}"/>
              </a:ext>
            </a:extLst>
          </p:cNvPr>
          <p:cNvCxnSpPr>
            <a:cxnSpLocks/>
            <a:stCxn id="24" idx="3"/>
            <a:endCxn id="44" idx="1"/>
          </p:cNvCxnSpPr>
          <p:nvPr/>
        </p:nvCxnSpPr>
        <p:spPr>
          <a:xfrm flipV="1">
            <a:off x="5359239" y="2688758"/>
            <a:ext cx="2317185" cy="763654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nector: Elbow 56">
            <a:extLst>
              <a:ext uri="{FF2B5EF4-FFF2-40B4-BE49-F238E27FC236}">
                <a16:creationId xmlns:a16="http://schemas.microsoft.com/office/drawing/2014/main" id="{914838C6-6832-4147-9F38-797243356BE1}"/>
              </a:ext>
            </a:extLst>
          </p:cNvPr>
          <p:cNvCxnSpPr>
            <a:cxnSpLocks/>
            <a:stCxn id="24" idx="3"/>
            <a:endCxn id="48" idx="1"/>
          </p:cNvCxnSpPr>
          <p:nvPr/>
        </p:nvCxnSpPr>
        <p:spPr>
          <a:xfrm>
            <a:off x="5359239" y="3452412"/>
            <a:ext cx="1450051" cy="2084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nector: Elbow 57">
            <a:extLst>
              <a:ext uri="{FF2B5EF4-FFF2-40B4-BE49-F238E27FC236}">
                <a16:creationId xmlns:a16="http://schemas.microsoft.com/office/drawing/2014/main" id="{8AD1010E-1E21-4D5A-B7C5-B9B9098B70F4}"/>
              </a:ext>
            </a:extLst>
          </p:cNvPr>
          <p:cNvCxnSpPr>
            <a:cxnSpLocks/>
            <a:stCxn id="24" idx="3"/>
            <a:endCxn id="51" idx="1"/>
          </p:cNvCxnSpPr>
          <p:nvPr/>
        </p:nvCxnSpPr>
        <p:spPr>
          <a:xfrm>
            <a:off x="5359239" y="3452412"/>
            <a:ext cx="2370058" cy="545749"/>
          </a:xfrm>
          <a:prstGeom prst="bentConnector3">
            <a:avLst>
              <a:gd name="adj1" fmla="val 41568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onnector: Elbow 58">
            <a:extLst>
              <a:ext uri="{FF2B5EF4-FFF2-40B4-BE49-F238E27FC236}">
                <a16:creationId xmlns:a16="http://schemas.microsoft.com/office/drawing/2014/main" id="{5428076D-096C-4181-BD86-D72C352F6782}"/>
              </a:ext>
            </a:extLst>
          </p:cNvPr>
          <p:cNvCxnSpPr>
            <a:cxnSpLocks/>
            <a:stCxn id="24" idx="3"/>
            <a:endCxn id="54" idx="1"/>
          </p:cNvCxnSpPr>
          <p:nvPr/>
        </p:nvCxnSpPr>
        <p:spPr>
          <a:xfrm>
            <a:off x="5359239" y="3452412"/>
            <a:ext cx="1377943" cy="1191547"/>
          </a:xfrm>
          <a:prstGeom prst="bentConnector3">
            <a:avLst>
              <a:gd name="adj1" fmla="val 60987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0623908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D5B401-F968-4331-86BE-49E1F171B7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Practices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F6477B-5E37-422F-A33B-B15F5CD6AE3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/>
              <a:t>Turn A and B into Functions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76836DB-78EA-48EA-9120-BC153EB35F8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1480" y="996694"/>
            <a:ext cx="2304288" cy="2782813"/>
          </a:xfrm>
        </p:spPr>
        <p:txBody>
          <a:bodyPr/>
          <a:lstStyle/>
          <a:p>
            <a:pPr marL="160020" indent="-342900">
              <a:buFont typeface="Arial" panose="020B0604020202020204" pitchFamily="34" charset="0"/>
              <a:buChar char="•"/>
            </a:pPr>
            <a:r>
              <a:rPr lang="en-US"/>
              <a:t>Keep A and B</a:t>
            </a:r>
          </a:p>
          <a:p>
            <a:pPr marL="525780" lvl="1" indent="-342900"/>
            <a:r>
              <a:rPr lang="en-US"/>
              <a:t>Easier to combine code than split it</a:t>
            </a:r>
          </a:p>
          <a:p>
            <a:pPr marL="525780" lvl="1" indent="-342900"/>
            <a:r>
              <a:rPr lang="en-US"/>
              <a:t>Cleaner boundaries</a:t>
            </a:r>
          </a:p>
          <a:p>
            <a:pPr marL="525780" lvl="1" indent="-342900"/>
            <a:r>
              <a:rPr lang="en-US"/>
              <a:t>Avoid the problems shown in “Splitting Scripts” section</a:t>
            </a:r>
          </a:p>
        </p:txBody>
      </p:sp>
      <p:sp>
        <p:nvSpPr>
          <p:cNvPr id="22" name="Rectangle: Folded Corner 21">
            <a:extLst>
              <a:ext uri="{FF2B5EF4-FFF2-40B4-BE49-F238E27FC236}">
                <a16:creationId xmlns:a16="http://schemas.microsoft.com/office/drawing/2014/main" id="{F9840BB6-94E7-415E-B5CE-BC66CF9FC0B1}"/>
              </a:ext>
            </a:extLst>
          </p:cNvPr>
          <p:cNvSpPr/>
          <p:nvPr/>
        </p:nvSpPr>
        <p:spPr>
          <a:xfrm>
            <a:off x="4026998" y="1719804"/>
            <a:ext cx="896233" cy="1156625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i="1" err="1">
                <a:solidFill>
                  <a:schemeClr val="bg1"/>
                </a:solidFill>
              </a:rPr>
              <a:t>A.jsl</a:t>
            </a:r>
            <a:endParaRPr lang="en-US" i="1">
              <a:solidFill>
                <a:schemeClr val="bg1"/>
              </a:solidFill>
            </a:endParaRPr>
          </a:p>
          <a:p>
            <a:pPr algn="ctr"/>
            <a:r>
              <a:rPr lang="en-US" sz="1200">
                <a:solidFill>
                  <a:schemeClr val="bg1"/>
                </a:solidFill>
                <a:latin typeface="Consolas" panose="020B0609020204030204" pitchFamily="49" charset="0"/>
              </a:rPr>
              <a:t>A =</a:t>
            </a:r>
          </a:p>
          <a:p>
            <a:pPr algn="ctr"/>
            <a:r>
              <a:rPr lang="en-US" sz="1200">
                <a:solidFill>
                  <a:schemeClr val="bg1"/>
                </a:solidFill>
                <a:latin typeface="Consolas" panose="020B0609020204030204" pitchFamily="49" charset="0"/>
              </a:rPr>
              <a:t>F({}, …)</a:t>
            </a:r>
          </a:p>
        </p:txBody>
      </p:sp>
      <p:sp>
        <p:nvSpPr>
          <p:cNvPr id="23" name="Rectangle: Folded Corner 22">
            <a:extLst>
              <a:ext uri="{FF2B5EF4-FFF2-40B4-BE49-F238E27FC236}">
                <a16:creationId xmlns:a16="http://schemas.microsoft.com/office/drawing/2014/main" id="{727CE523-B5D4-479F-BD2D-4DF954C8B079}"/>
              </a:ext>
            </a:extLst>
          </p:cNvPr>
          <p:cNvSpPr/>
          <p:nvPr/>
        </p:nvSpPr>
        <p:spPr>
          <a:xfrm>
            <a:off x="4026997" y="3362273"/>
            <a:ext cx="896233" cy="1156625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i="1" err="1">
                <a:solidFill>
                  <a:schemeClr val="bg1"/>
                </a:solidFill>
              </a:rPr>
              <a:t>B.jsl</a:t>
            </a:r>
            <a:endParaRPr lang="en-US" i="1">
              <a:solidFill>
                <a:schemeClr val="bg1"/>
              </a:solidFill>
            </a:endParaRPr>
          </a:p>
          <a:p>
            <a:pPr algn="ctr"/>
            <a:r>
              <a:rPr lang="en-US" sz="1200">
                <a:solidFill>
                  <a:schemeClr val="bg1"/>
                </a:solidFill>
                <a:latin typeface="Consolas" panose="020B0609020204030204" pitchFamily="49" charset="0"/>
              </a:rPr>
              <a:t>B =</a:t>
            </a:r>
          </a:p>
          <a:p>
            <a:pPr algn="ctr"/>
            <a:r>
              <a:rPr lang="en-US" sz="1200">
                <a:solidFill>
                  <a:schemeClr val="bg1"/>
                </a:solidFill>
                <a:latin typeface="Consolas" panose="020B0609020204030204" pitchFamily="49" charset="0"/>
              </a:rPr>
              <a:t>F({}, …)</a:t>
            </a:r>
          </a:p>
        </p:txBody>
      </p:sp>
      <p:sp>
        <p:nvSpPr>
          <p:cNvPr id="24" name="Rectangle: Folded Corner 23">
            <a:extLst>
              <a:ext uri="{FF2B5EF4-FFF2-40B4-BE49-F238E27FC236}">
                <a16:creationId xmlns:a16="http://schemas.microsoft.com/office/drawing/2014/main" id="{45DB20A9-50F9-40A3-9005-810D0078AE48}"/>
              </a:ext>
            </a:extLst>
          </p:cNvPr>
          <p:cNvSpPr/>
          <p:nvPr/>
        </p:nvSpPr>
        <p:spPr>
          <a:xfrm>
            <a:off x="6117202" y="2028639"/>
            <a:ext cx="1579507" cy="2132973"/>
          </a:xfrm>
          <a:prstGeom prst="foldedCorner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i="1" err="1">
                <a:solidFill>
                  <a:schemeClr val="bg1"/>
                </a:solidFill>
              </a:rPr>
              <a:t>AB.jsl</a:t>
            </a:r>
            <a:endParaRPr lang="en-US" i="1">
              <a:solidFill>
                <a:schemeClr val="bg1"/>
              </a:solidFill>
            </a:endParaRPr>
          </a:p>
          <a:p>
            <a:pPr algn="ctr"/>
            <a:r>
              <a:rPr lang="en-US" sz="1200">
                <a:solidFill>
                  <a:schemeClr val="bg1"/>
                </a:solidFill>
                <a:latin typeface="Consolas" panose="020B0609020204030204" pitchFamily="49" charset="0"/>
              </a:rPr>
              <a:t>Include(“</a:t>
            </a:r>
            <a:r>
              <a:rPr lang="en-US" sz="1200" err="1">
                <a:solidFill>
                  <a:schemeClr val="bg1"/>
                </a:solidFill>
                <a:latin typeface="Consolas" panose="020B0609020204030204" pitchFamily="49" charset="0"/>
              </a:rPr>
              <a:t>A.jsl</a:t>
            </a:r>
            <a:r>
              <a:rPr lang="en-US" sz="1200">
                <a:solidFill>
                  <a:schemeClr val="bg1"/>
                </a:solidFill>
                <a:latin typeface="Consolas" panose="020B0609020204030204" pitchFamily="49" charset="0"/>
              </a:rPr>
              <a:t>”)</a:t>
            </a:r>
          </a:p>
          <a:p>
            <a:pPr algn="ctr"/>
            <a:r>
              <a:rPr lang="en-US" sz="1200">
                <a:solidFill>
                  <a:schemeClr val="bg1"/>
                </a:solidFill>
                <a:latin typeface="Consolas" panose="020B0609020204030204" pitchFamily="49" charset="0"/>
              </a:rPr>
              <a:t>Include(“</a:t>
            </a:r>
            <a:r>
              <a:rPr lang="en-US" sz="1200" err="1">
                <a:solidFill>
                  <a:schemeClr val="bg1"/>
                </a:solidFill>
                <a:latin typeface="Consolas" panose="020B0609020204030204" pitchFamily="49" charset="0"/>
              </a:rPr>
              <a:t>B.jsl</a:t>
            </a:r>
            <a:r>
              <a:rPr lang="en-US" sz="1200">
                <a:solidFill>
                  <a:schemeClr val="bg1"/>
                </a:solidFill>
                <a:latin typeface="Consolas" panose="020B0609020204030204" pitchFamily="49" charset="0"/>
              </a:rPr>
              <a:t>”)</a:t>
            </a:r>
          </a:p>
          <a:p>
            <a:pPr algn="ctr"/>
            <a:r>
              <a:rPr lang="en-US" sz="1200">
                <a:solidFill>
                  <a:schemeClr val="bg1"/>
                </a:solidFill>
                <a:latin typeface="Consolas" panose="020B0609020204030204" pitchFamily="49" charset="0"/>
              </a:rPr>
              <a:t>A();</a:t>
            </a:r>
          </a:p>
          <a:p>
            <a:pPr algn="ctr"/>
            <a:r>
              <a:rPr lang="en-US" sz="1200">
                <a:solidFill>
                  <a:schemeClr val="bg1"/>
                </a:solidFill>
                <a:latin typeface="Consolas" panose="020B0609020204030204" pitchFamily="49" charset="0"/>
              </a:rPr>
              <a:t>B();</a:t>
            </a:r>
          </a:p>
        </p:txBody>
      </p:sp>
      <p:cxnSp>
        <p:nvCxnSpPr>
          <p:cNvPr id="25" name="Connector: Elbow 24">
            <a:extLst>
              <a:ext uri="{FF2B5EF4-FFF2-40B4-BE49-F238E27FC236}">
                <a16:creationId xmlns:a16="http://schemas.microsoft.com/office/drawing/2014/main" id="{0AE7E067-D941-47A9-8DF2-520FEB79B6BA}"/>
              </a:ext>
            </a:extLst>
          </p:cNvPr>
          <p:cNvCxnSpPr>
            <a:cxnSpLocks/>
            <a:stCxn id="22" idx="3"/>
            <a:endCxn id="24" idx="1"/>
          </p:cNvCxnSpPr>
          <p:nvPr/>
        </p:nvCxnSpPr>
        <p:spPr>
          <a:xfrm>
            <a:off x="4923231" y="2298117"/>
            <a:ext cx="1193971" cy="797009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or: Elbow 25">
            <a:extLst>
              <a:ext uri="{FF2B5EF4-FFF2-40B4-BE49-F238E27FC236}">
                <a16:creationId xmlns:a16="http://schemas.microsoft.com/office/drawing/2014/main" id="{D17D9DF8-9154-4A87-83F8-AD2F48F5FDF7}"/>
              </a:ext>
            </a:extLst>
          </p:cNvPr>
          <p:cNvCxnSpPr>
            <a:cxnSpLocks/>
            <a:stCxn id="23" idx="3"/>
            <a:endCxn id="24" idx="1"/>
          </p:cNvCxnSpPr>
          <p:nvPr/>
        </p:nvCxnSpPr>
        <p:spPr>
          <a:xfrm flipV="1">
            <a:off x="4923230" y="3095126"/>
            <a:ext cx="1193972" cy="84546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60B4B310-ED4C-4E0C-847E-131B76818DA0}"/>
              </a:ext>
            </a:extLst>
          </p:cNvPr>
          <p:cNvSpPr txBox="1"/>
          <p:nvPr/>
        </p:nvSpPr>
        <p:spPr>
          <a:xfrm>
            <a:off x="6632002" y="1401505"/>
            <a:ext cx="5485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chemeClr val="tx1">
                    <a:lumMod val="65000"/>
                    <a:lumOff val="35000"/>
                  </a:schemeClr>
                </a:solidFill>
                <a:cs typeface="Calibri Light"/>
              </a:rPr>
              <a:t>Run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709BE30D-A061-48EB-9486-C16C2DE8A1F6}"/>
              </a:ext>
            </a:extLst>
          </p:cNvPr>
          <p:cNvCxnSpPr>
            <a:cxnSpLocks/>
            <a:stCxn id="28" idx="2"/>
            <a:endCxn id="24" idx="0"/>
          </p:cNvCxnSpPr>
          <p:nvPr/>
        </p:nvCxnSpPr>
        <p:spPr>
          <a:xfrm>
            <a:off x="6906276" y="1770837"/>
            <a:ext cx="680" cy="2578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Content Placeholder 3">
            <a:extLst>
              <a:ext uri="{FF2B5EF4-FFF2-40B4-BE49-F238E27FC236}">
                <a16:creationId xmlns:a16="http://schemas.microsoft.com/office/drawing/2014/main" id="{8047FD97-3742-4217-91E4-CE982A49F310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127248" y="636360"/>
            <a:ext cx="6016752" cy="956274"/>
          </a:xfrm>
        </p:spPr>
        <p:txBody>
          <a:bodyPr>
            <a:normAutofit/>
          </a:bodyPr>
          <a:lstStyle/>
          <a:p>
            <a:r>
              <a:rPr lang="en-US"/>
              <a:t>Requires more understanding of code</a:t>
            </a:r>
          </a:p>
          <a:p>
            <a:r>
              <a:rPr lang="en-US"/>
              <a:t>May help reuse and flexibility</a:t>
            </a:r>
          </a:p>
        </p:txBody>
      </p:sp>
    </p:spTree>
    <p:extLst>
      <p:ext uri="{BB962C8B-B14F-4D97-AF65-F5344CB8AC3E}">
        <p14:creationId xmlns:p14="http://schemas.microsoft.com/office/powerpoint/2010/main" val="535952391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SAS">
  <a:themeElements>
    <a:clrScheme name="SAS-Palette">
      <a:dk1>
        <a:srgbClr val="000000"/>
      </a:dk1>
      <a:lt1>
        <a:srgbClr val="FFFFFF"/>
      </a:lt1>
      <a:dk2>
        <a:srgbClr val="04304B"/>
      </a:dk2>
      <a:lt2>
        <a:srgbClr val="C0E3F6"/>
      </a:lt2>
      <a:accent1>
        <a:srgbClr val="0074BE"/>
      </a:accent1>
      <a:accent2>
        <a:srgbClr val="61BAE9"/>
      </a:accent2>
      <a:accent3>
        <a:srgbClr val="04304B"/>
      </a:accent3>
      <a:accent4>
        <a:srgbClr val="00B08D"/>
      </a:accent4>
      <a:accent5>
        <a:srgbClr val="90B328"/>
      </a:accent5>
      <a:accent6>
        <a:srgbClr val="F58220"/>
      </a:accent6>
      <a:hlink>
        <a:srgbClr val="0074BE"/>
      </a:hlink>
      <a:folHlink>
        <a:srgbClr val="8E2F8A"/>
      </a:folHlink>
    </a:clrScheme>
    <a:fontScheme name="SAS-Fonts">
      <a:majorFont>
        <a:latin typeface="Calibri"/>
        <a:ea typeface=""/>
        <a:cs typeface=""/>
      </a:majorFont>
      <a:minorFont>
        <a:latin typeface="Calibri Light"/>
        <a:ea typeface=""/>
        <a:cs typeface="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>
            <a:solidFill>
              <a:schemeClr val="accent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82956_JMP_Template2018_16x9" id="{99D909D3-2A3D-EE46-B36B-E7FD7B24CA24}" vid="{14D37ADB-A22D-AE42-8DF9-A05FC9A10D37}"/>
    </a:ext>
  </a:extLst>
</a:theme>
</file>

<file path=ppt/theme/theme2.xml><?xml version="1.0" encoding="utf-8"?>
<a:theme xmlns:a="http://schemas.openxmlformats.org/drawingml/2006/main" name="Office Theme">
  <a:themeElements>
    <a:clrScheme name="SAS-Palette">
      <a:dk1>
        <a:srgbClr val="000000"/>
      </a:dk1>
      <a:lt1>
        <a:srgbClr val="FFFFFF"/>
      </a:lt1>
      <a:dk2>
        <a:srgbClr val="04304B"/>
      </a:dk2>
      <a:lt2>
        <a:srgbClr val="C0E3F6"/>
      </a:lt2>
      <a:accent1>
        <a:srgbClr val="0074BE"/>
      </a:accent1>
      <a:accent2>
        <a:srgbClr val="61BAE9"/>
      </a:accent2>
      <a:accent3>
        <a:srgbClr val="04304B"/>
      </a:accent3>
      <a:accent4>
        <a:srgbClr val="00B08D"/>
      </a:accent4>
      <a:accent5>
        <a:srgbClr val="90B328"/>
      </a:accent5>
      <a:accent6>
        <a:srgbClr val="F58220"/>
      </a:accent6>
      <a:hlink>
        <a:srgbClr val="0074BE"/>
      </a:hlink>
      <a:folHlink>
        <a:srgbClr val="8E2F8A"/>
      </a:folHlink>
    </a:clrScheme>
    <a:fontScheme name="SAS-Presentation-Fonts">
      <a:majorFont>
        <a:latin typeface="Calibri Light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SAS-Palette">
      <a:dk1>
        <a:srgbClr val="000000"/>
      </a:dk1>
      <a:lt1>
        <a:srgbClr val="FFFFFF"/>
      </a:lt1>
      <a:dk2>
        <a:srgbClr val="04304B"/>
      </a:dk2>
      <a:lt2>
        <a:srgbClr val="C0E3F6"/>
      </a:lt2>
      <a:accent1>
        <a:srgbClr val="0074BE"/>
      </a:accent1>
      <a:accent2>
        <a:srgbClr val="61BAE9"/>
      </a:accent2>
      <a:accent3>
        <a:srgbClr val="04304B"/>
      </a:accent3>
      <a:accent4>
        <a:srgbClr val="00B08D"/>
      </a:accent4>
      <a:accent5>
        <a:srgbClr val="90B328"/>
      </a:accent5>
      <a:accent6>
        <a:srgbClr val="F58220"/>
      </a:accent6>
      <a:hlink>
        <a:srgbClr val="0074BE"/>
      </a:hlink>
      <a:folHlink>
        <a:srgbClr val="8E2F8A"/>
      </a:folHlink>
    </a:clrScheme>
    <a:fontScheme name="SAS-Presentation-Fonts">
      <a:majorFont>
        <a:latin typeface="Calibri Light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2488</Words>
  <Application>Microsoft Office PowerPoint</Application>
  <PresentationFormat>On-screen Show (16:9)</PresentationFormat>
  <Paragraphs>632</Paragraphs>
  <Slides>42</Slides>
  <Notes>42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3" baseType="lpstr">
      <vt:lpstr>SAS</vt:lpstr>
      <vt:lpstr>Essential Scripting for Efficiency and Reproducibility: Do Less to Do More</vt:lpstr>
      <vt:lpstr>Essential Scripting</vt:lpstr>
      <vt:lpstr>Combining Scripts</vt:lpstr>
      <vt:lpstr>Combining Scripts</vt:lpstr>
      <vt:lpstr>Combining Scripts</vt:lpstr>
      <vt:lpstr>Solutions</vt:lpstr>
      <vt:lpstr>Practices</vt:lpstr>
      <vt:lpstr>Practices</vt:lpstr>
      <vt:lpstr>Practices</vt:lpstr>
      <vt:lpstr>Combining Scripts</vt:lpstr>
      <vt:lpstr>Splitting Scripts</vt:lpstr>
      <vt:lpstr>Splitting Scripts</vt:lpstr>
      <vt:lpstr>Solutions</vt:lpstr>
      <vt:lpstr>Practices</vt:lpstr>
      <vt:lpstr>Splitting Scripts</vt:lpstr>
      <vt:lpstr>Isolating Changes</vt:lpstr>
      <vt:lpstr>How do you isolate changes?</vt:lpstr>
      <vt:lpstr>Concepts</vt:lpstr>
      <vt:lpstr>Concepts</vt:lpstr>
      <vt:lpstr>Example</vt:lpstr>
      <vt:lpstr>Practice</vt:lpstr>
      <vt:lpstr>NDTH</vt:lpstr>
      <vt:lpstr>Here</vt:lpstr>
      <vt:lpstr>Namespaces &amp; Classes</vt:lpstr>
      <vt:lpstr>Wrangling Windows</vt:lpstr>
      <vt:lpstr>Wrangling Windows</vt:lpstr>
      <vt:lpstr>Wrangling Windows</vt:lpstr>
      <vt:lpstr>Wrangling Windows</vt:lpstr>
      <vt:lpstr>Error Handling</vt:lpstr>
      <vt:lpstr>Error Handling</vt:lpstr>
      <vt:lpstr>Error Handling</vt:lpstr>
      <vt:lpstr>Error Handling</vt:lpstr>
      <vt:lpstr>Error Handling</vt:lpstr>
      <vt:lpstr>Sharing Scripts</vt:lpstr>
      <vt:lpstr>Configuration</vt:lpstr>
      <vt:lpstr>Configuration</vt:lpstr>
      <vt:lpstr>Sharing Scripts</vt:lpstr>
      <vt:lpstr>Questions?</vt:lpstr>
      <vt:lpstr>PowerPoint Presentation</vt:lpstr>
      <vt:lpstr>Notes</vt:lpstr>
      <vt:lpstr>Example</vt:lpstr>
      <vt:lpstr>Isolating Changes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Essential Scripting for Efficiency and Reproducibility: Do Less to Do More</dc:title>
  <dc:creator/>
  <cp:revision>257</cp:revision>
  <dcterms:created xsi:type="dcterms:W3CDTF">2018-06-12T17:29:29Z</dcterms:created>
  <dcterms:modified xsi:type="dcterms:W3CDTF">2019-10-15T13:34:04Z</dcterms:modified>
</cp:coreProperties>
</file>