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37463413" cy="21067713"/>
  <p:notesSz cx="6858000" cy="9144000"/>
  <p:defaultTextStyle>
    <a:defPPr>
      <a:defRPr lang="en-US"/>
    </a:defPPr>
    <a:lvl1pPr marL="0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1pPr>
    <a:lvl2pPr marL="1672300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2pPr>
    <a:lvl3pPr marL="3344601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3pPr>
    <a:lvl4pPr marL="5016901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4pPr>
    <a:lvl5pPr marL="6689202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5pPr>
    <a:lvl6pPr marL="8361502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6pPr>
    <a:lvl7pPr marL="10033803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7pPr>
    <a:lvl8pPr marL="11706103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8pPr>
    <a:lvl9pPr marL="13378404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6">
          <p15:clr>
            <a:srgbClr val="A4A3A4"/>
          </p15:clr>
        </p15:guide>
        <p15:guide id="2" pos="11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195B"/>
    <a:srgbClr val="3F1C5A"/>
    <a:srgbClr val="893BC3"/>
    <a:srgbClr val="4F2270"/>
    <a:srgbClr val="44545D"/>
    <a:srgbClr val="007DC3"/>
    <a:srgbClr val="377AD1"/>
    <a:srgbClr val="245F9C"/>
    <a:srgbClr val="7A5C93"/>
    <a:srgbClr val="009A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34"/>
    <p:restoredTop sz="96320"/>
  </p:normalViewPr>
  <p:slideViewPr>
    <p:cSldViewPr snapToGrid="0" snapToObjects="1">
      <p:cViewPr varScale="1">
        <p:scale>
          <a:sx n="20" d="100"/>
          <a:sy n="20" d="100"/>
        </p:scale>
        <p:origin x="979" y="250"/>
      </p:cViewPr>
      <p:guideLst>
        <p:guide orient="horz" pos="6636"/>
        <p:guide pos="118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7026BA-50E8-7644-BEF6-07CACBFB9997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6A170F-69B8-B741-A099-15AE468EF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209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1pPr>
    <a:lvl2pPr marL="1672300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2pPr>
    <a:lvl3pPr marL="3344601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3pPr>
    <a:lvl4pPr marL="5016901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4pPr>
    <a:lvl5pPr marL="6689202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5pPr>
    <a:lvl6pPr marL="8361502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6pPr>
    <a:lvl7pPr marL="10033803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7pPr>
    <a:lvl8pPr marL="11706103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8pPr>
    <a:lvl9pPr marL="13378404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Single sided</a:t>
            </a:r>
            <a:r>
              <a:rPr lang="en-US" baseline="0" dirty="0"/>
              <a:t> poster!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9A05F-9442-1B4B-8130-ABC0D5C364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98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2063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99A3A1B-DF3E-744D-8B1E-6A95EC44F141}"/>
              </a:ext>
            </a:extLst>
          </p:cNvPr>
          <p:cNvSpPr/>
          <p:nvPr userDrawn="1"/>
        </p:nvSpPr>
        <p:spPr>
          <a:xfrm>
            <a:off x="-1" y="0"/>
            <a:ext cx="37463413" cy="3187909"/>
          </a:xfrm>
          <a:prstGeom prst="rect">
            <a:avLst/>
          </a:prstGeom>
          <a:gradFill flip="none" rotWithShape="1">
            <a:gsLst>
              <a:gs pos="83000">
                <a:srgbClr val="002060"/>
              </a:gs>
              <a:gs pos="0">
                <a:srgbClr val="00B0F0"/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CB2360-74BB-B002-B238-FBE7D2A0DB9B}"/>
              </a:ext>
            </a:extLst>
          </p:cNvPr>
          <p:cNvSpPr/>
          <p:nvPr userDrawn="1"/>
        </p:nvSpPr>
        <p:spPr>
          <a:xfrm>
            <a:off x="0" y="0"/>
            <a:ext cx="11527971" cy="3187909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549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1672300" rtl="0" eaLnBrk="1" latinLnBrk="0" hangingPunct="1">
        <a:spcBef>
          <a:spcPct val="0"/>
        </a:spcBef>
        <a:buNone/>
        <a:defRPr sz="1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54225" indent="-1254225" algn="l" defTabSz="1672300" rtl="0" eaLnBrk="1" latinLnBrk="0" hangingPunct="1">
        <a:spcBef>
          <a:spcPct val="20000"/>
        </a:spcBef>
        <a:buFont typeface="Arial"/>
        <a:buChar char="•"/>
        <a:defRPr sz="11700" kern="1200">
          <a:solidFill>
            <a:schemeClr val="tx1"/>
          </a:solidFill>
          <a:latin typeface="+mn-lt"/>
          <a:ea typeface="+mn-ea"/>
          <a:cs typeface="+mn-cs"/>
        </a:defRPr>
      </a:lvl1pPr>
      <a:lvl2pPr marL="2717488" indent="-1045188" algn="l" defTabSz="1672300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2pPr>
      <a:lvl3pPr marL="4180751" indent="-836150" algn="l" defTabSz="1672300" rtl="0" eaLnBrk="1" latinLnBrk="0" hangingPunct="1">
        <a:spcBef>
          <a:spcPct val="20000"/>
        </a:spcBef>
        <a:buFont typeface="Arial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5853052" indent="-836150" algn="l" defTabSz="1672300" rtl="0" eaLnBrk="1" latinLnBrk="0" hangingPunct="1">
        <a:spcBef>
          <a:spcPct val="20000"/>
        </a:spcBef>
        <a:buFont typeface="Arial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525352" indent="-836150" algn="l" defTabSz="1672300" rtl="0" eaLnBrk="1" latinLnBrk="0" hangingPunct="1">
        <a:spcBef>
          <a:spcPct val="20000"/>
        </a:spcBef>
        <a:buFont typeface="Arial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197652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869953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542253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4214554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72300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2pPr>
      <a:lvl3pPr marL="3344601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5016901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4pPr>
      <a:lvl5pPr marL="6689202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5pPr>
      <a:lvl6pPr marL="8361502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6pPr>
      <a:lvl7pPr marL="10033803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7pPr>
      <a:lvl8pPr marL="11706103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8pPr>
      <a:lvl9pPr marL="13378404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7.jpeg"/><Relationship Id="rId3" Type="http://schemas.openxmlformats.org/officeDocument/2006/relationships/slide" Target="slide2.xml"/><Relationship Id="rId7" Type="http://schemas.openxmlformats.org/officeDocument/2006/relationships/image" Target="../media/image3.wmf"/><Relationship Id="rId12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5.emf"/><Relationship Id="rId5" Type="http://schemas.openxmlformats.org/officeDocument/2006/relationships/slide" Target="slide3.xml"/><Relationship Id="rId10" Type="http://schemas.openxmlformats.org/officeDocument/2006/relationships/oleObject" Target="../embeddings/oleObject3.bin"/><Relationship Id="rId4" Type="http://schemas.openxmlformats.org/officeDocument/2006/relationships/image" Target="../media/image2.emf"/><Relationship Id="rId9" Type="http://schemas.openxmlformats.org/officeDocument/2006/relationships/image" Target="../media/image4.wmf"/><Relationship Id="rId14" Type="http://schemas.openxmlformats.org/officeDocument/2006/relationships/hyperlink" Target="https://www.youtube.com/playlist?list=PLBz4JvE0AKmweXsMNGeyRXgWgN_lj_b5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4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5.emf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 Box 37"/>
          <p:cNvSpPr txBox="1">
            <a:spLocks noChangeArrowheads="1"/>
          </p:cNvSpPr>
          <p:nvPr/>
        </p:nvSpPr>
        <p:spPr bwMode="auto">
          <a:xfrm>
            <a:off x="365852" y="4375238"/>
            <a:ext cx="10691176" cy="3464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>
              <a:spcAft>
                <a:spcPts val="6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This slide/poster size is 40.97” x 23.04” (16:9 aspect ratio)</a:t>
            </a:r>
          </a:p>
          <a:p>
            <a:pPr marL="457200" indent="-457200">
              <a:spcAft>
                <a:spcPts val="6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Minimum font: 28pt (this may seem large, but at this poster size it’s not)</a:t>
            </a:r>
          </a:p>
          <a:p>
            <a:pPr marL="457200" indent="-457200">
              <a:spcAft>
                <a:spcPts val="6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Recommended font Types: Calibri, Arial, Times New Roman</a:t>
            </a:r>
          </a:p>
          <a:p>
            <a:pPr marL="457200" indent="-457200">
              <a:spcAft>
                <a:spcPts val="6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Multiple pages can be used. Multiple page allows adequate spacing for adding more content, images, graphs and videos</a:t>
            </a:r>
          </a:p>
          <a:p>
            <a:pPr marL="457200" indent="-457200">
              <a:spcAft>
                <a:spcPts val="600"/>
              </a:spcAft>
              <a:buFont typeface="Arial"/>
              <a:buChar char="•"/>
            </a:pPr>
            <a:r>
              <a:rPr lang="en-US" sz="2800" b="1" dirty="0">
                <a:solidFill>
                  <a:srgbClr val="000000"/>
                </a:solidFill>
              </a:rPr>
              <a:t>This is only a template. All content may be modified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80" name="Text Box 141"/>
          <p:cNvSpPr txBox="1">
            <a:spLocks noChangeArrowheads="1"/>
          </p:cNvSpPr>
          <p:nvPr/>
        </p:nvSpPr>
        <p:spPr bwMode="auto">
          <a:xfrm>
            <a:off x="4483774" y="11523464"/>
            <a:ext cx="1563027" cy="58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900" b="1" dirty="0"/>
              <a:t>Images</a:t>
            </a:r>
          </a:p>
        </p:txBody>
      </p:sp>
      <p:sp>
        <p:nvSpPr>
          <p:cNvPr id="81" name="Text Box 142"/>
          <p:cNvSpPr txBox="1">
            <a:spLocks noChangeArrowheads="1"/>
          </p:cNvSpPr>
          <p:nvPr/>
        </p:nvSpPr>
        <p:spPr bwMode="auto">
          <a:xfrm>
            <a:off x="11818834" y="18612850"/>
            <a:ext cx="279677" cy="39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600"/>
          </a:p>
        </p:txBody>
      </p:sp>
      <p:sp>
        <p:nvSpPr>
          <p:cNvPr id="108" name="Text Box 88"/>
          <p:cNvSpPr txBox="1">
            <a:spLocks noChangeArrowheads="1"/>
          </p:cNvSpPr>
          <p:nvPr/>
        </p:nvSpPr>
        <p:spPr bwMode="auto">
          <a:xfrm>
            <a:off x="13220875" y="11562630"/>
            <a:ext cx="1563027" cy="58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900" b="1" dirty="0"/>
              <a:t>Images</a:t>
            </a:r>
          </a:p>
        </p:txBody>
      </p:sp>
      <p:pic>
        <p:nvPicPr>
          <p:cNvPr id="67" name="Picture 13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2"/>
          <a:stretch>
            <a:fillRect/>
          </a:stretch>
        </p:blipFill>
        <p:spPr bwMode="auto">
          <a:xfrm>
            <a:off x="2181075" y="12620138"/>
            <a:ext cx="6092899" cy="337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8" name="Object 4">
            <a:hlinkClick r:id="rId5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1230268"/>
              </p:ext>
            </p:extLst>
          </p:nvPr>
        </p:nvGraphicFramePr>
        <p:xfrm>
          <a:off x="11171303" y="12317546"/>
          <a:ext cx="5662170" cy="4121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PW 11.0 Graph" r:id="rId6" imgW="3880714" imgH="3027578" progId="SigmaPlotGraphicObject.10">
                  <p:embed/>
                </p:oleObj>
              </mc:Choice>
              <mc:Fallback>
                <p:oleObj name="SPW 11.0 Graph" r:id="rId6" imgW="3880714" imgH="3027578" progId="SigmaPlotGraphicObject.10">
                  <p:embed/>
                  <p:pic>
                    <p:nvPicPr>
                      <p:cNvPr id="68" name="Object 4">
                        <a:hlinkClick r:id="rId5" action="ppaction://hlinksldjump"/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71303" y="12317546"/>
                        <a:ext cx="5662170" cy="41217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6">
            <a:hlinkClick r:id="rId5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0408767"/>
              </p:ext>
            </p:extLst>
          </p:nvPr>
        </p:nvGraphicFramePr>
        <p:xfrm>
          <a:off x="19625982" y="11816941"/>
          <a:ext cx="6041245" cy="4489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PW 11.0 Graph" r:id="rId8" imgW="3857854" imgH="2998318" progId="SigmaPlotGraphicObject.10">
                  <p:embed/>
                </p:oleObj>
              </mc:Choice>
              <mc:Fallback>
                <p:oleObj name="SPW 11.0 Graph" r:id="rId8" imgW="3857854" imgH="2998318" progId="SigmaPlotGraphicObject.10">
                  <p:embed/>
                  <p:pic>
                    <p:nvPicPr>
                      <p:cNvPr id="69" name="Object 6">
                        <a:hlinkClick r:id="rId5" action="ppaction://hlinksldjump"/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25982" y="11816941"/>
                        <a:ext cx="6041245" cy="44892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5">
            <a:hlinkClick r:id="rId5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7973"/>
              </p:ext>
            </p:extLst>
          </p:nvPr>
        </p:nvGraphicFramePr>
        <p:xfrm>
          <a:off x="29171241" y="11810686"/>
          <a:ext cx="6432521" cy="433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PW 11.0 Graph" r:id="rId10" imgW="3848100" imgH="3009900" progId="SigmaPlotGraphicObject.10">
                  <p:embed/>
                </p:oleObj>
              </mc:Choice>
              <mc:Fallback>
                <p:oleObj name="SPW 11.0 Graph" r:id="rId10" imgW="3848100" imgH="3009900" progId="SigmaPlotGraphicObject.10">
                  <p:embed/>
                  <p:pic>
                    <p:nvPicPr>
                      <p:cNvPr id="70" name="Object 5">
                        <a:hlinkClick r:id="rId5" action="ppaction://hlinksldjump"/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71241" y="11810686"/>
                        <a:ext cx="6432521" cy="433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232742" y="3176068"/>
            <a:ext cx="37112295" cy="731520"/>
          </a:xfrm>
          <a:prstGeom prst="rect">
            <a:avLst/>
          </a:prstGeom>
          <a:solidFill>
            <a:srgbClr val="44545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000" dirty="0">
                <a:solidFill>
                  <a:schemeClr val="bg1"/>
                </a:solidFill>
              </a:rPr>
              <a:t> Introduction				         Methods &amp; Objectives</a:t>
            </a:r>
          </a:p>
        </p:txBody>
      </p:sp>
      <p:grpSp>
        <p:nvGrpSpPr>
          <p:cNvPr id="71" name="Group 2"/>
          <p:cNvGrpSpPr>
            <a:grpSpLocks/>
          </p:cNvGrpSpPr>
          <p:nvPr/>
        </p:nvGrpSpPr>
        <p:grpSpPr bwMode="auto">
          <a:xfrm>
            <a:off x="28529221" y="4517340"/>
            <a:ext cx="6794087" cy="4304970"/>
            <a:chOff x="2612084" y="2417695"/>
            <a:chExt cx="1749174" cy="765273"/>
          </a:xfrm>
        </p:grpSpPr>
        <p:sp>
          <p:nvSpPr>
            <p:cNvPr id="77" name="Text Box 157"/>
            <p:cNvSpPr txBox="1">
              <a:spLocks noChangeArrowheads="1"/>
            </p:cNvSpPr>
            <p:nvPr/>
          </p:nvSpPr>
          <p:spPr bwMode="auto">
            <a:xfrm>
              <a:off x="3343379" y="2417695"/>
              <a:ext cx="504902" cy="717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34009" tIns="17004" rIns="34009" bIns="17004">
              <a:spAutoFit/>
            </a:bodyPr>
            <a:lstStyle>
              <a:lvl1pPr defTabSz="339725" eaLnBrk="0" hangingPunct="0"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339725" eaLnBrk="0" hangingPunct="0"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339725" eaLnBrk="0" hangingPunct="0"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339725" eaLnBrk="0" hangingPunct="0"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339725" eaLnBrk="0" hangingPunct="0"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339725" eaLnBrk="0" fontAlgn="base" hangingPunct="0">
                <a:spcBef>
                  <a:spcPct val="0"/>
                </a:spcBef>
                <a:spcAft>
                  <a:spcPct val="0"/>
                </a:spcAft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339725" eaLnBrk="0" fontAlgn="base" hangingPunct="0">
                <a:spcBef>
                  <a:spcPct val="0"/>
                </a:spcBef>
                <a:spcAft>
                  <a:spcPct val="0"/>
                </a:spcAft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339725" eaLnBrk="0" fontAlgn="base" hangingPunct="0">
                <a:spcBef>
                  <a:spcPct val="0"/>
                </a:spcBef>
                <a:spcAft>
                  <a:spcPct val="0"/>
                </a:spcAft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339725" eaLnBrk="0" fontAlgn="base" hangingPunct="0">
                <a:spcBef>
                  <a:spcPct val="0"/>
                </a:spcBef>
                <a:spcAft>
                  <a:spcPct val="0"/>
                </a:spcAft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400" b="1" dirty="0"/>
                <a:t>Western Blot</a:t>
              </a:r>
            </a:p>
          </p:txBody>
        </p:sp>
        <p:grpSp>
          <p:nvGrpSpPr>
            <p:cNvPr id="78" name="Group 1"/>
            <p:cNvGrpSpPr>
              <a:grpSpLocks/>
            </p:cNvGrpSpPr>
            <p:nvPr/>
          </p:nvGrpSpPr>
          <p:grpSpPr bwMode="auto">
            <a:xfrm>
              <a:off x="2612084" y="2513149"/>
              <a:ext cx="1749174" cy="669819"/>
              <a:chOff x="2612084" y="2513149"/>
              <a:chExt cx="1749174" cy="669819"/>
            </a:xfrm>
          </p:grpSpPr>
          <p:sp>
            <p:nvSpPr>
              <p:cNvPr id="79" name="Text Box 145"/>
              <p:cNvSpPr txBox="1">
                <a:spLocks noChangeArrowheads="1"/>
              </p:cNvSpPr>
              <p:nvPr/>
            </p:nvSpPr>
            <p:spPr bwMode="auto">
              <a:xfrm>
                <a:off x="2676525" y="2568402"/>
                <a:ext cx="248796" cy="55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4009" tIns="17004" rIns="34009" bIns="17004">
                <a:spAutoFit/>
              </a:bodyPr>
              <a:lstStyle>
                <a:lvl1pPr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/>
                  <a:t>PLSCR1</a:t>
                </a:r>
              </a:p>
            </p:txBody>
          </p:sp>
          <p:pic>
            <p:nvPicPr>
              <p:cNvPr id="82" name="Picture 146" descr="lsweet 2009-02-06  Actin">
                <a:hlinkClick r:id="rId3" action="ppaction://hlinksldjump"/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lum bright="-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643" t="47972" r="28572" b="43919"/>
              <a:stretch>
                <a:fillRect/>
              </a:stretch>
            </p:blipFill>
            <p:spPr bwMode="auto">
              <a:xfrm>
                <a:off x="2930525" y="2727462"/>
                <a:ext cx="1270000" cy="276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3" name="Line 147"/>
              <p:cNvSpPr>
                <a:spLocks noChangeShapeType="1"/>
              </p:cNvSpPr>
              <p:nvPr/>
            </p:nvSpPr>
            <p:spPr bwMode="auto">
              <a:xfrm>
                <a:off x="3094038" y="3003724"/>
                <a:ext cx="0" cy="30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square" lIns="34009" tIns="17004" rIns="34009" bIns="17004"/>
              <a:lstStyle/>
              <a:p>
                <a:endParaRPr lang="en-US" sz="3600"/>
              </a:p>
            </p:txBody>
          </p:sp>
          <p:sp>
            <p:nvSpPr>
              <p:cNvPr id="84" name="Line 148"/>
              <p:cNvSpPr>
                <a:spLocks noChangeShapeType="1"/>
              </p:cNvSpPr>
              <p:nvPr/>
            </p:nvSpPr>
            <p:spPr bwMode="auto">
              <a:xfrm>
                <a:off x="3322638" y="3003724"/>
                <a:ext cx="0" cy="30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square" lIns="34009" tIns="17004" rIns="34009" bIns="17004"/>
              <a:lstStyle/>
              <a:p>
                <a:endParaRPr lang="en-US" sz="3600"/>
              </a:p>
            </p:txBody>
          </p:sp>
          <p:sp>
            <p:nvSpPr>
              <p:cNvPr id="85" name="Line 149"/>
              <p:cNvSpPr>
                <a:spLocks noChangeShapeType="1"/>
              </p:cNvSpPr>
              <p:nvPr/>
            </p:nvSpPr>
            <p:spPr bwMode="auto">
              <a:xfrm>
                <a:off x="3509963" y="3003724"/>
                <a:ext cx="0" cy="30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square" lIns="34009" tIns="17004" rIns="34009" bIns="17004"/>
              <a:lstStyle/>
              <a:p>
                <a:endParaRPr lang="en-US" sz="3600"/>
              </a:p>
            </p:txBody>
          </p:sp>
          <p:sp>
            <p:nvSpPr>
              <p:cNvPr id="86" name="Line 150"/>
              <p:cNvSpPr>
                <a:spLocks noChangeShapeType="1"/>
              </p:cNvSpPr>
              <p:nvPr/>
            </p:nvSpPr>
            <p:spPr bwMode="auto">
              <a:xfrm>
                <a:off x="3698875" y="3003724"/>
                <a:ext cx="0" cy="30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square" lIns="34009" tIns="17004" rIns="34009" bIns="17004"/>
              <a:lstStyle/>
              <a:p>
                <a:endParaRPr lang="en-US" sz="3600"/>
              </a:p>
            </p:txBody>
          </p:sp>
          <p:sp>
            <p:nvSpPr>
              <p:cNvPr id="87" name="Line 151"/>
              <p:cNvSpPr>
                <a:spLocks noChangeShapeType="1"/>
              </p:cNvSpPr>
              <p:nvPr/>
            </p:nvSpPr>
            <p:spPr bwMode="auto">
              <a:xfrm>
                <a:off x="3881438" y="3003724"/>
                <a:ext cx="0" cy="30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square" lIns="34009" tIns="17004" rIns="34009" bIns="17004"/>
              <a:lstStyle/>
              <a:p>
                <a:endParaRPr lang="en-US" sz="3600"/>
              </a:p>
            </p:txBody>
          </p:sp>
          <p:sp>
            <p:nvSpPr>
              <p:cNvPr id="88" name="Line 152"/>
              <p:cNvSpPr>
                <a:spLocks noChangeShapeType="1"/>
              </p:cNvSpPr>
              <p:nvPr/>
            </p:nvSpPr>
            <p:spPr bwMode="auto">
              <a:xfrm>
                <a:off x="4073525" y="3003724"/>
                <a:ext cx="0" cy="30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square" lIns="34009" tIns="17004" rIns="34009" bIns="17004"/>
              <a:lstStyle/>
              <a:p>
                <a:endParaRPr lang="en-US" sz="3600"/>
              </a:p>
            </p:txBody>
          </p:sp>
          <p:sp>
            <p:nvSpPr>
              <p:cNvPr id="89" name="Line 153"/>
              <p:cNvSpPr>
                <a:spLocks noChangeShapeType="1"/>
              </p:cNvSpPr>
              <p:nvPr/>
            </p:nvSpPr>
            <p:spPr bwMode="auto">
              <a:xfrm>
                <a:off x="4200525" y="2852477"/>
                <a:ext cx="317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square" lIns="34009" tIns="17004" rIns="34009" bIns="17004"/>
              <a:lstStyle/>
              <a:p>
                <a:endParaRPr lang="en-US" sz="3600"/>
              </a:p>
            </p:txBody>
          </p:sp>
          <p:sp>
            <p:nvSpPr>
              <p:cNvPr id="90" name="Line 154"/>
              <p:cNvSpPr>
                <a:spLocks noChangeShapeType="1"/>
              </p:cNvSpPr>
              <p:nvPr/>
            </p:nvSpPr>
            <p:spPr bwMode="auto">
              <a:xfrm>
                <a:off x="4200525" y="2622538"/>
                <a:ext cx="317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square" lIns="34009" tIns="17004" rIns="34009" bIns="17004"/>
              <a:lstStyle/>
              <a:p>
                <a:endParaRPr lang="en-US" sz="3600"/>
              </a:p>
            </p:txBody>
          </p:sp>
          <p:sp>
            <p:nvSpPr>
              <p:cNvPr id="91" name="Text Box 156"/>
              <p:cNvSpPr txBox="1">
                <a:spLocks noChangeArrowheads="1"/>
              </p:cNvSpPr>
              <p:nvPr/>
            </p:nvSpPr>
            <p:spPr bwMode="auto">
              <a:xfrm>
                <a:off x="3243263" y="3127623"/>
                <a:ext cx="362156" cy="55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4009" tIns="17004" rIns="34009" bIns="17004">
                <a:spAutoFit/>
              </a:bodyPr>
              <a:lstStyle>
                <a:lvl1pPr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/>
                  <a:t>Time (Hours)</a:t>
                </a:r>
              </a:p>
            </p:txBody>
          </p:sp>
          <p:sp>
            <p:nvSpPr>
              <p:cNvPr id="92" name="Line 158"/>
              <p:cNvSpPr>
                <a:spLocks noChangeShapeType="1"/>
              </p:cNvSpPr>
              <p:nvPr/>
            </p:nvSpPr>
            <p:spPr bwMode="auto">
              <a:xfrm>
                <a:off x="2898775" y="2852477"/>
                <a:ext cx="317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square" lIns="34009" tIns="17004" rIns="34009" bIns="17004"/>
              <a:lstStyle/>
              <a:p>
                <a:endParaRPr lang="en-US" sz="3600"/>
              </a:p>
            </p:txBody>
          </p:sp>
          <p:sp>
            <p:nvSpPr>
              <p:cNvPr id="93" name="Line 159"/>
              <p:cNvSpPr>
                <a:spLocks noChangeShapeType="1"/>
              </p:cNvSpPr>
              <p:nvPr/>
            </p:nvSpPr>
            <p:spPr bwMode="auto">
              <a:xfrm>
                <a:off x="2895600" y="2611376"/>
                <a:ext cx="317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square" lIns="34009" tIns="17004" rIns="34009" bIns="17004"/>
              <a:lstStyle/>
              <a:p>
                <a:endParaRPr lang="en-US" sz="3600"/>
              </a:p>
            </p:txBody>
          </p:sp>
          <p:sp>
            <p:nvSpPr>
              <p:cNvPr id="94" name="Text Box 160"/>
              <p:cNvSpPr txBox="1">
                <a:spLocks noChangeArrowheads="1"/>
              </p:cNvSpPr>
              <p:nvPr/>
            </p:nvSpPr>
            <p:spPr bwMode="auto">
              <a:xfrm>
                <a:off x="2612084" y="2830884"/>
                <a:ext cx="149747" cy="55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4009" tIns="17004" rIns="34009" bIns="17004">
                <a:spAutoFit/>
              </a:bodyPr>
              <a:lstStyle>
                <a:lvl1pPr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/>
                  <a:t>Actin</a:t>
                </a:r>
              </a:p>
            </p:txBody>
          </p:sp>
          <p:sp>
            <p:nvSpPr>
              <p:cNvPr id="95" name="Text Box 161"/>
              <p:cNvSpPr txBox="1">
                <a:spLocks noChangeArrowheads="1"/>
              </p:cNvSpPr>
              <p:nvPr/>
            </p:nvSpPr>
            <p:spPr bwMode="auto">
              <a:xfrm>
                <a:off x="4211638" y="2573424"/>
                <a:ext cx="146445" cy="55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4009" tIns="17004" rIns="34009" bIns="17004">
                <a:spAutoFit/>
              </a:bodyPr>
              <a:lstStyle>
                <a:lvl1pPr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/>
                  <a:t>36kd</a:t>
                </a:r>
              </a:p>
            </p:txBody>
          </p:sp>
          <p:sp>
            <p:nvSpPr>
              <p:cNvPr id="96" name="Text Box 162"/>
              <p:cNvSpPr txBox="1">
                <a:spLocks noChangeArrowheads="1"/>
              </p:cNvSpPr>
              <p:nvPr/>
            </p:nvSpPr>
            <p:spPr bwMode="auto">
              <a:xfrm>
                <a:off x="4214813" y="2811735"/>
                <a:ext cx="146445" cy="55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4009" tIns="17004" rIns="34009" bIns="17004">
                <a:spAutoFit/>
              </a:bodyPr>
              <a:lstStyle>
                <a:lvl1pPr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/>
                  <a:t>46kd</a:t>
                </a:r>
              </a:p>
            </p:txBody>
          </p:sp>
          <p:pic>
            <p:nvPicPr>
              <p:cNvPr id="97" name="Picture 163" descr="lsweet 2009-02-05 PLSCR-1 high res">
                <a:hlinkClick r:id="rId3" action="ppaction://hlinksldjump"/>
              </p:cNvPr>
              <p:cNvPicPr>
                <a:picLocks noChangeAspect="1" noChangeArrowheads="1"/>
              </p:cNvPicPr>
              <p:nvPr/>
            </p:nvPicPr>
            <p:blipFill>
              <a:blip r:embed="rId13">
                <a:lum bright="-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74" t="27570" r="35185" b="62462"/>
              <a:stretch>
                <a:fillRect/>
              </a:stretch>
            </p:blipFill>
            <p:spPr bwMode="auto">
              <a:xfrm>
                <a:off x="2930525" y="2513149"/>
                <a:ext cx="1270000" cy="218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98" name="TextBox 3"/>
          <p:cNvSpPr txBox="1">
            <a:spLocks noChangeArrowheads="1"/>
          </p:cNvSpPr>
          <p:nvPr/>
        </p:nvSpPr>
        <p:spPr bwMode="auto">
          <a:xfrm>
            <a:off x="222879" y="18043924"/>
            <a:ext cx="22049292" cy="253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0">
              <a:buSzPct val="25000"/>
            </a:pPr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We provide a series of YouTube tutorials that will guide you through the poster design process and answer your poster production questions. To view our template tutorials, go online to </a:t>
            </a:r>
            <a:r>
              <a:rPr lang="en-US" sz="2800" dirty="0">
                <a:latin typeface="Arial"/>
                <a:ea typeface="Arial"/>
                <a:cs typeface="Arial"/>
                <a:sym typeface="Arial"/>
                <a:hlinkClick r:id="rId14"/>
              </a:rPr>
              <a:t>https://www.youtube.com/playlist?list=PLBz4JvE0AKmweXsMNGeyRXgWgN_lj_b5L</a:t>
            </a:r>
            <a:endParaRPr lang="en-US" sz="2800" dirty="0">
              <a:latin typeface="Arial"/>
              <a:ea typeface="Arial"/>
              <a:cs typeface="Arial"/>
              <a:sym typeface="Arial"/>
            </a:endParaRPr>
          </a:p>
          <a:p>
            <a:pPr lvl="0">
              <a:buSzPct val="25000"/>
            </a:pPr>
            <a:endParaRPr lang="en-US" sz="2800" dirty="0">
              <a:latin typeface="Arial"/>
              <a:ea typeface="Arial"/>
              <a:cs typeface="Arial"/>
              <a:sym typeface="Arial"/>
            </a:endParaRPr>
          </a:p>
          <a:p>
            <a:pPr lvl="0">
              <a:buSzPct val="25000"/>
            </a:pPr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Need assistance? Call 617-588-3508 option 2</a:t>
            </a:r>
          </a:p>
        </p:txBody>
      </p:sp>
      <p:sp>
        <p:nvSpPr>
          <p:cNvPr id="99" name="Text Box 37"/>
          <p:cNvSpPr txBox="1">
            <a:spLocks noChangeArrowheads="1"/>
          </p:cNvSpPr>
          <p:nvPr/>
        </p:nvSpPr>
        <p:spPr bwMode="auto">
          <a:xfrm>
            <a:off x="11588941" y="4375238"/>
            <a:ext cx="15676798" cy="440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>
              <a:spcAft>
                <a:spcPts val="6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Layout should always be in landscape orientation &amp; recommended 1-5 slides max unless you hyperlink.</a:t>
            </a:r>
          </a:p>
          <a:p>
            <a:pPr marL="457200" indent="-457200">
              <a:spcAft>
                <a:spcPts val="6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Check all your hyperlinks to make sure it goes to your desired slides</a:t>
            </a:r>
          </a:p>
          <a:p>
            <a:pPr marL="457200" indent="-457200">
              <a:spcAft>
                <a:spcPts val="6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Slide Show Toolbar: Select “Setup Slide Show” then select “loop continuously until stopped”</a:t>
            </a:r>
          </a:p>
          <a:p>
            <a:pPr marL="457200" indent="-457200">
              <a:spcAft>
                <a:spcPts val="6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Embedded videos can only be displayed in the following formats: .mov, .mp4, .mpeg.  Note: Upload your video file along with your PowerPoint file. </a:t>
            </a:r>
          </a:p>
          <a:p>
            <a:pPr marL="457200" indent="-457200">
              <a:spcAft>
                <a:spcPts val="6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Save all mathematical formulas and equations to images (.jpg, .</a:t>
            </a:r>
            <a:r>
              <a:rPr lang="en-US" sz="2800" dirty="0" err="1">
                <a:solidFill>
                  <a:srgbClr val="000000"/>
                </a:solidFill>
              </a:rPr>
              <a:t>png</a:t>
            </a:r>
            <a:r>
              <a:rPr lang="en-US" sz="2800" dirty="0">
                <a:solidFill>
                  <a:srgbClr val="000000"/>
                </a:solidFill>
              </a:rPr>
              <a:t>) when embedding or upload your excel file along with your PowerPoint file.</a:t>
            </a:r>
          </a:p>
          <a:p>
            <a:pPr marL="457200" indent="-457200">
              <a:spcAft>
                <a:spcPts val="6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Save PowerPoint as .</a:t>
            </a:r>
            <a:r>
              <a:rPr lang="en-US" sz="2800" dirty="0" err="1">
                <a:solidFill>
                  <a:srgbClr val="000000"/>
                </a:solidFill>
              </a:rPr>
              <a:t>pptx</a:t>
            </a:r>
            <a:r>
              <a:rPr lang="en-US" sz="2800" dirty="0">
                <a:solidFill>
                  <a:srgbClr val="000000"/>
                </a:solidFill>
              </a:rPr>
              <a:t> to ensure all your embedded images and videos are included.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232742" y="9599431"/>
            <a:ext cx="37206936" cy="731520"/>
          </a:xfrm>
          <a:prstGeom prst="rect">
            <a:avLst/>
          </a:prstGeom>
          <a:solidFill>
            <a:srgbClr val="44545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000" dirty="0">
                <a:solidFill>
                  <a:schemeClr val="bg1"/>
                </a:solidFill>
              </a:rPr>
              <a:t> Results									</a:t>
            </a:r>
            <a:r>
              <a:rPr lang="en-US" sz="4000" i="1" dirty="0">
                <a:solidFill>
                  <a:schemeClr val="bg1"/>
                </a:solidFill>
              </a:rPr>
              <a:t>Click graphs to enlarge</a:t>
            </a:r>
            <a:endParaRPr lang="en-US" sz="4000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>
          <a:xfrm>
            <a:off x="11374761" y="3222960"/>
            <a:ext cx="0" cy="650710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232742" y="17051146"/>
            <a:ext cx="37206936" cy="731520"/>
          </a:xfrm>
          <a:prstGeom prst="rect">
            <a:avLst/>
          </a:prstGeom>
          <a:solidFill>
            <a:srgbClr val="44545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000" dirty="0">
                <a:solidFill>
                  <a:schemeClr val="bg1"/>
                </a:solidFill>
              </a:rPr>
              <a:t> Conclusions													References &amp; Acknowledgements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8408" y="10519634"/>
            <a:ext cx="37047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This PowerPoint 2011 template produces a 40.97” X 23.04” presentation poster. You can use it to create your research poster and save valuable time placing titles, subtitles, text, and graphics. </a:t>
            </a:r>
          </a:p>
        </p:txBody>
      </p:sp>
      <p:cxnSp>
        <p:nvCxnSpPr>
          <p:cNvPr id="102" name="Straight Connector 101"/>
          <p:cNvCxnSpPr>
            <a:cxnSpLocks/>
          </p:cNvCxnSpPr>
          <p:nvPr/>
        </p:nvCxnSpPr>
        <p:spPr>
          <a:xfrm flipH="1">
            <a:off x="22992899" y="17051146"/>
            <a:ext cx="5564" cy="376059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86653" y="-11821"/>
            <a:ext cx="37314852" cy="20821338"/>
          </a:xfrm>
          <a:prstGeom prst="rect">
            <a:avLst/>
          </a:prstGeom>
          <a:noFill/>
          <a:ln w="254000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3"/>
          <p:cNvSpPr txBox="1">
            <a:spLocks noChangeArrowheads="1"/>
          </p:cNvSpPr>
          <p:nvPr/>
        </p:nvSpPr>
        <p:spPr bwMode="auto">
          <a:xfrm>
            <a:off x="23405429" y="17866442"/>
            <a:ext cx="13131623" cy="253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0">
              <a:buSzPct val="25000"/>
            </a:pPr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Thanks to whomever should be acknowledged in this research.</a:t>
            </a:r>
          </a:p>
          <a:p>
            <a:pPr lvl="0">
              <a:buSzPct val="25000"/>
            </a:pPr>
            <a:endParaRPr lang="en-US" sz="28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>
              <a:buSzPct val="25000"/>
              <a:buFont typeface="Arial" charset="0"/>
              <a:buChar char="•"/>
            </a:pPr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Reference A</a:t>
            </a:r>
          </a:p>
          <a:p>
            <a:pPr marL="457200" lvl="0" indent="-457200">
              <a:buSzPct val="25000"/>
              <a:buFont typeface="Arial" charset="0"/>
              <a:buChar char="•"/>
            </a:pPr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Reference B</a:t>
            </a:r>
          </a:p>
          <a:p>
            <a:pPr marL="457200" lvl="0" indent="-457200">
              <a:buSzPct val="25000"/>
              <a:buFont typeface="Arial" charset="0"/>
              <a:buChar char="•"/>
            </a:pPr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Reference C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130C004-0057-2E42-8BEC-865B3B97DFBA}"/>
              </a:ext>
            </a:extLst>
          </p:cNvPr>
          <p:cNvSpPr>
            <a:spLocks noChangeAspect="1"/>
          </p:cNvSpPr>
          <p:nvPr/>
        </p:nvSpPr>
        <p:spPr>
          <a:xfrm>
            <a:off x="34114387" y="352718"/>
            <a:ext cx="3065841" cy="237744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/>
              <a:t>Replace with logo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8507786-416B-DA43-A666-A2070C68FD40}"/>
              </a:ext>
            </a:extLst>
          </p:cNvPr>
          <p:cNvSpPr/>
          <p:nvPr/>
        </p:nvSpPr>
        <p:spPr>
          <a:xfrm>
            <a:off x="232742" y="1841921"/>
            <a:ext cx="37206936" cy="128669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b="1" dirty="0"/>
              <a:t>Graphs 1</a:t>
            </a:r>
          </a:p>
        </p:txBody>
      </p:sp>
    </p:spTree>
    <p:extLst>
      <p:ext uri="{BB962C8B-B14F-4D97-AF65-F5344CB8AC3E}">
        <p14:creationId xmlns:p14="http://schemas.microsoft.com/office/powerpoint/2010/main" val="166343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5B01FDCE-FAE0-8144-BF5A-4EA3100636E7}"/>
              </a:ext>
            </a:extLst>
          </p:cNvPr>
          <p:cNvSpPr/>
          <p:nvPr/>
        </p:nvSpPr>
        <p:spPr>
          <a:xfrm>
            <a:off x="128238" y="135563"/>
            <a:ext cx="37206936" cy="305234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b="1" dirty="0"/>
              <a:t>Graphs 1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19921" y="104931"/>
            <a:ext cx="37205587" cy="20821338"/>
          </a:xfrm>
          <a:prstGeom prst="rect">
            <a:avLst/>
          </a:prstGeom>
          <a:noFill/>
          <a:ln w="254000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2309946" y="5760272"/>
            <a:ext cx="15605366" cy="10469813"/>
            <a:chOff x="2612084" y="2417695"/>
            <a:chExt cx="1870740" cy="857358"/>
          </a:xfrm>
        </p:grpSpPr>
        <p:sp>
          <p:nvSpPr>
            <p:cNvPr id="9" name="Text Box 157"/>
            <p:cNvSpPr txBox="1">
              <a:spLocks noChangeArrowheads="1"/>
            </p:cNvSpPr>
            <p:nvPr/>
          </p:nvSpPr>
          <p:spPr bwMode="auto">
            <a:xfrm>
              <a:off x="3343379" y="2417695"/>
              <a:ext cx="461971" cy="6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4009" tIns="17004" rIns="34009" bIns="17004">
              <a:spAutoFit/>
            </a:bodyPr>
            <a:lstStyle>
              <a:lvl1pPr defTabSz="339725" eaLnBrk="0" hangingPunct="0"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339725" eaLnBrk="0" hangingPunct="0"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339725" eaLnBrk="0" hangingPunct="0"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339725" eaLnBrk="0" hangingPunct="0"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339725" eaLnBrk="0" hangingPunct="0"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339725" eaLnBrk="0" fontAlgn="base" hangingPunct="0">
                <a:spcBef>
                  <a:spcPct val="0"/>
                </a:spcBef>
                <a:spcAft>
                  <a:spcPct val="0"/>
                </a:spcAft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339725" eaLnBrk="0" fontAlgn="base" hangingPunct="0">
                <a:spcBef>
                  <a:spcPct val="0"/>
                </a:spcBef>
                <a:spcAft>
                  <a:spcPct val="0"/>
                </a:spcAft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339725" eaLnBrk="0" fontAlgn="base" hangingPunct="0">
                <a:spcBef>
                  <a:spcPct val="0"/>
                </a:spcBef>
                <a:spcAft>
                  <a:spcPct val="0"/>
                </a:spcAft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339725" eaLnBrk="0" fontAlgn="base" hangingPunct="0">
                <a:spcBef>
                  <a:spcPct val="0"/>
                </a:spcBef>
                <a:spcAft>
                  <a:spcPct val="0"/>
                </a:spcAft>
                <a:defRPr sz="3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4800" b="1" dirty="0"/>
                <a:t>Western Blot</a:t>
              </a:r>
            </a:p>
          </p:txBody>
        </p:sp>
        <p:grpSp>
          <p:nvGrpSpPr>
            <p:cNvPr id="10" name="Group 1"/>
            <p:cNvGrpSpPr>
              <a:grpSpLocks/>
            </p:cNvGrpSpPr>
            <p:nvPr/>
          </p:nvGrpSpPr>
          <p:grpSpPr bwMode="auto">
            <a:xfrm>
              <a:off x="2612084" y="2513149"/>
              <a:ext cx="1870740" cy="761904"/>
              <a:chOff x="2612084" y="2513149"/>
              <a:chExt cx="1870740" cy="761904"/>
            </a:xfrm>
          </p:grpSpPr>
          <p:sp>
            <p:nvSpPr>
              <p:cNvPr id="11" name="Text Box 145"/>
              <p:cNvSpPr txBox="1">
                <a:spLocks noChangeArrowheads="1"/>
              </p:cNvSpPr>
              <p:nvPr/>
            </p:nvSpPr>
            <p:spPr bwMode="auto">
              <a:xfrm>
                <a:off x="2676525" y="2568402"/>
                <a:ext cx="467544" cy="147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34009" tIns="17004" rIns="34009" bIns="17004">
                <a:spAutoFit/>
              </a:bodyPr>
              <a:lstStyle>
                <a:lvl1pPr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3700"/>
                  <a:t>PLSCR1</a:t>
                </a:r>
              </a:p>
            </p:txBody>
          </p:sp>
          <p:pic>
            <p:nvPicPr>
              <p:cNvPr id="12" name="Picture 146" descr="lsweet 2009-02-06  Actin"/>
              <p:cNvPicPr>
                <a:picLocks noChangeAspect="1" noChangeArrowheads="1"/>
              </p:cNvPicPr>
              <p:nvPr/>
            </p:nvPicPr>
            <p:blipFill>
              <a:blip r:embed="rId2">
                <a:lum bright="-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643" t="47972" r="28572" b="43919"/>
              <a:stretch>
                <a:fillRect/>
              </a:stretch>
            </p:blipFill>
            <p:spPr bwMode="auto">
              <a:xfrm>
                <a:off x="2930525" y="2727462"/>
                <a:ext cx="1270000" cy="276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Line 147"/>
              <p:cNvSpPr>
                <a:spLocks noChangeShapeType="1"/>
              </p:cNvSpPr>
              <p:nvPr/>
            </p:nvSpPr>
            <p:spPr bwMode="auto">
              <a:xfrm>
                <a:off x="3094038" y="3003724"/>
                <a:ext cx="0" cy="30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34009" tIns="17004" rIns="34009" bIns="17004"/>
              <a:lstStyle/>
              <a:p>
                <a:endParaRPr lang="en-US"/>
              </a:p>
            </p:txBody>
          </p:sp>
          <p:sp>
            <p:nvSpPr>
              <p:cNvPr id="14" name="Line 148"/>
              <p:cNvSpPr>
                <a:spLocks noChangeShapeType="1"/>
              </p:cNvSpPr>
              <p:nvPr/>
            </p:nvSpPr>
            <p:spPr bwMode="auto">
              <a:xfrm>
                <a:off x="3322638" y="3003724"/>
                <a:ext cx="0" cy="30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34009" tIns="17004" rIns="34009" bIns="17004"/>
              <a:lstStyle/>
              <a:p>
                <a:endParaRPr lang="en-US"/>
              </a:p>
            </p:txBody>
          </p:sp>
          <p:sp>
            <p:nvSpPr>
              <p:cNvPr id="15" name="Line 149"/>
              <p:cNvSpPr>
                <a:spLocks noChangeShapeType="1"/>
              </p:cNvSpPr>
              <p:nvPr/>
            </p:nvSpPr>
            <p:spPr bwMode="auto">
              <a:xfrm>
                <a:off x="3509963" y="3003724"/>
                <a:ext cx="0" cy="30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34009" tIns="17004" rIns="34009" bIns="17004"/>
              <a:lstStyle/>
              <a:p>
                <a:endParaRPr lang="en-US"/>
              </a:p>
            </p:txBody>
          </p:sp>
          <p:sp>
            <p:nvSpPr>
              <p:cNvPr id="16" name="Line 150"/>
              <p:cNvSpPr>
                <a:spLocks noChangeShapeType="1"/>
              </p:cNvSpPr>
              <p:nvPr/>
            </p:nvSpPr>
            <p:spPr bwMode="auto">
              <a:xfrm>
                <a:off x="3698875" y="3003724"/>
                <a:ext cx="0" cy="30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34009" tIns="17004" rIns="34009" bIns="17004"/>
              <a:lstStyle/>
              <a:p>
                <a:endParaRPr lang="en-US"/>
              </a:p>
            </p:txBody>
          </p:sp>
          <p:sp>
            <p:nvSpPr>
              <p:cNvPr id="17" name="Line 151"/>
              <p:cNvSpPr>
                <a:spLocks noChangeShapeType="1"/>
              </p:cNvSpPr>
              <p:nvPr/>
            </p:nvSpPr>
            <p:spPr bwMode="auto">
              <a:xfrm>
                <a:off x="3881438" y="3003724"/>
                <a:ext cx="0" cy="30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34009" tIns="17004" rIns="34009" bIns="17004"/>
              <a:lstStyle/>
              <a:p>
                <a:endParaRPr lang="en-US"/>
              </a:p>
            </p:txBody>
          </p:sp>
          <p:sp>
            <p:nvSpPr>
              <p:cNvPr id="18" name="Line 152"/>
              <p:cNvSpPr>
                <a:spLocks noChangeShapeType="1"/>
              </p:cNvSpPr>
              <p:nvPr/>
            </p:nvSpPr>
            <p:spPr bwMode="auto">
              <a:xfrm>
                <a:off x="4073525" y="3003724"/>
                <a:ext cx="0" cy="30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34009" tIns="17004" rIns="34009" bIns="17004"/>
              <a:lstStyle/>
              <a:p>
                <a:endParaRPr lang="en-US"/>
              </a:p>
            </p:txBody>
          </p:sp>
          <p:sp>
            <p:nvSpPr>
              <p:cNvPr id="19" name="Line 153"/>
              <p:cNvSpPr>
                <a:spLocks noChangeShapeType="1"/>
              </p:cNvSpPr>
              <p:nvPr/>
            </p:nvSpPr>
            <p:spPr bwMode="auto">
              <a:xfrm>
                <a:off x="4200525" y="2852477"/>
                <a:ext cx="317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34009" tIns="17004" rIns="34009" bIns="17004"/>
              <a:lstStyle/>
              <a:p>
                <a:endParaRPr lang="en-US"/>
              </a:p>
            </p:txBody>
          </p:sp>
          <p:sp>
            <p:nvSpPr>
              <p:cNvPr id="20" name="Line 154"/>
              <p:cNvSpPr>
                <a:spLocks noChangeShapeType="1"/>
              </p:cNvSpPr>
              <p:nvPr/>
            </p:nvSpPr>
            <p:spPr bwMode="auto">
              <a:xfrm>
                <a:off x="4200525" y="2622538"/>
                <a:ext cx="317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34009" tIns="17004" rIns="34009" bIns="17004"/>
              <a:lstStyle/>
              <a:p>
                <a:endParaRPr lang="en-US"/>
              </a:p>
            </p:txBody>
          </p:sp>
          <p:sp>
            <p:nvSpPr>
              <p:cNvPr id="21" name="Text Box 156"/>
              <p:cNvSpPr txBox="1">
                <a:spLocks noChangeArrowheads="1"/>
              </p:cNvSpPr>
              <p:nvPr/>
            </p:nvSpPr>
            <p:spPr bwMode="auto">
              <a:xfrm>
                <a:off x="3243263" y="3127623"/>
                <a:ext cx="688348" cy="147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34009" tIns="17004" rIns="34009" bIns="17004">
                <a:spAutoFit/>
              </a:bodyPr>
              <a:lstStyle>
                <a:lvl1pPr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3700"/>
                  <a:t>Time (Hours)</a:t>
                </a:r>
              </a:p>
            </p:txBody>
          </p:sp>
          <p:sp>
            <p:nvSpPr>
              <p:cNvPr id="22" name="Line 158"/>
              <p:cNvSpPr>
                <a:spLocks noChangeShapeType="1"/>
              </p:cNvSpPr>
              <p:nvPr/>
            </p:nvSpPr>
            <p:spPr bwMode="auto">
              <a:xfrm>
                <a:off x="2898775" y="2852477"/>
                <a:ext cx="317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34009" tIns="17004" rIns="34009" bIns="17004"/>
              <a:lstStyle/>
              <a:p>
                <a:endParaRPr lang="en-US"/>
              </a:p>
            </p:txBody>
          </p:sp>
          <p:sp>
            <p:nvSpPr>
              <p:cNvPr id="23" name="Line 159"/>
              <p:cNvSpPr>
                <a:spLocks noChangeShapeType="1"/>
              </p:cNvSpPr>
              <p:nvPr/>
            </p:nvSpPr>
            <p:spPr bwMode="auto">
              <a:xfrm>
                <a:off x="2895600" y="2611376"/>
                <a:ext cx="317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34009" tIns="17004" rIns="34009" bIns="17004"/>
              <a:lstStyle/>
              <a:p>
                <a:endParaRPr lang="en-US"/>
              </a:p>
            </p:txBody>
          </p:sp>
          <p:sp>
            <p:nvSpPr>
              <p:cNvPr id="24" name="Text Box 160"/>
              <p:cNvSpPr txBox="1">
                <a:spLocks noChangeArrowheads="1"/>
              </p:cNvSpPr>
              <p:nvPr/>
            </p:nvSpPr>
            <p:spPr bwMode="auto">
              <a:xfrm>
                <a:off x="2612084" y="2830884"/>
                <a:ext cx="277479" cy="147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34009" tIns="17004" rIns="34009" bIns="17004">
                <a:spAutoFit/>
              </a:bodyPr>
              <a:lstStyle>
                <a:lvl1pPr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3700"/>
                  <a:t>Actin</a:t>
                </a:r>
              </a:p>
            </p:txBody>
          </p:sp>
          <p:sp>
            <p:nvSpPr>
              <p:cNvPr id="25" name="Text Box 161"/>
              <p:cNvSpPr txBox="1">
                <a:spLocks noChangeArrowheads="1"/>
              </p:cNvSpPr>
              <p:nvPr/>
            </p:nvSpPr>
            <p:spPr bwMode="auto">
              <a:xfrm>
                <a:off x="4211638" y="2573424"/>
                <a:ext cx="268011" cy="147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34009" tIns="17004" rIns="34009" bIns="17004">
                <a:spAutoFit/>
              </a:bodyPr>
              <a:lstStyle>
                <a:lvl1pPr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3700"/>
                  <a:t>36kd</a:t>
                </a:r>
              </a:p>
            </p:txBody>
          </p:sp>
          <p:sp>
            <p:nvSpPr>
              <p:cNvPr id="26" name="Text Box 162"/>
              <p:cNvSpPr txBox="1">
                <a:spLocks noChangeArrowheads="1"/>
              </p:cNvSpPr>
              <p:nvPr/>
            </p:nvSpPr>
            <p:spPr bwMode="auto">
              <a:xfrm>
                <a:off x="4214813" y="2811735"/>
                <a:ext cx="268011" cy="147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34009" tIns="17004" rIns="34009" bIns="17004">
                <a:spAutoFit/>
              </a:bodyPr>
              <a:lstStyle>
                <a:lvl1pPr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defTabSz="339725" eaLnBrk="0" hangingPunct="0"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339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3700"/>
                  <a:t>46kd</a:t>
                </a:r>
              </a:p>
            </p:txBody>
          </p:sp>
          <p:pic>
            <p:nvPicPr>
              <p:cNvPr id="27" name="Picture 163" descr="lsweet 2009-02-05 PLSCR-1 high res"/>
              <p:cNvPicPr>
                <a:picLocks noChangeAspect="1" noChangeArrowheads="1"/>
              </p:cNvPicPr>
              <p:nvPr/>
            </p:nvPicPr>
            <p:blipFill>
              <a:blip r:embed="rId3">
                <a:lum bright="-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74" t="27570" r="35185" b="62462"/>
              <a:stretch>
                <a:fillRect/>
              </a:stretch>
            </p:blipFill>
            <p:spPr bwMode="auto">
              <a:xfrm>
                <a:off x="2930525" y="2513149"/>
                <a:ext cx="1270000" cy="218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28" name="Picture 1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2"/>
          <a:stretch>
            <a:fillRect/>
          </a:stretch>
        </p:blipFill>
        <p:spPr bwMode="auto">
          <a:xfrm>
            <a:off x="18756732" y="6288271"/>
            <a:ext cx="17867790" cy="9883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 Box 141"/>
          <p:cNvSpPr txBox="1">
            <a:spLocks noChangeArrowheads="1"/>
          </p:cNvSpPr>
          <p:nvPr/>
        </p:nvSpPr>
        <p:spPr bwMode="auto">
          <a:xfrm>
            <a:off x="25052984" y="5269160"/>
            <a:ext cx="6791103" cy="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5400" b="1" dirty="0"/>
              <a:t>Western Blot Data</a:t>
            </a:r>
          </a:p>
        </p:txBody>
      </p:sp>
      <p:sp>
        <p:nvSpPr>
          <p:cNvPr id="31" name="Action Button: Home 30">
            <a:hlinkClick r:id="" action="ppaction://hlinkshowjump?jump=firstslide" highlightClick="1"/>
          </p:cNvPr>
          <p:cNvSpPr/>
          <p:nvPr/>
        </p:nvSpPr>
        <p:spPr>
          <a:xfrm>
            <a:off x="35664401" y="385574"/>
            <a:ext cx="1371602" cy="1371601"/>
          </a:xfrm>
          <a:prstGeom prst="actionButtonHome">
            <a:avLst/>
          </a:prstGeom>
          <a:solidFill>
            <a:sysClr val="windowText" lastClr="000000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280805" tIns="140401" rIns="280805" bIns="1404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404253">
              <a:defRPr/>
            </a:pPr>
            <a:endParaRPr lang="en-US" sz="16800" kern="0">
              <a:solidFill>
                <a:prstClr val="white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01545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88403FD-0FEC-714C-894F-6626C8C445BC}"/>
              </a:ext>
            </a:extLst>
          </p:cNvPr>
          <p:cNvSpPr/>
          <p:nvPr/>
        </p:nvSpPr>
        <p:spPr>
          <a:xfrm>
            <a:off x="128238" y="135563"/>
            <a:ext cx="37206936" cy="305234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b="1" dirty="0"/>
              <a:t>Graphs 1</a:t>
            </a:r>
          </a:p>
        </p:txBody>
      </p:sp>
      <p:sp>
        <p:nvSpPr>
          <p:cNvPr id="10" name="Action Button: Home 9">
            <a:hlinkClick r:id="" action="ppaction://hlinkshowjump?jump=firstslide" highlightClick="1"/>
          </p:cNvPr>
          <p:cNvSpPr/>
          <p:nvPr/>
        </p:nvSpPr>
        <p:spPr>
          <a:xfrm>
            <a:off x="35680331" y="369483"/>
            <a:ext cx="1371602" cy="1371601"/>
          </a:xfrm>
          <a:prstGeom prst="actionButtonHome">
            <a:avLst/>
          </a:prstGeom>
          <a:solidFill>
            <a:sysClr val="windowText" lastClr="000000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280805" tIns="140401" rIns="280805" bIns="1404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404253">
              <a:defRPr/>
            </a:pPr>
            <a:endParaRPr lang="en-US" sz="16800" kern="0">
              <a:solidFill>
                <a:prstClr val="white"/>
              </a:solidFill>
              <a:latin typeface="Trebuchet MS" panose="020B060302020202020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9921" y="104931"/>
            <a:ext cx="37205587" cy="20821338"/>
          </a:xfrm>
          <a:prstGeom prst="rect">
            <a:avLst/>
          </a:prstGeom>
          <a:noFill/>
          <a:ln w="254000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Object 4">
            <a:hlinkClick r:id="" action="ppaction://noaction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3934891"/>
              </p:ext>
            </p:extLst>
          </p:nvPr>
        </p:nvGraphicFramePr>
        <p:xfrm>
          <a:off x="6907076" y="4030418"/>
          <a:ext cx="11540735" cy="84009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PW 11.0 Graph" r:id="rId2" imgW="3880714" imgH="3027578" progId="SigmaPlotGraphicObject.10">
                  <p:embed/>
                </p:oleObj>
              </mc:Choice>
              <mc:Fallback>
                <p:oleObj name="SPW 11.0 Graph" r:id="rId2" imgW="3880714" imgH="3027578" progId="SigmaPlotGraphicObject.10">
                  <p:embed/>
                  <p:pic>
                    <p:nvPicPr>
                      <p:cNvPr id="4" name="Object 4">
                        <a:hlinkClick r:id="" action="ppaction://noaction"/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7076" y="4030418"/>
                        <a:ext cx="11540735" cy="84009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5">
            <a:hlinkClick r:id="" action="ppaction://noaction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5725749"/>
              </p:ext>
            </p:extLst>
          </p:nvPr>
        </p:nvGraphicFramePr>
        <p:xfrm>
          <a:off x="13521379" y="12974378"/>
          <a:ext cx="11540735" cy="7781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PW 11.0 Graph" r:id="rId4" imgW="3848100" imgH="3009900" progId="SigmaPlotGraphicObject.10">
                  <p:embed/>
                </p:oleObj>
              </mc:Choice>
              <mc:Fallback>
                <p:oleObj name="SPW 11.0 Graph" r:id="rId4" imgW="3848100" imgH="3009900" progId="SigmaPlotGraphicObject.10">
                  <p:embed/>
                  <p:pic>
                    <p:nvPicPr>
                      <p:cNvPr id="5" name="Object 5">
                        <a:hlinkClick r:id="" action="ppaction://noaction"/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21379" y="12974378"/>
                        <a:ext cx="11540735" cy="77812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6">
            <a:hlinkClick r:id="" action="ppaction://noaction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0429383"/>
              </p:ext>
            </p:extLst>
          </p:nvPr>
        </p:nvGraphicFramePr>
        <p:xfrm>
          <a:off x="20501701" y="4030418"/>
          <a:ext cx="11305243" cy="84009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PW 11.0 Graph" r:id="rId6" imgW="3857854" imgH="2998318" progId="SigmaPlotGraphicObject.10">
                  <p:embed/>
                </p:oleObj>
              </mc:Choice>
              <mc:Fallback>
                <p:oleObj name="SPW 11.0 Graph" r:id="rId6" imgW="3857854" imgH="2998318" progId="SigmaPlotGraphicObject.10">
                  <p:embed/>
                  <p:pic>
                    <p:nvPicPr>
                      <p:cNvPr id="6" name="Object 6">
                        <a:hlinkClick r:id="" action="ppaction://noaction"/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01701" y="4030418"/>
                        <a:ext cx="11305243" cy="84009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615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Metadata/LabelInfo.xml><?xml version="1.0" encoding="utf-8"?>
<clbl:labelList xmlns:clbl="http://schemas.microsoft.com/office/2020/mipLabelMetadata">
  <clbl:label id="{b1c14d5c-3625-45b3-a430-9552373a0c2f}" enabled="0" method="" siteId="{b1c14d5c-3625-45b3-a430-9552373a0c2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390</Words>
  <Application>Microsoft Office PowerPoint</Application>
  <PresentationFormat>Custom</PresentationFormat>
  <Paragraphs>44</Paragraphs>
  <Slides>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Trebuchet MS</vt:lpstr>
      <vt:lpstr>Office Theme</vt:lpstr>
      <vt:lpstr>SPW 11.0 Graph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ePB employee</dc:creator>
  <cp:lastModifiedBy>Jeff Hudgins</cp:lastModifiedBy>
  <cp:revision>25</cp:revision>
  <dcterms:created xsi:type="dcterms:W3CDTF">2017-08-28T19:07:22Z</dcterms:created>
  <dcterms:modified xsi:type="dcterms:W3CDTF">2025-11-24T14:22:24Z</dcterms:modified>
</cp:coreProperties>
</file>