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5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FA30EE-85B5-4409-8D24-34785EBF46D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691012-5365-4E09-92CA-323A0C7DC919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High alcohol consumption can be a predictor of not only bad behavior but also depression</a:t>
          </a:r>
          <a:endParaRPr lang="en-US" sz="2800" dirty="0">
            <a:solidFill>
              <a:schemeClr val="tx1"/>
            </a:solidFill>
          </a:endParaRPr>
        </a:p>
      </dgm:t>
    </dgm:pt>
    <dgm:pt modelId="{671A77C0-083B-40F8-8024-D6E9809F6A1E}" type="parTrans" cxnId="{01117197-AA25-48F9-97D8-22C6955D1382}">
      <dgm:prSet/>
      <dgm:spPr/>
      <dgm:t>
        <a:bodyPr/>
        <a:lstStyle/>
        <a:p>
          <a:endParaRPr lang="en-US"/>
        </a:p>
      </dgm:t>
    </dgm:pt>
    <dgm:pt modelId="{4060EFFD-A0AF-4CA0-88C9-5C0EF9A4A2B3}" type="sibTrans" cxnId="{01117197-AA25-48F9-97D8-22C6955D1382}">
      <dgm:prSet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ED7D31"/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1B51800F-7F67-4BBD-B970-FEAF97E12FAC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School counsellors need to be more aware that minorities in race and sexual orientation are more susceptible to depression</a:t>
          </a:r>
          <a:endParaRPr lang="en-US" sz="2800" dirty="0">
            <a:solidFill>
              <a:schemeClr val="tx1"/>
            </a:solidFill>
          </a:endParaRPr>
        </a:p>
      </dgm:t>
    </dgm:pt>
    <dgm:pt modelId="{747D7974-7899-4611-9BC4-2BE2F4685769}" type="parTrans" cxnId="{7FAC1420-5F0E-4987-897F-FF50FEA8C254}">
      <dgm:prSet/>
      <dgm:spPr/>
      <dgm:t>
        <a:bodyPr/>
        <a:lstStyle/>
        <a:p>
          <a:endParaRPr lang="en-US"/>
        </a:p>
      </dgm:t>
    </dgm:pt>
    <dgm:pt modelId="{16F3D777-0087-443B-B16F-BC783CF603E2}" type="sibTrans" cxnId="{7FAC1420-5F0E-4987-897F-FF50FEA8C254}">
      <dgm:prSet/>
      <dgm:spPr/>
      <dgm:t>
        <a:bodyPr/>
        <a:lstStyle/>
        <a:p>
          <a:endParaRPr lang="en-US"/>
        </a:p>
      </dgm:t>
    </dgm:pt>
    <dgm:pt modelId="{4CFA8EEB-8B4E-4395-85B7-C5E45089407F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Victims of sexual and drug abuse are highly prone to depression and therefore should be provided an environment to communicate freely</a:t>
          </a:r>
        </a:p>
      </dgm:t>
    </dgm:pt>
    <dgm:pt modelId="{15A9948F-11C6-41E6-B035-A9ACC4AE69C1}" type="parTrans" cxnId="{EFC80567-C134-4E45-A08A-A666D6524990}">
      <dgm:prSet/>
      <dgm:spPr/>
      <dgm:t>
        <a:bodyPr/>
        <a:lstStyle/>
        <a:p>
          <a:endParaRPr lang="en-US"/>
        </a:p>
      </dgm:t>
    </dgm:pt>
    <dgm:pt modelId="{17DE70B2-1E82-41EB-BA92-DDD0308E8360}" type="sibTrans" cxnId="{EFC80567-C134-4E45-A08A-A666D6524990}">
      <dgm:prSet/>
      <dgm:spPr/>
      <dgm:t>
        <a:bodyPr/>
        <a:lstStyle/>
        <a:p>
          <a:endParaRPr lang="en-US"/>
        </a:p>
      </dgm:t>
    </dgm:pt>
    <dgm:pt modelId="{2FEFA72C-D152-4BE8-96F5-4B4587AB3568}" type="pres">
      <dgm:prSet presAssocID="{44FA30EE-85B5-4409-8D24-34785EBF46D4}" presName="Name0" presStyleCnt="0">
        <dgm:presLayoutVars>
          <dgm:chMax val="7"/>
          <dgm:chPref val="7"/>
          <dgm:dir/>
        </dgm:presLayoutVars>
      </dgm:prSet>
      <dgm:spPr/>
    </dgm:pt>
    <dgm:pt modelId="{1393A99F-38CB-4B03-8BEC-BAA50BB3CE9D}" type="pres">
      <dgm:prSet presAssocID="{44FA30EE-85B5-4409-8D24-34785EBF46D4}" presName="Name1" presStyleCnt="0"/>
      <dgm:spPr/>
    </dgm:pt>
    <dgm:pt modelId="{D791EB78-816A-45FE-A819-5B335BFD5936}" type="pres">
      <dgm:prSet presAssocID="{44FA30EE-85B5-4409-8D24-34785EBF46D4}" presName="cycle" presStyleCnt="0"/>
      <dgm:spPr/>
    </dgm:pt>
    <dgm:pt modelId="{DC8E73CF-9E36-4322-B16A-C20FEB5711CC}" type="pres">
      <dgm:prSet presAssocID="{44FA30EE-85B5-4409-8D24-34785EBF46D4}" presName="srcNode" presStyleLbl="node1" presStyleIdx="0" presStyleCnt="3"/>
      <dgm:spPr/>
    </dgm:pt>
    <dgm:pt modelId="{CF0B4133-F7D0-4F81-85ED-A3250CC3F9EB}" type="pres">
      <dgm:prSet presAssocID="{44FA30EE-85B5-4409-8D24-34785EBF46D4}" presName="conn" presStyleLbl="parChTrans1D2" presStyleIdx="0" presStyleCnt="1"/>
      <dgm:spPr>
        <a:xfrm>
          <a:off x="-4973211" y="-762007"/>
          <a:ext cx="5922893" cy="5922893"/>
        </a:xfrm>
        <a:prstGeom prst="blockArc">
          <a:avLst>
            <a:gd name="adj1" fmla="val 18900000"/>
            <a:gd name="adj2" fmla="val 2700000"/>
            <a:gd name="adj3" fmla="val 365"/>
          </a:avLst>
        </a:prstGeom>
      </dgm:spPr>
    </dgm:pt>
    <dgm:pt modelId="{8ECD32BD-4319-4F2C-A518-F4980E193AD9}" type="pres">
      <dgm:prSet presAssocID="{44FA30EE-85B5-4409-8D24-34785EBF46D4}" presName="extraNode" presStyleLbl="node1" presStyleIdx="0" presStyleCnt="3"/>
      <dgm:spPr/>
    </dgm:pt>
    <dgm:pt modelId="{2D0650A4-9845-425C-8C26-55DB3FA3A290}" type="pres">
      <dgm:prSet presAssocID="{44FA30EE-85B5-4409-8D24-34785EBF46D4}" presName="dstNode" presStyleLbl="node1" presStyleIdx="0" presStyleCnt="3"/>
      <dgm:spPr/>
    </dgm:pt>
    <dgm:pt modelId="{E9C13784-4B5B-4AD8-AC59-9C7C6EA65C52}" type="pres">
      <dgm:prSet presAssocID="{61691012-5365-4E09-92CA-323A0C7DC919}" presName="text_1" presStyleLbl="node1" presStyleIdx="0" presStyleCnt="3">
        <dgm:presLayoutVars>
          <dgm:bulletEnabled val="1"/>
        </dgm:presLayoutVars>
      </dgm:prSet>
      <dgm:spPr/>
    </dgm:pt>
    <dgm:pt modelId="{5CA5636B-317E-42A1-987E-AF217C36EE08}" type="pres">
      <dgm:prSet presAssocID="{61691012-5365-4E09-92CA-323A0C7DC919}" presName="accent_1" presStyleCnt="0"/>
      <dgm:spPr/>
    </dgm:pt>
    <dgm:pt modelId="{58C9BEDD-FD23-48E9-AD0E-A65AC4604E47}" type="pres">
      <dgm:prSet presAssocID="{61691012-5365-4E09-92CA-323A0C7DC919}" presName="accentRepeatNode" presStyleLbl="solidFgAcc1" presStyleIdx="0" presStyleCnt="3"/>
      <dgm:spPr>
        <a:ln>
          <a:solidFill>
            <a:schemeClr val="accent2"/>
          </a:solidFill>
        </a:ln>
      </dgm:spPr>
    </dgm:pt>
    <dgm:pt modelId="{46F87DA4-0225-4BD6-90D9-EB3D6E654C9F}" type="pres">
      <dgm:prSet presAssocID="{1B51800F-7F67-4BBD-B970-FEAF97E12FAC}" presName="text_2" presStyleLbl="node1" presStyleIdx="1" presStyleCnt="3">
        <dgm:presLayoutVars>
          <dgm:bulletEnabled val="1"/>
        </dgm:presLayoutVars>
      </dgm:prSet>
      <dgm:spPr/>
    </dgm:pt>
    <dgm:pt modelId="{31075D25-F637-4826-B25D-1A10EAAC32A7}" type="pres">
      <dgm:prSet presAssocID="{1B51800F-7F67-4BBD-B970-FEAF97E12FAC}" presName="accent_2" presStyleCnt="0"/>
      <dgm:spPr/>
    </dgm:pt>
    <dgm:pt modelId="{0F1B46B5-E935-420E-AB35-20871B3BA505}" type="pres">
      <dgm:prSet presAssocID="{1B51800F-7F67-4BBD-B970-FEAF97E12FAC}" presName="accentRepeatNode" presStyleLbl="solidFgAcc1" presStyleIdx="1" presStyleCnt="3"/>
      <dgm:spPr>
        <a:xfrm>
          <a:off x="380731" y="1649579"/>
          <a:ext cx="1099719" cy="1099719"/>
        </a:xfrm>
        <a:prstGeom prst="ellipse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ED7D31"/>
          </a:solidFill>
          <a:prstDash val="solid"/>
          <a:miter lim="800000"/>
        </a:ln>
        <a:effectLst/>
      </dgm:spPr>
    </dgm:pt>
    <dgm:pt modelId="{9417AAAF-1A08-4377-BAD7-2DAB2E481591}" type="pres">
      <dgm:prSet presAssocID="{4CFA8EEB-8B4E-4395-85B7-C5E45089407F}" presName="text_3" presStyleLbl="node1" presStyleIdx="2" presStyleCnt="3">
        <dgm:presLayoutVars>
          <dgm:bulletEnabled val="1"/>
        </dgm:presLayoutVars>
      </dgm:prSet>
      <dgm:spPr/>
    </dgm:pt>
    <dgm:pt modelId="{C5F99F66-B490-490F-B959-8B6BB1C48C94}" type="pres">
      <dgm:prSet presAssocID="{4CFA8EEB-8B4E-4395-85B7-C5E45089407F}" presName="accent_3" presStyleCnt="0"/>
      <dgm:spPr/>
    </dgm:pt>
    <dgm:pt modelId="{829FC059-7C98-4C0D-9267-811A22C01EAA}" type="pres">
      <dgm:prSet presAssocID="{4CFA8EEB-8B4E-4395-85B7-C5E45089407F}" presName="accentRepeatNode" presStyleLbl="solidFgAcc1" presStyleIdx="2" presStyleCnt="3"/>
      <dgm:spPr>
        <a:xfrm>
          <a:off x="60933" y="2969243"/>
          <a:ext cx="1099719" cy="1099719"/>
        </a:xfrm>
        <a:prstGeom prst="ellipse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ED7D31"/>
          </a:solidFill>
          <a:prstDash val="solid"/>
          <a:miter lim="800000"/>
        </a:ln>
        <a:effectLst/>
      </dgm:spPr>
    </dgm:pt>
  </dgm:ptLst>
  <dgm:cxnLst>
    <dgm:cxn modelId="{7FAC1420-5F0E-4987-897F-FF50FEA8C254}" srcId="{44FA30EE-85B5-4409-8D24-34785EBF46D4}" destId="{1B51800F-7F67-4BBD-B970-FEAF97E12FAC}" srcOrd="1" destOrd="0" parTransId="{747D7974-7899-4611-9BC4-2BE2F4685769}" sibTransId="{16F3D777-0087-443B-B16F-BC783CF603E2}"/>
    <dgm:cxn modelId="{05383126-F2E9-4968-B5FD-281BC6B80D30}" type="presOf" srcId="{1B51800F-7F67-4BBD-B970-FEAF97E12FAC}" destId="{46F87DA4-0225-4BD6-90D9-EB3D6E654C9F}" srcOrd="0" destOrd="0" presId="urn:microsoft.com/office/officeart/2008/layout/VerticalCurvedList"/>
    <dgm:cxn modelId="{67638239-EFD3-468B-93C5-F01848836AFA}" type="presOf" srcId="{4CFA8EEB-8B4E-4395-85B7-C5E45089407F}" destId="{9417AAAF-1A08-4377-BAD7-2DAB2E481591}" srcOrd="0" destOrd="0" presId="urn:microsoft.com/office/officeart/2008/layout/VerticalCurvedList"/>
    <dgm:cxn modelId="{E843B444-391E-46B7-B259-DA2A4CFCA1B4}" type="presOf" srcId="{44FA30EE-85B5-4409-8D24-34785EBF46D4}" destId="{2FEFA72C-D152-4BE8-96F5-4B4587AB3568}" srcOrd="0" destOrd="0" presId="urn:microsoft.com/office/officeart/2008/layout/VerticalCurvedList"/>
    <dgm:cxn modelId="{EFC80567-C134-4E45-A08A-A666D6524990}" srcId="{44FA30EE-85B5-4409-8D24-34785EBF46D4}" destId="{4CFA8EEB-8B4E-4395-85B7-C5E45089407F}" srcOrd="2" destOrd="0" parTransId="{15A9948F-11C6-41E6-B035-A9ACC4AE69C1}" sibTransId="{17DE70B2-1E82-41EB-BA92-DDD0308E8360}"/>
    <dgm:cxn modelId="{01117197-AA25-48F9-97D8-22C6955D1382}" srcId="{44FA30EE-85B5-4409-8D24-34785EBF46D4}" destId="{61691012-5365-4E09-92CA-323A0C7DC919}" srcOrd="0" destOrd="0" parTransId="{671A77C0-083B-40F8-8024-D6E9809F6A1E}" sibTransId="{4060EFFD-A0AF-4CA0-88C9-5C0EF9A4A2B3}"/>
    <dgm:cxn modelId="{9451FDE6-DDF6-4143-98B2-84697D54C823}" type="presOf" srcId="{61691012-5365-4E09-92CA-323A0C7DC919}" destId="{E9C13784-4B5B-4AD8-AC59-9C7C6EA65C52}" srcOrd="0" destOrd="0" presId="urn:microsoft.com/office/officeart/2008/layout/VerticalCurvedList"/>
    <dgm:cxn modelId="{A3EB46FE-0F5A-44B3-81AD-795310F7F615}" type="presOf" srcId="{4060EFFD-A0AF-4CA0-88C9-5C0EF9A4A2B3}" destId="{CF0B4133-F7D0-4F81-85ED-A3250CC3F9EB}" srcOrd="0" destOrd="0" presId="urn:microsoft.com/office/officeart/2008/layout/VerticalCurvedList"/>
    <dgm:cxn modelId="{B612491A-E203-4E5E-BD42-1C13A696497F}" type="presParOf" srcId="{2FEFA72C-D152-4BE8-96F5-4B4587AB3568}" destId="{1393A99F-38CB-4B03-8BEC-BAA50BB3CE9D}" srcOrd="0" destOrd="0" presId="urn:microsoft.com/office/officeart/2008/layout/VerticalCurvedList"/>
    <dgm:cxn modelId="{943C5AF9-9CF7-4FF3-AF8F-F9DD707E8051}" type="presParOf" srcId="{1393A99F-38CB-4B03-8BEC-BAA50BB3CE9D}" destId="{D791EB78-816A-45FE-A819-5B335BFD5936}" srcOrd="0" destOrd="0" presId="urn:microsoft.com/office/officeart/2008/layout/VerticalCurvedList"/>
    <dgm:cxn modelId="{9F40DC4A-5649-4C7B-9C47-C8F27AF7ED5A}" type="presParOf" srcId="{D791EB78-816A-45FE-A819-5B335BFD5936}" destId="{DC8E73CF-9E36-4322-B16A-C20FEB5711CC}" srcOrd="0" destOrd="0" presId="urn:microsoft.com/office/officeart/2008/layout/VerticalCurvedList"/>
    <dgm:cxn modelId="{01B75975-092C-42F2-96BD-E2FBF623649B}" type="presParOf" srcId="{D791EB78-816A-45FE-A819-5B335BFD5936}" destId="{CF0B4133-F7D0-4F81-85ED-A3250CC3F9EB}" srcOrd="1" destOrd="0" presId="urn:microsoft.com/office/officeart/2008/layout/VerticalCurvedList"/>
    <dgm:cxn modelId="{3D776D18-27CF-4220-97F4-DB656418B07D}" type="presParOf" srcId="{D791EB78-816A-45FE-A819-5B335BFD5936}" destId="{8ECD32BD-4319-4F2C-A518-F4980E193AD9}" srcOrd="2" destOrd="0" presId="urn:microsoft.com/office/officeart/2008/layout/VerticalCurvedList"/>
    <dgm:cxn modelId="{FF360012-C051-4665-B08A-974088D51D45}" type="presParOf" srcId="{D791EB78-816A-45FE-A819-5B335BFD5936}" destId="{2D0650A4-9845-425C-8C26-55DB3FA3A290}" srcOrd="3" destOrd="0" presId="urn:microsoft.com/office/officeart/2008/layout/VerticalCurvedList"/>
    <dgm:cxn modelId="{76C0BD2D-F500-4C1D-A616-EC6D830753B4}" type="presParOf" srcId="{1393A99F-38CB-4B03-8BEC-BAA50BB3CE9D}" destId="{E9C13784-4B5B-4AD8-AC59-9C7C6EA65C52}" srcOrd="1" destOrd="0" presId="urn:microsoft.com/office/officeart/2008/layout/VerticalCurvedList"/>
    <dgm:cxn modelId="{AF9E0D17-3677-4021-B02E-D2807A010C40}" type="presParOf" srcId="{1393A99F-38CB-4B03-8BEC-BAA50BB3CE9D}" destId="{5CA5636B-317E-42A1-987E-AF217C36EE08}" srcOrd="2" destOrd="0" presId="urn:microsoft.com/office/officeart/2008/layout/VerticalCurvedList"/>
    <dgm:cxn modelId="{74199755-FA55-4C34-B3B4-6799E2D5979B}" type="presParOf" srcId="{5CA5636B-317E-42A1-987E-AF217C36EE08}" destId="{58C9BEDD-FD23-48E9-AD0E-A65AC4604E47}" srcOrd="0" destOrd="0" presId="urn:microsoft.com/office/officeart/2008/layout/VerticalCurvedList"/>
    <dgm:cxn modelId="{A89901C1-DC49-4659-A05F-81920B46BCD7}" type="presParOf" srcId="{1393A99F-38CB-4B03-8BEC-BAA50BB3CE9D}" destId="{46F87DA4-0225-4BD6-90D9-EB3D6E654C9F}" srcOrd="3" destOrd="0" presId="urn:microsoft.com/office/officeart/2008/layout/VerticalCurvedList"/>
    <dgm:cxn modelId="{21771165-DE5B-4E53-A75F-42FD0C4F31CE}" type="presParOf" srcId="{1393A99F-38CB-4B03-8BEC-BAA50BB3CE9D}" destId="{31075D25-F637-4826-B25D-1A10EAAC32A7}" srcOrd="4" destOrd="0" presId="urn:microsoft.com/office/officeart/2008/layout/VerticalCurvedList"/>
    <dgm:cxn modelId="{9D40595E-132E-432E-A65F-50F49EB8584F}" type="presParOf" srcId="{31075D25-F637-4826-B25D-1A10EAAC32A7}" destId="{0F1B46B5-E935-420E-AB35-20871B3BA505}" srcOrd="0" destOrd="0" presId="urn:microsoft.com/office/officeart/2008/layout/VerticalCurvedList"/>
    <dgm:cxn modelId="{F730C26F-1F19-4C56-ADB3-1F908919CDCC}" type="presParOf" srcId="{1393A99F-38CB-4B03-8BEC-BAA50BB3CE9D}" destId="{9417AAAF-1A08-4377-BAD7-2DAB2E481591}" srcOrd="5" destOrd="0" presId="urn:microsoft.com/office/officeart/2008/layout/VerticalCurvedList"/>
    <dgm:cxn modelId="{A19B6A0C-736D-4A87-913A-F80770A0705B}" type="presParOf" srcId="{1393A99F-38CB-4B03-8BEC-BAA50BB3CE9D}" destId="{C5F99F66-B490-490F-B959-8B6BB1C48C94}" srcOrd="6" destOrd="0" presId="urn:microsoft.com/office/officeart/2008/layout/VerticalCurvedList"/>
    <dgm:cxn modelId="{492BF1A4-6731-47F7-9BBA-C734913C81CB}" type="presParOf" srcId="{C5F99F66-B490-490F-B959-8B6BB1C48C94}" destId="{829FC059-7C98-4C0D-9267-811A22C01EA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B4133-F7D0-4F81-85ED-A3250CC3F9EB}">
      <dsp:nvSpPr>
        <dsp:cNvPr id="0" name=""/>
        <dsp:cNvSpPr/>
      </dsp:nvSpPr>
      <dsp:spPr>
        <a:xfrm>
          <a:off x="-5288745" y="-810026"/>
          <a:ext cx="6298113" cy="6298113"/>
        </a:xfrm>
        <a:prstGeom prst="blockArc">
          <a:avLst>
            <a:gd name="adj1" fmla="val 18900000"/>
            <a:gd name="adj2" fmla="val 2700000"/>
            <a:gd name="adj3" fmla="val 365"/>
          </a:avLst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ED7D3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C13784-4B5B-4AD8-AC59-9C7C6EA65C52}">
      <dsp:nvSpPr>
        <dsp:cNvPr id="0" name=""/>
        <dsp:cNvSpPr/>
      </dsp:nvSpPr>
      <dsp:spPr>
        <a:xfrm>
          <a:off x="649314" y="467806"/>
          <a:ext cx="10718508" cy="935612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642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High alcohol consumption can be a predictor of not only bad behavior but also depression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649314" y="467806"/>
        <a:ext cx="10718508" cy="935612"/>
      </dsp:txXfrm>
    </dsp:sp>
    <dsp:sp modelId="{58C9BEDD-FD23-48E9-AD0E-A65AC4604E47}">
      <dsp:nvSpPr>
        <dsp:cNvPr id="0" name=""/>
        <dsp:cNvSpPr/>
      </dsp:nvSpPr>
      <dsp:spPr>
        <a:xfrm>
          <a:off x="64557" y="350854"/>
          <a:ext cx="1169515" cy="11695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F87DA4-0225-4BD6-90D9-EB3D6E654C9F}">
      <dsp:nvSpPr>
        <dsp:cNvPr id="0" name=""/>
        <dsp:cNvSpPr/>
      </dsp:nvSpPr>
      <dsp:spPr>
        <a:xfrm>
          <a:off x="989409" y="1871224"/>
          <a:ext cx="10378413" cy="935612"/>
        </a:xfrm>
        <a:prstGeom prst="rect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642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School counsellors need to be more aware that minorities in race and sexual orientation are more susceptible to depression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989409" y="1871224"/>
        <a:ext cx="10378413" cy="935612"/>
      </dsp:txXfrm>
    </dsp:sp>
    <dsp:sp modelId="{0F1B46B5-E935-420E-AB35-20871B3BA505}">
      <dsp:nvSpPr>
        <dsp:cNvPr id="0" name=""/>
        <dsp:cNvSpPr/>
      </dsp:nvSpPr>
      <dsp:spPr>
        <a:xfrm>
          <a:off x="404652" y="1754272"/>
          <a:ext cx="1169515" cy="1169515"/>
        </a:xfrm>
        <a:prstGeom prst="ellipse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ED7D3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17AAAF-1A08-4377-BAD7-2DAB2E481591}">
      <dsp:nvSpPr>
        <dsp:cNvPr id="0" name=""/>
        <dsp:cNvSpPr/>
      </dsp:nvSpPr>
      <dsp:spPr>
        <a:xfrm>
          <a:off x="649314" y="3274642"/>
          <a:ext cx="10718508" cy="935612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642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Victims of sexual and drug abuse are highly prone to depression and therefore should be provided an environment to communicate freely</a:t>
          </a:r>
        </a:p>
      </dsp:txBody>
      <dsp:txXfrm>
        <a:off x="649314" y="3274642"/>
        <a:ext cx="10718508" cy="935612"/>
      </dsp:txXfrm>
    </dsp:sp>
    <dsp:sp modelId="{829FC059-7C98-4C0D-9267-811A22C01EAA}">
      <dsp:nvSpPr>
        <dsp:cNvPr id="0" name=""/>
        <dsp:cNvSpPr/>
      </dsp:nvSpPr>
      <dsp:spPr>
        <a:xfrm>
          <a:off x="64557" y="3157691"/>
          <a:ext cx="1169515" cy="1169515"/>
        </a:xfrm>
        <a:prstGeom prst="ellipse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ED7D3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DCCDB-BFC0-4D2E-A824-C6DE639A7D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9C8381-912B-4D56-B5EA-C46DC8C0AD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E1D48E-05BD-4290-9ECA-142A29FAA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95EA-214B-4C93-ABFF-B900C217DB40}" type="datetimeFigureOut">
              <a:rPr lang="en-US" smtClean="0"/>
              <a:t>9/9/2018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F176EC-21A5-473A-8ACA-09A2DC560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442783-C7C8-4B31-A47E-20B867C0D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C23D-1716-4B9B-8CA0-1B5AA1F47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494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CDF0C-3431-47AF-9426-AB1E4A15A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716605-74B0-47C5-8AE5-7E8F8FC10A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3B63B-F7ED-4543-BF5F-187C2594B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95EA-214B-4C93-ABFF-B900C217DB40}" type="datetimeFigureOut">
              <a:rPr lang="en-US" smtClean="0"/>
              <a:t>9/9/2018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950134-7358-4341-82AD-3AC115954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9D0371-0BCD-4AEA-ABF2-9D112A127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C23D-1716-4B9B-8CA0-1B5AA1F47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515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CE93CD-D6E6-4ACA-B41B-4CFA590841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3D61F1-AA76-4FB3-8E6E-0DB6B1ECDE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C6241-B067-428E-9978-BB27112AC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95EA-214B-4C93-ABFF-B900C217DB40}" type="datetimeFigureOut">
              <a:rPr lang="en-US" smtClean="0"/>
              <a:t>9/9/2018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7467E-05B9-4B58-9247-EDEFBA2D7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64E28-E451-4EDA-8C6C-4E9BA9008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C23D-1716-4B9B-8CA0-1B5AA1F47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257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9C542-FB3E-446E-BAA5-DC709510F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CD68F0-1441-4218-8E43-F08AC007A3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6BF7A-AF76-444A-ACFD-330D5D1B4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95EA-214B-4C93-ABFF-B900C217DB40}" type="datetimeFigureOut">
              <a:rPr lang="en-US" smtClean="0"/>
              <a:t>9/9/2018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D2631-8478-4742-BC09-0CD03A3F2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E475D-7EB1-4DD8-B4F1-A18BB32DF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C23D-1716-4B9B-8CA0-1B5AA1F47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034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FC6DE-6810-42EC-AB28-48AFC977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B18546-5B71-446B-9D09-148E67218E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C48C06-8619-412A-94F3-C1A4E855D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95EA-214B-4C93-ABFF-B900C217DB40}" type="datetimeFigureOut">
              <a:rPr lang="en-US" smtClean="0"/>
              <a:t>9/9/2018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EE1739-79C4-4A74-B6C7-C90674567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DD03FA-B1DF-4B80-9DCB-E34D0D232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C23D-1716-4B9B-8CA0-1B5AA1F47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901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66738-F263-435D-94D4-6F8DD96B2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F1C62-7D74-4780-97A4-9B9E7FBC9F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8ADF75-0916-43DD-A85A-3ABE7F3902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A4A1EC-971B-4669-ACF3-C3905D253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95EA-214B-4C93-ABFF-B900C217DB40}" type="datetimeFigureOut">
              <a:rPr lang="en-US" smtClean="0"/>
              <a:t>9/9/2018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311CCA-D016-4374-ABEE-0D9DBA703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E6AA3F-9C14-423E-8B22-EC44D3323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C23D-1716-4B9B-8CA0-1B5AA1F47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16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70762-1615-4B36-A4BF-9B1D9AC2C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2F1925-EEE4-4C0C-8793-1C81F5EB19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13A95A-FCF7-4A07-BEBF-9340D1EB99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5A6D62-E185-453E-B575-F04C270391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6FA937-008B-44E9-BE2E-A69D5B255E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92A000-F9E1-41E7-978F-A7FB15A08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95EA-214B-4C93-ABFF-B900C217DB40}" type="datetimeFigureOut">
              <a:rPr lang="en-US" smtClean="0"/>
              <a:t>9/9/2018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EE9E09-0D1D-4985-9B66-C2D5CA1C7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ED1E8D-6913-443F-99B8-932722010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C23D-1716-4B9B-8CA0-1B5AA1F47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348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42223-7399-4E16-A46F-CC3CE34C2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51F04E-0997-43CD-8A16-31804D493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95EA-214B-4C93-ABFF-B900C217DB40}" type="datetimeFigureOut">
              <a:rPr lang="en-US" smtClean="0"/>
              <a:t>9/9/2018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886CB1-18BE-4E4C-8C53-3D78B1442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8828D3-C655-436E-974C-2AC97B5C9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C23D-1716-4B9B-8CA0-1B5AA1F47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1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CC04F0-C865-4AE0-BE94-3652A3977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95EA-214B-4C93-ABFF-B900C217DB40}" type="datetimeFigureOut">
              <a:rPr lang="en-US" smtClean="0"/>
              <a:t>9/9/2018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A2C82B-269D-4D58-A085-AFF202897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5A450A-6C0B-4318-9F88-0272E174C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C23D-1716-4B9B-8CA0-1B5AA1F47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600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96508-776C-4CE5-96E7-6572D7146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1F9BAA-D4A8-46CE-AB98-F50BCDE62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5C2026-3B58-4658-88A0-BF844944D2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81641F-5640-4EF9-B2B4-1FEC87B91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95EA-214B-4C93-ABFF-B900C217DB40}" type="datetimeFigureOut">
              <a:rPr lang="en-US" smtClean="0"/>
              <a:t>9/9/2018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DE645A-0D70-476D-90EA-7E3C5F072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017EF0-70EF-470F-82A1-7BC212EF6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C23D-1716-4B9B-8CA0-1B5AA1F47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071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41D6E-299E-4F0D-8D80-B9DCD709A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777CD6-5FE4-4924-AD99-3CC91BA69A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BF3744-9DC9-4525-86AA-5E0D85F95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20DE82-C641-4273-86AE-45DCA977A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95EA-214B-4C93-ABFF-B900C217DB40}" type="datetimeFigureOut">
              <a:rPr lang="en-US" smtClean="0"/>
              <a:t>9/9/2018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CDEB43-969E-42BA-8ED6-D979F3E55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913713-B85C-4438-A1D6-7BA4A7D7A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C23D-1716-4B9B-8CA0-1B5AA1F47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67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6E8B30-1BC4-45CF-ADAB-DAA33A449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7CE793-414F-4D9B-9C5B-3191D105F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EA816-5A6A-4CCD-B66C-048B2FBEB7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195EA-214B-4C93-ABFF-B900C217DB40}" type="datetimeFigureOut">
              <a:rPr lang="en-US" smtClean="0"/>
              <a:t>9/9/2018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9354C-E63D-4F49-9CFF-CB3EE4B8F0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CDF5D-52B2-489F-A222-EE5A48FD6A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4C23D-1716-4B9B-8CA0-1B5AA1F47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845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2.jpe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11" Type="http://schemas.openxmlformats.org/officeDocument/2006/relationships/image" Target="../media/image12.jpe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jpeg"/><Relationship Id="rId7" Type="http://schemas.openxmlformats.org/officeDocument/2006/relationships/image" Target="../media/image15.png"/><Relationship Id="rId12" Type="http://schemas.openxmlformats.org/officeDocument/2006/relationships/image" Target="../media/image20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4.png"/><Relationship Id="rId10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jpe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2.jpeg"/><Relationship Id="rId7" Type="http://schemas.openxmlformats.org/officeDocument/2006/relationships/diagramData" Target="../diagrams/data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svg"/><Relationship Id="rId11" Type="http://schemas.microsoft.com/office/2007/relationships/diagramDrawing" Target="../diagrams/drawing1.xml"/><Relationship Id="rId5" Type="http://schemas.openxmlformats.org/officeDocument/2006/relationships/image" Target="../media/image24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3.png"/><Relationship Id="rId9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.jpeg"/><Relationship Id="rId7" Type="http://schemas.openxmlformats.org/officeDocument/2006/relationships/hyperlink" Target="https://www.linkedin.com/in/grantreeves3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linkedin.com/in/moumita-sen/" TargetMode="External"/><Relationship Id="rId5" Type="http://schemas.openxmlformats.org/officeDocument/2006/relationships/image" Target="../media/image26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1D82348-5F47-4DAA-B963-DEC6942A6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95843"/>
            <a:ext cx="12192000" cy="493776"/>
          </a:xfrm>
          <a:prstGeom prst="rect">
            <a:avLst/>
          </a:prstGeom>
        </p:spPr>
      </p:pic>
      <p:pic>
        <p:nvPicPr>
          <p:cNvPr id="1026" name="Picture 2" descr="Image result for spears school of business">
            <a:extLst>
              <a:ext uri="{FF2B5EF4-FFF2-40B4-BE49-F238E27FC236}">
                <a16:creationId xmlns:a16="http://schemas.microsoft.com/office/drawing/2014/main" id="{FE011289-494E-4A2E-B769-7B3903F83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8626" y="0"/>
            <a:ext cx="2323373" cy="845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F37D51-D055-42FB-AC07-E9D5E0C727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238"/>
          <a:stretch/>
        </p:blipFill>
        <p:spPr>
          <a:xfrm>
            <a:off x="1" y="2"/>
            <a:ext cx="1260763" cy="1126119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73A7FBE1-E07C-4826-96EC-7FEF21CAC384}"/>
              </a:ext>
            </a:extLst>
          </p:cNvPr>
          <p:cNvSpPr txBox="1">
            <a:spLocks/>
          </p:cNvSpPr>
          <p:nvPr/>
        </p:nvSpPr>
        <p:spPr>
          <a:xfrm>
            <a:off x="1418530" y="845127"/>
            <a:ext cx="9610281" cy="1912139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 JMP® To Analyze Factors That Predict Depression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Grant Reeves &amp; Moumita Sen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MBA Students (Marketing Analytics), Oklahoma State University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5683DCA-09F3-4E22-B7E9-67C2B953025C}"/>
              </a:ext>
            </a:extLst>
          </p:cNvPr>
          <p:cNvSpPr txBox="1">
            <a:spLocks/>
          </p:cNvSpPr>
          <p:nvPr/>
        </p:nvSpPr>
        <p:spPr>
          <a:xfrm>
            <a:off x="418616" y="2998041"/>
            <a:ext cx="11610108" cy="2361179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According to the Department of Health and Human Resources, over two million adolescents aged 12-17 suffered from major depression episodes in the past year</a:t>
            </a:r>
          </a:p>
          <a:p>
            <a:pPr>
              <a:lnSpc>
                <a:spcPct val="100000"/>
              </a:lnSpc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official symptoms found on WHO websites, we analyzed top nine symptoms that can predict depression in adolescents</a:t>
            </a:r>
          </a:p>
          <a:p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DFBD1C2-EAA1-44CE-9C38-7CC565800D9D}"/>
              </a:ext>
            </a:extLst>
          </p:cNvPr>
          <p:cNvGrpSpPr/>
          <p:nvPr/>
        </p:nvGrpSpPr>
        <p:grpSpPr>
          <a:xfrm>
            <a:off x="110836" y="5794600"/>
            <a:ext cx="11917888" cy="701243"/>
            <a:chOff x="143884" y="5794600"/>
            <a:chExt cx="9426429" cy="70124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481938F-4C9F-40DD-BDE9-3D1CACE6B0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3884" y="5794600"/>
              <a:ext cx="701243" cy="701243"/>
            </a:xfrm>
            <a:prstGeom prst="rect">
              <a:avLst/>
            </a:prstGeom>
            <a:solidFill>
              <a:srgbClr val="FF0000"/>
            </a:solidFill>
          </p:spPr>
        </p:pic>
        <p:sp>
          <p:nvSpPr>
            <p:cNvPr id="15" name="Arrow: Pentagon 14">
              <a:extLst>
                <a:ext uri="{FF2B5EF4-FFF2-40B4-BE49-F238E27FC236}">
                  <a16:creationId xmlns:a16="http://schemas.microsoft.com/office/drawing/2014/main" id="{C2DE4A16-5121-44B9-8375-F84B0A3F2BF1}"/>
                </a:ext>
              </a:extLst>
            </p:cNvPr>
            <p:cNvSpPr/>
            <p:nvPr/>
          </p:nvSpPr>
          <p:spPr>
            <a:xfrm>
              <a:off x="948464" y="5809776"/>
              <a:ext cx="2024924" cy="62937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ABSTRACT</a:t>
              </a:r>
            </a:p>
          </p:txBody>
        </p:sp>
        <p:sp>
          <p:nvSpPr>
            <p:cNvPr id="16" name="Arrow: Pentagon 15">
              <a:extLst>
                <a:ext uri="{FF2B5EF4-FFF2-40B4-BE49-F238E27FC236}">
                  <a16:creationId xmlns:a16="http://schemas.microsoft.com/office/drawing/2014/main" id="{5BD94BE2-85D6-4E9C-8018-B248266D2F3E}"/>
                </a:ext>
              </a:extLst>
            </p:cNvPr>
            <p:cNvSpPr/>
            <p:nvPr/>
          </p:nvSpPr>
          <p:spPr>
            <a:xfrm>
              <a:off x="3171610" y="5809776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METHODS</a:t>
              </a:r>
            </a:p>
          </p:txBody>
        </p:sp>
        <p:sp>
          <p:nvSpPr>
            <p:cNvPr id="17" name="Arrow: Pentagon 16">
              <a:extLst>
                <a:ext uri="{FF2B5EF4-FFF2-40B4-BE49-F238E27FC236}">
                  <a16:creationId xmlns:a16="http://schemas.microsoft.com/office/drawing/2014/main" id="{2543F7B4-52A9-4377-8B92-524C42D2428F}"/>
                </a:ext>
              </a:extLst>
            </p:cNvPr>
            <p:cNvSpPr/>
            <p:nvPr/>
          </p:nvSpPr>
          <p:spPr>
            <a:xfrm>
              <a:off x="5394757" y="5794601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RESULTS</a:t>
              </a:r>
            </a:p>
          </p:txBody>
        </p:sp>
        <p:sp>
          <p:nvSpPr>
            <p:cNvPr id="19" name="Arrow: Pentagon 18">
              <a:extLst>
                <a:ext uri="{FF2B5EF4-FFF2-40B4-BE49-F238E27FC236}">
                  <a16:creationId xmlns:a16="http://schemas.microsoft.com/office/drawing/2014/main" id="{00B79C7C-1D10-4A5E-86EC-A2BAF84FCCD5}"/>
                </a:ext>
              </a:extLst>
            </p:cNvPr>
            <p:cNvSpPr/>
            <p:nvPr/>
          </p:nvSpPr>
          <p:spPr>
            <a:xfrm>
              <a:off x="7545389" y="5809776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CONCLUSIONS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6248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Image result for cdc">
            <a:extLst>
              <a:ext uri="{FF2B5EF4-FFF2-40B4-BE49-F238E27FC236}">
                <a16:creationId xmlns:a16="http://schemas.microsoft.com/office/drawing/2014/main" id="{D5262742-1175-4149-876D-DA8EDE107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884" y="2385480"/>
            <a:ext cx="1229294" cy="1229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D82348-5F47-4DAA-B963-DEC6942A6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95843"/>
            <a:ext cx="12192000" cy="493776"/>
          </a:xfrm>
          <a:prstGeom prst="rect">
            <a:avLst/>
          </a:prstGeom>
        </p:spPr>
      </p:pic>
      <p:pic>
        <p:nvPicPr>
          <p:cNvPr id="1026" name="Picture 2" descr="Image result for spears school of business">
            <a:extLst>
              <a:ext uri="{FF2B5EF4-FFF2-40B4-BE49-F238E27FC236}">
                <a16:creationId xmlns:a16="http://schemas.microsoft.com/office/drawing/2014/main" id="{FE011289-494E-4A2E-B769-7B3903F83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144" y="0"/>
            <a:ext cx="3061855" cy="111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yrbs">
            <a:extLst>
              <a:ext uri="{FF2B5EF4-FFF2-40B4-BE49-F238E27FC236}">
                <a16:creationId xmlns:a16="http://schemas.microsoft.com/office/drawing/2014/main" id="{BE63F875-AEF0-4C7F-B7D5-153FB70270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15" y="1164965"/>
            <a:ext cx="3236184" cy="133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F567B9E-0276-48AB-8AA7-BEF67A7B74E6}"/>
              </a:ext>
            </a:extLst>
          </p:cNvPr>
          <p:cNvSpPr/>
          <p:nvPr/>
        </p:nvSpPr>
        <p:spPr>
          <a:xfrm>
            <a:off x="88466" y="1197990"/>
            <a:ext cx="673533" cy="3036246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513ECC-1B99-4DFE-BB0D-1B02A5561792}"/>
              </a:ext>
            </a:extLst>
          </p:cNvPr>
          <p:cNvSpPr txBox="1"/>
          <p:nvPr/>
        </p:nvSpPr>
        <p:spPr>
          <a:xfrm>
            <a:off x="840761" y="3643120"/>
            <a:ext cx="3653556" cy="181588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117,815 observations</a:t>
            </a: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input variables and 5 variables created</a:t>
            </a: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target variable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6A99180-8FDC-4C64-BDF2-243C843035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637701"/>
              </p:ext>
            </p:extLst>
          </p:nvPr>
        </p:nvGraphicFramePr>
        <p:xfrm>
          <a:off x="4731450" y="957299"/>
          <a:ext cx="7328767" cy="46978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208786">
                  <a:extLst>
                    <a:ext uri="{9D8B030D-6E8A-4147-A177-3AD203B41FA5}">
                      <a16:colId xmlns:a16="http://schemas.microsoft.com/office/drawing/2014/main" val="3705763302"/>
                    </a:ext>
                  </a:extLst>
                </a:gridCol>
                <a:gridCol w="5119981">
                  <a:extLst>
                    <a:ext uri="{9D8B030D-6E8A-4147-A177-3AD203B41FA5}">
                      <a16:colId xmlns:a16="http://schemas.microsoft.com/office/drawing/2014/main" val="309709187"/>
                    </a:ext>
                  </a:extLst>
                </a:gridCol>
              </a:tblGrid>
              <a:tr h="406578"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 of Survey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2349360"/>
                  </a:ext>
                </a:extLst>
              </a:tr>
              <a:tr h="719330"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Demographic Variables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Sex, Grade, Race, Age, BMI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41000"/>
                  </a:ext>
                </a:extLst>
              </a:tr>
              <a:tr h="719330"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Sexual Orientation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Straight, Gay/Lesbian, Bisexual, Not Sure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66056"/>
                  </a:ext>
                </a:extLst>
              </a:tr>
              <a:tr h="474380"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BMI 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if BMI is less than 30 else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529063"/>
                  </a:ext>
                </a:extLst>
              </a:tr>
              <a:tr h="474380"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Symptoms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for No and 1 for 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2774156"/>
                  </a:ext>
                </a:extLst>
              </a:tr>
              <a:tr h="719330"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Percentage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Percentage of Yes (symptom variables) out of total questions answered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9690215"/>
                  </a:ext>
                </a:extLst>
              </a:tr>
              <a:tr h="719330"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Depression Flag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if the percentage variable is less than 50%, 1 if it is greater than 50%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9212410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5C7461B-1D3E-4B6A-BE98-55C2E594B4F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1238"/>
          <a:stretch/>
        </p:blipFill>
        <p:spPr>
          <a:xfrm>
            <a:off x="1" y="2"/>
            <a:ext cx="1260763" cy="11261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534A8D-D7B0-4CF6-8299-DBDB2509B05D}"/>
              </a:ext>
            </a:extLst>
          </p:cNvPr>
          <p:cNvSpPr txBox="1"/>
          <p:nvPr/>
        </p:nvSpPr>
        <p:spPr>
          <a:xfrm>
            <a:off x="1461682" y="36524"/>
            <a:ext cx="7668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SELECTION AND PREPARATION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EE64675-43FD-4225-A311-B7B52C83EC6C}"/>
              </a:ext>
            </a:extLst>
          </p:cNvPr>
          <p:cNvGrpSpPr/>
          <p:nvPr/>
        </p:nvGrpSpPr>
        <p:grpSpPr>
          <a:xfrm>
            <a:off x="88466" y="5794601"/>
            <a:ext cx="11969533" cy="705964"/>
            <a:chOff x="172598" y="5794601"/>
            <a:chExt cx="9397715" cy="70596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0279039-D44D-4905-B52E-C3AD399C44F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371255" y="5799322"/>
              <a:ext cx="701243" cy="701243"/>
            </a:xfrm>
            <a:prstGeom prst="rect">
              <a:avLst/>
            </a:prstGeom>
            <a:solidFill>
              <a:srgbClr val="FF0000"/>
            </a:solidFill>
          </p:spPr>
        </p:pic>
        <p:sp>
          <p:nvSpPr>
            <p:cNvPr id="26" name="Arrow: Pentagon 25">
              <a:extLst>
                <a:ext uri="{FF2B5EF4-FFF2-40B4-BE49-F238E27FC236}">
                  <a16:creationId xmlns:a16="http://schemas.microsoft.com/office/drawing/2014/main" id="{2847F24A-71BA-48B8-987D-C8AE757BBE0A}"/>
                </a:ext>
              </a:extLst>
            </p:cNvPr>
            <p:cNvSpPr/>
            <p:nvPr/>
          </p:nvSpPr>
          <p:spPr>
            <a:xfrm>
              <a:off x="172598" y="5809776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ABSTRACT</a:t>
              </a:r>
            </a:p>
          </p:txBody>
        </p:sp>
        <p:sp>
          <p:nvSpPr>
            <p:cNvPr id="27" name="Arrow: Pentagon 26">
              <a:extLst>
                <a:ext uri="{FF2B5EF4-FFF2-40B4-BE49-F238E27FC236}">
                  <a16:creationId xmlns:a16="http://schemas.microsoft.com/office/drawing/2014/main" id="{C1547C7D-8BFF-4A50-91F2-48191E1C57D5}"/>
                </a:ext>
              </a:extLst>
            </p:cNvPr>
            <p:cNvSpPr/>
            <p:nvPr/>
          </p:nvSpPr>
          <p:spPr>
            <a:xfrm>
              <a:off x="3171610" y="5809776"/>
              <a:ext cx="2024924" cy="62937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METHODS</a:t>
              </a:r>
            </a:p>
          </p:txBody>
        </p:sp>
        <p:sp>
          <p:nvSpPr>
            <p:cNvPr id="28" name="Arrow: Pentagon 27">
              <a:extLst>
                <a:ext uri="{FF2B5EF4-FFF2-40B4-BE49-F238E27FC236}">
                  <a16:creationId xmlns:a16="http://schemas.microsoft.com/office/drawing/2014/main" id="{F70682D7-A931-4D9E-8771-02C6947167D0}"/>
                </a:ext>
              </a:extLst>
            </p:cNvPr>
            <p:cNvSpPr/>
            <p:nvPr/>
          </p:nvSpPr>
          <p:spPr>
            <a:xfrm>
              <a:off x="5394757" y="5794601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RESULTS</a:t>
              </a:r>
            </a:p>
          </p:txBody>
        </p:sp>
        <p:sp>
          <p:nvSpPr>
            <p:cNvPr id="29" name="Arrow: Pentagon 28">
              <a:extLst>
                <a:ext uri="{FF2B5EF4-FFF2-40B4-BE49-F238E27FC236}">
                  <a16:creationId xmlns:a16="http://schemas.microsoft.com/office/drawing/2014/main" id="{787BE8A0-55E1-4041-B3C4-3E2E6895E8D1}"/>
                </a:ext>
              </a:extLst>
            </p:cNvPr>
            <p:cNvSpPr/>
            <p:nvPr/>
          </p:nvSpPr>
          <p:spPr>
            <a:xfrm>
              <a:off x="7545389" y="5809776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CONCLUSIONS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4673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1D82348-5F47-4DAA-B963-DEC6942A6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95843"/>
            <a:ext cx="12192000" cy="493776"/>
          </a:xfrm>
          <a:prstGeom prst="rect">
            <a:avLst/>
          </a:prstGeom>
        </p:spPr>
      </p:pic>
      <p:pic>
        <p:nvPicPr>
          <p:cNvPr id="1026" name="Picture 2" descr="Image result for spears school of business">
            <a:extLst>
              <a:ext uri="{FF2B5EF4-FFF2-40B4-BE49-F238E27FC236}">
                <a16:creationId xmlns:a16="http://schemas.microsoft.com/office/drawing/2014/main" id="{FE011289-494E-4A2E-B769-7B3903F83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144" y="0"/>
            <a:ext cx="3061855" cy="111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5C7461B-1D3E-4B6A-BE98-55C2E594B4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238"/>
          <a:stretch/>
        </p:blipFill>
        <p:spPr>
          <a:xfrm>
            <a:off x="1" y="2"/>
            <a:ext cx="1260763" cy="112611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FC45325-0E7C-455A-B016-EEEE58859A4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730" t="11753" r="1207"/>
          <a:stretch/>
        </p:blipFill>
        <p:spPr>
          <a:xfrm>
            <a:off x="8035763" y="1444286"/>
            <a:ext cx="4012353" cy="1942031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B8A6314-DD3B-449D-8C13-42C5E9808A37}"/>
              </a:ext>
            </a:extLst>
          </p:cNvPr>
          <p:cNvSpPr txBox="1"/>
          <p:nvPr/>
        </p:nvSpPr>
        <p:spPr>
          <a:xfrm>
            <a:off x="1447244" y="45738"/>
            <a:ext cx="7682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OF DEMOGRAPHIC VARIABLES WITH PERCENTAGE (MEAN)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9AF767-F6FA-4218-9F1D-CEBABE9CDB56}"/>
              </a:ext>
            </a:extLst>
          </p:cNvPr>
          <p:cNvSpPr txBox="1"/>
          <p:nvPr/>
        </p:nvSpPr>
        <p:spPr>
          <a:xfrm>
            <a:off x="30226" y="1227289"/>
            <a:ext cx="34560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average the below groups showed  more signs of being depressed: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DE2141-78B1-4C66-BD33-4DAC6540A8B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08"/>
          <a:stretch/>
        </p:blipFill>
        <p:spPr>
          <a:xfrm>
            <a:off x="3446866" y="1455884"/>
            <a:ext cx="4441771" cy="4038121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7" name="Graphic 6" descr="Woman">
            <a:extLst>
              <a:ext uri="{FF2B5EF4-FFF2-40B4-BE49-F238E27FC236}">
                <a16:creationId xmlns:a16="http://schemas.microsoft.com/office/drawing/2014/main" id="{090F54CB-7DCB-475B-BB2A-AF54F4C2A5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-29957" y="3067068"/>
            <a:ext cx="1179002" cy="14754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A5BC4AD-6711-41D6-9A0B-DD884436D1A8}"/>
              </a:ext>
            </a:extLst>
          </p:cNvPr>
          <p:cNvSpPr txBox="1"/>
          <p:nvPr/>
        </p:nvSpPr>
        <p:spPr>
          <a:xfrm>
            <a:off x="941388" y="3144339"/>
            <a:ext cx="2578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inority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aces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62D2E03-A964-45DC-8BC9-720022825889}"/>
              </a:ext>
            </a:extLst>
          </p:cNvPr>
          <p:cNvGrpSpPr/>
          <p:nvPr/>
        </p:nvGrpSpPr>
        <p:grpSpPr>
          <a:xfrm>
            <a:off x="143884" y="5794601"/>
            <a:ext cx="11964990" cy="705964"/>
            <a:chOff x="172598" y="5794601"/>
            <a:chExt cx="9397715" cy="705964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899AF8F7-B579-49B9-8155-73861BC57B0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371255" y="5799322"/>
              <a:ext cx="701243" cy="701243"/>
            </a:xfrm>
            <a:prstGeom prst="rect">
              <a:avLst/>
            </a:prstGeom>
            <a:solidFill>
              <a:srgbClr val="FF0000"/>
            </a:solidFill>
          </p:spPr>
        </p:pic>
        <p:sp>
          <p:nvSpPr>
            <p:cNvPr id="35" name="Arrow: Pentagon 34">
              <a:extLst>
                <a:ext uri="{FF2B5EF4-FFF2-40B4-BE49-F238E27FC236}">
                  <a16:creationId xmlns:a16="http://schemas.microsoft.com/office/drawing/2014/main" id="{CC1CD5E7-A8E6-45EA-B5CC-68F3AE66B67B}"/>
                </a:ext>
              </a:extLst>
            </p:cNvPr>
            <p:cNvSpPr/>
            <p:nvPr/>
          </p:nvSpPr>
          <p:spPr>
            <a:xfrm>
              <a:off x="172598" y="5809776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ABSTRACT</a:t>
              </a:r>
            </a:p>
          </p:txBody>
        </p:sp>
        <p:sp>
          <p:nvSpPr>
            <p:cNvPr id="36" name="Arrow: Pentagon 35">
              <a:extLst>
                <a:ext uri="{FF2B5EF4-FFF2-40B4-BE49-F238E27FC236}">
                  <a16:creationId xmlns:a16="http://schemas.microsoft.com/office/drawing/2014/main" id="{72889271-0A49-48E5-856A-36DADAB8D191}"/>
                </a:ext>
              </a:extLst>
            </p:cNvPr>
            <p:cNvSpPr/>
            <p:nvPr/>
          </p:nvSpPr>
          <p:spPr>
            <a:xfrm>
              <a:off x="3171610" y="5809776"/>
              <a:ext cx="2024924" cy="62937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METHODS</a:t>
              </a:r>
            </a:p>
          </p:txBody>
        </p:sp>
        <p:sp>
          <p:nvSpPr>
            <p:cNvPr id="37" name="Arrow: Pentagon 36">
              <a:extLst>
                <a:ext uri="{FF2B5EF4-FFF2-40B4-BE49-F238E27FC236}">
                  <a16:creationId xmlns:a16="http://schemas.microsoft.com/office/drawing/2014/main" id="{09BFDC04-FC1D-4AB2-B09D-075C7E79D008}"/>
                </a:ext>
              </a:extLst>
            </p:cNvPr>
            <p:cNvSpPr/>
            <p:nvPr/>
          </p:nvSpPr>
          <p:spPr>
            <a:xfrm>
              <a:off x="5394757" y="5794601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RESULTS</a:t>
              </a:r>
            </a:p>
          </p:txBody>
        </p:sp>
        <p:sp>
          <p:nvSpPr>
            <p:cNvPr id="38" name="Arrow: Pentagon 37">
              <a:extLst>
                <a:ext uri="{FF2B5EF4-FFF2-40B4-BE49-F238E27FC236}">
                  <a16:creationId xmlns:a16="http://schemas.microsoft.com/office/drawing/2014/main" id="{B7AC36A9-B361-4035-911B-0EC353CE8332}"/>
                </a:ext>
              </a:extLst>
            </p:cNvPr>
            <p:cNvSpPr/>
            <p:nvPr/>
          </p:nvSpPr>
          <p:spPr>
            <a:xfrm>
              <a:off x="7545389" y="5809776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CONCLUSIONS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6C049823-834F-4038-8504-35C33141848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650"/>
          <a:stretch/>
        </p:blipFill>
        <p:spPr>
          <a:xfrm>
            <a:off x="8042565" y="3479946"/>
            <a:ext cx="4012353" cy="2215925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21" name="Picture 2" descr="Image result for lgbtq">
            <a:extLst>
              <a:ext uri="{FF2B5EF4-FFF2-40B4-BE49-F238E27FC236}">
                <a16:creationId xmlns:a16="http://schemas.microsoft.com/office/drawing/2014/main" id="{9DE96DE7-1A9E-420F-AFBB-04C4BBD98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262" y="3848150"/>
            <a:ext cx="1477906" cy="98496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Image result for weighing scale icon">
            <a:extLst>
              <a:ext uri="{FF2B5EF4-FFF2-40B4-BE49-F238E27FC236}">
                <a16:creationId xmlns:a16="http://schemas.microsoft.com/office/drawing/2014/main" id="{AF301DA8-2405-42EF-B584-C04EEDAF9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8" y="4614394"/>
            <a:ext cx="1139176" cy="113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E259191-E47D-46D7-B7D3-CBFC38717AFA}"/>
              </a:ext>
            </a:extLst>
          </p:cNvPr>
          <p:cNvSpPr txBox="1"/>
          <p:nvPr/>
        </p:nvSpPr>
        <p:spPr>
          <a:xfrm>
            <a:off x="1337844" y="4947593"/>
            <a:ext cx="1716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BMI &gt;30</a:t>
            </a:r>
          </a:p>
        </p:txBody>
      </p:sp>
    </p:spTree>
    <p:extLst>
      <p:ext uri="{BB962C8B-B14F-4D97-AF65-F5344CB8AC3E}">
        <p14:creationId xmlns:p14="http://schemas.microsoft.com/office/powerpoint/2010/main" val="1117728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1D82348-5F47-4DAA-B963-DEC6942A6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95843"/>
            <a:ext cx="12192000" cy="493776"/>
          </a:xfrm>
          <a:prstGeom prst="rect">
            <a:avLst/>
          </a:prstGeom>
        </p:spPr>
      </p:pic>
      <p:pic>
        <p:nvPicPr>
          <p:cNvPr id="1026" name="Picture 2" descr="Image result for spears school of business">
            <a:extLst>
              <a:ext uri="{FF2B5EF4-FFF2-40B4-BE49-F238E27FC236}">
                <a16:creationId xmlns:a16="http://schemas.microsoft.com/office/drawing/2014/main" id="{FE011289-494E-4A2E-B769-7B3903F83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144" y="0"/>
            <a:ext cx="3061855" cy="111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5C7461B-1D3E-4B6A-BE98-55C2E594B4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238"/>
          <a:stretch/>
        </p:blipFill>
        <p:spPr>
          <a:xfrm>
            <a:off x="1" y="2"/>
            <a:ext cx="1260763" cy="112611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B8A6314-DD3B-449D-8C13-42C5E9808A37}"/>
              </a:ext>
            </a:extLst>
          </p:cNvPr>
          <p:cNvSpPr txBox="1"/>
          <p:nvPr/>
        </p:nvSpPr>
        <p:spPr>
          <a:xfrm>
            <a:off x="1590403" y="172415"/>
            <a:ext cx="76754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ANALYSIS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57AA553-1631-4F52-A7F1-24118AC1D379}"/>
              </a:ext>
            </a:extLst>
          </p:cNvPr>
          <p:cNvGrpSpPr/>
          <p:nvPr/>
        </p:nvGrpSpPr>
        <p:grpSpPr>
          <a:xfrm>
            <a:off x="65508" y="5794601"/>
            <a:ext cx="11930581" cy="705964"/>
            <a:chOff x="172598" y="5794601"/>
            <a:chExt cx="9397715" cy="705964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A49AB375-3442-49E2-BEB3-408E033360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71255" y="5799322"/>
              <a:ext cx="701243" cy="701243"/>
            </a:xfrm>
            <a:prstGeom prst="rect">
              <a:avLst/>
            </a:prstGeom>
            <a:solidFill>
              <a:srgbClr val="FF0000"/>
            </a:solidFill>
          </p:spPr>
        </p:pic>
        <p:sp>
          <p:nvSpPr>
            <p:cNvPr id="36" name="Arrow: Pentagon 35">
              <a:extLst>
                <a:ext uri="{FF2B5EF4-FFF2-40B4-BE49-F238E27FC236}">
                  <a16:creationId xmlns:a16="http://schemas.microsoft.com/office/drawing/2014/main" id="{4C875D30-4B4C-4D24-9042-3783FAC8AE83}"/>
                </a:ext>
              </a:extLst>
            </p:cNvPr>
            <p:cNvSpPr/>
            <p:nvPr/>
          </p:nvSpPr>
          <p:spPr>
            <a:xfrm>
              <a:off x="172598" y="5809776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ABSTRACT</a:t>
              </a:r>
            </a:p>
          </p:txBody>
        </p:sp>
        <p:sp>
          <p:nvSpPr>
            <p:cNvPr id="37" name="Arrow: Pentagon 36">
              <a:extLst>
                <a:ext uri="{FF2B5EF4-FFF2-40B4-BE49-F238E27FC236}">
                  <a16:creationId xmlns:a16="http://schemas.microsoft.com/office/drawing/2014/main" id="{916B74DD-F877-40D8-BB6B-AAF55954724B}"/>
                </a:ext>
              </a:extLst>
            </p:cNvPr>
            <p:cNvSpPr/>
            <p:nvPr/>
          </p:nvSpPr>
          <p:spPr>
            <a:xfrm>
              <a:off x="3171610" y="5809776"/>
              <a:ext cx="2024924" cy="62937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METHODS</a:t>
              </a:r>
            </a:p>
          </p:txBody>
        </p:sp>
        <p:sp>
          <p:nvSpPr>
            <p:cNvPr id="38" name="Arrow: Pentagon 37">
              <a:extLst>
                <a:ext uri="{FF2B5EF4-FFF2-40B4-BE49-F238E27FC236}">
                  <a16:creationId xmlns:a16="http://schemas.microsoft.com/office/drawing/2014/main" id="{0563E0DF-C6AD-47AA-ACAF-44F3CC74B25A}"/>
                </a:ext>
              </a:extLst>
            </p:cNvPr>
            <p:cNvSpPr/>
            <p:nvPr/>
          </p:nvSpPr>
          <p:spPr>
            <a:xfrm>
              <a:off x="5394757" y="5794601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RESULTS</a:t>
              </a:r>
            </a:p>
          </p:txBody>
        </p:sp>
        <p:sp>
          <p:nvSpPr>
            <p:cNvPr id="39" name="Arrow: Pentagon 38">
              <a:extLst>
                <a:ext uri="{FF2B5EF4-FFF2-40B4-BE49-F238E27FC236}">
                  <a16:creationId xmlns:a16="http://schemas.microsoft.com/office/drawing/2014/main" id="{3324F41D-7705-498C-9618-2C945AD9A9B5}"/>
                </a:ext>
              </a:extLst>
            </p:cNvPr>
            <p:cNvSpPr/>
            <p:nvPr/>
          </p:nvSpPr>
          <p:spPr>
            <a:xfrm>
              <a:off x="7545389" y="5809776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CONCLUSIONS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40B0F4D-7AA0-49F3-B1A0-EED4B0FC3C39}"/>
              </a:ext>
            </a:extLst>
          </p:cNvPr>
          <p:cNvGrpSpPr/>
          <p:nvPr/>
        </p:nvGrpSpPr>
        <p:grpSpPr>
          <a:xfrm>
            <a:off x="6096000" y="3185223"/>
            <a:ext cx="5789828" cy="2400597"/>
            <a:chOff x="5043487" y="2074690"/>
            <a:chExt cx="5789828" cy="240059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A1B9BBA-1420-4E12-939F-1A90603D6B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33411"/>
            <a:stretch/>
          </p:blipFill>
          <p:spPr>
            <a:xfrm>
              <a:off x="5043487" y="2526224"/>
              <a:ext cx="2570680" cy="194906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C1A5CAE-D6DD-4458-8021-EE2B886605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8657"/>
            <a:stretch/>
          </p:blipFill>
          <p:spPr>
            <a:xfrm>
              <a:off x="7614167" y="2074690"/>
              <a:ext cx="3219148" cy="240059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F59791B-484C-4DE3-A362-A19E52F47F57}"/>
              </a:ext>
            </a:extLst>
          </p:cNvPr>
          <p:cNvGrpSpPr/>
          <p:nvPr/>
        </p:nvGrpSpPr>
        <p:grpSpPr>
          <a:xfrm>
            <a:off x="7527012" y="1126121"/>
            <a:ext cx="4355857" cy="1949063"/>
            <a:chOff x="7527012" y="1126121"/>
            <a:chExt cx="4355857" cy="197743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84C8B4E-35E3-4487-90D5-4938C7B677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22237" b="-1"/>
            <a:stretch/>
          </p:blipFill>
          <p:spPr>
            <a:xfrm>
              <a:off x="8156386" y="1126121"/>
              <a:ext cx="3726483" cy="18351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" name="Graphic 12" descr="Man">
              <a:extLst>
                <a:ext uri="{FF2B5EF4-FFF2-40B4-BE49-F238E27FC236}">
                  <a16:creationId xmlns:a16="http://schemas.microsoft.com/office/drawing/2014/main" id="{1B44A43D-FD67-4B40-A019-0F0646DBE4B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527012" y="2474181"/>
              <a:ext cx="629374" cy="629374"/>
            </a:xfrm>
            <a:prstGeom prst="rect">
              <a:avLst/>
            </a:prstGeom>
          </p:spPr>
        </p:pic>
        <p:pic>
          <p:nvPicPr>
            <p:cNvPr id="16" name="Graphic 15" descr="Woman">
              <a:extLst>
                <a:ext uri="{FF2B5EF4-FFF2-40B4-BE49-F238E27FC236}">
                  <a16:creationId xmlns:a16="http://schemas.microsoft.com/office/drawing/2014/main" id="{FD48FB4B-5FCB-4572-993E-BB746FA595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527012" y="1811234"/>
              <a:ext cx="629374" cy="629374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C042735-1DDE-4309-917B-E48808D31E77}"/>
              </a:ext>
            </a:extLst>
          </p:cNvPr>
          <p:cNvSpPr txBox="1"/>
          <p:nvPr/>
        </p:nvSpPr>
        <p:spPr>
          <a:xfrm>
            <a:off x="482119" y="1641644"/>
            <a:ext cx="459948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Bisexual Females have shown significantly  higher indications of depressions as compared to males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CF4B2F7D-CF8F-4B08-A077-1FFCE1BDAE58}"/>
              </a:ext>
            </a:extLst>
          </p:cNvPr>
          <p:cNvSpPr/>
          <p:nvPr/>
        </p:nvSpPr>
        <p:spPr>
          <a:xfrm>
            <a:off x="187319" y="1830192"/>
            <a:ext cx="243623" cy="213502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FAD7004-B500-48C9-A463-B9FD531EB04B}"/>
              </a:ext>
            </a:extLst>
          </p:cNvPr>
          <p:cNvSpPr txBox="1"/>
          <p:nvPr/>
        </p:nvSpPr>
        <p:spPr>
          <a:xfrm>
            <a:off x="482119" y="3676137"/>
            <a:ext cx="48647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Across all ages, among the minority races, Hispanic/Latinos have a higher number of depression flag of 1 </a:t>
            </a:r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8F9EB8E1-38FC-4B96-A166-24E8877F1B26}"/>
              </a:ext>
            </a:extLst>
          </p:cNvPr>
          <p:cNvSpPr/>
          <p:nvPr/>
        </p:nvSpPr>
        <p:spPr>
          <a:xfrm>
            <a:off x="187319" y="3864685"/>
            <a:ext cx="243623" cy="213502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426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1D82348-5F47-4DAA-B963-DEC6942A6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95843"/>
            <a:ext cx="12192000" cy="493776"/>
          </a:xfrm>
          <a:prstGeom prst="rect">
            <a:avLst/>
          </a:prstGeom>
        </p:spPr>
      </p:pic>
      <p:pic>
        <p:nvPicPr>
          <p:cNvPr id="1026" name="Picture 2" descr="Image result for spears school of business">
            <a:extLst>
              <a:ext uri="{FF2B5EF4-FFF2-40B4-BE49-F238E27FC236}">
                <a16:creationId xmlns:a16="http://schemas.microsoft.com/office/drawing/2014/main" id="{FE011289-494E-4A2E-B769-7B3903F83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144" y="0"/>
            <a:ext cx="3061855" cy="111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5C7461B-1D3E-4B6A-BE98-55C2E594B4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238"/>
          <a:stretch/>
        </p:blipFill>
        <p:spPr>
          <a:xfrm>
            <a:off x="1" y="2"/>
            <a:ext cx="1260763" cy="11261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6ED81E-46F7-4EBF-A0CC-F8A678B742D4}"/>
              </a:ext>
            </a:extLst>
          </p:cNvPr>
          <p:cNvSpPr txBox="1"/>
          <p:nvPr/>
        </p:nvSpPr>
        <p:spPr>
          <a:xfrm>
            <a:off x="1260764" y="-5718"/>
            <a:ext cx="9107602" cy="735747"/>
          </a:xfrm>
          <a:prstGeom prst="ellipse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IMPORTANT VARIABLES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FD52F62-AA77-40EE-BA6C-3C779B4C64E1}"/>
              </a:ext>
            </a:extLst>
          </p:cNvPr>
          <p:cNvGrpSpPr/>
          <p:nvPr/>
        </p:nvGrpSpPr>
        <p:grpSpPr>
          <a:xfrm>
            <a:off x="154984" y="5794601"/>
            <a:ext cx="11856202" cy="701243"/>
            <a:chOff x="172598" y="5794601"/>
            <a:chExt cx="9397715" cy="701243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96B24AA-E764-4D19-850A-43A70E3FDB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12290" y="5794601"/>
              <a:ext cx="701243" cy="701243"/>
            </a:xfrm>
            <a:prstGeom prst="rect">
              <a:avLst/>
            </a:prstGeom>
            <a:solidFill>
              <a:schemeClr val="accent2"/>
            </a:solidFill>
          </p:spPr>
        </p:pic>
        <p:sp>
          <p:nvSpPr>
            <p:cNvPr id="16" name="Arrow: Pentagon 15">
              <a:extLst>
                <a:ext uri="{FF2B5EF4-FFF2-40B4-BE49-F238E27FC236}">
                  <a16:creationId xmlns:a16="http://schemas.microsoft.com/office/drawing/2014/main" id="{BBCBEDED-AFD5-4395-8DED-40235D307184}"/>
                </a:ext>
              </a:extLst>
            </p:cNvPr>
            <p:cNvSpPr/>
            <p:nvPr/>
          </p:nvSpPr>
          <p:spPr>
            <a:xfrm>
              <a:off x="172598" y="5809776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ABSTRACT</a:t>
              </a:r>
            </a:p>
          </p:txBody>
        </p:sp>
        <p:sp>
          <p:nvSpPr>
            <p:cNvPr id="24" name="Arrow: Pentagon 23">
              <a:extLst>
                <a:ext uri="{FF2B5EF4-FFF2-40B4-BE49-F238E27FC236}">
                  <a16:creationId xmlns:a16="http://schemas.microsoft.com/office/drawing/2014/main" id="{533ECB46-61B2-4433-B278-7A8DAA604969}"/>
                </a:ext>
              </a:extLst>
            </p:cNvPr>
            <p:cNvSpPr/>
            <p:nvPr/>
          </p:nvSpPr>
          <p:spPr>
            <a:xfrm>
              <a:off x="2361658" y="5809776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METHODS</a:t>
              </a:r>
            </a:p>
          </p:txBody>
        </p:sp>
        <p:sp>
          <p:nvSpPr>
            <p:cNvPr id="25" name="Arrow: Pentagon 24">
              <a:extLst>
                <a:ext uri="{FF2B5EF4-FFF2-40B4-BE49-F238E27FC236}">
                  <a16:creationId xmlns:a16="http://schemas.microsoft.com/office/drawing/2014/main" id="{C9D8DA16-59C2-463B-982E-1241EF805A2C}"/>
                </a:ext>
              </a:extLst>
            </p:cNvPr>
            <p:cNvSpPr/>
            <p:nvPr/>
          </p:nvSpPr>
          <p:spPr>
            <a:xfrm>
              <a:off x="5394757" y="5794601"/>
              <a:ext cx="2024924" cy="62937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RESULTS</a:t>
              </a:r>
            </a:p>
          </p:txBody>
        </p:sp>
        <p:sp>
          <p:nvSpPr>
            <p:cNvPr id="26" name="Arrow: Pentagon 25">
              <a:extLst>
                <a:ext uri="{FF2B5EF4-FFF2-40B4-BE49-F238E27FC236}">
                  <a16:creationId xmlns:a16="http://schemas.microsoft.com/office/drawing/2014/main" id="{2883DAC4-79A8-44A3-AB94-046434CD6979}"/>
                </a:ext>
              </a:extLst>
            </p:cNvPr>
            <p:cNvSpPr/>
            <p:nvPr/>
          </p:nvSpPr>
          <p:spPr>
            <a:xfrm>
              <a:off x="7545389" y="5809776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CONCLUSIONS</a:t>
              </a:r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286F0FF-BE25-433E-BF61-508EECCBAE05}"/>
              </a:ext>
            </a:extLst>
          </p:cNvPr>
          <p:cNvSpPr/>
          <p:nvPr/>
        </p:nvSpPr>
        <p:spPr>
          <a:xfrm>
            <a:off x="630382" y="1340920"/>
            <a:ext cx="3167517" cy="649188"/>
          </a:xfrm>
          <a:prstGeom prst="roundRect">
            <a:avLst/>
          </a:prstGeom>
          <a:solidFill>
            <a:schemeClr val="accent2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Logistic Regression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16EFE7C-43DA-4187-9398-80D161E43882}"/>
              </a:ext>
            </a:extLst>
          </p:cNvPr>
          <p:cNvSpPr/>
          <p:nvPr/>
        </p:nvSpPr>
        <p:spPr>
          <a:xfrm>
            <a:off x="4738541" y="1340920"/>
            <a:ext cx="3167517" cy="649188"/>
          </a:xfrm>
          <a:prstGeom prst="roundRect">
            <a:avLst/>
          </a:prstGeom>
          <a:solidFill>
            <a:schemeClr val="accent2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Neural Network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D7250C4-D4CB-44EB-8280-DB531010E24A}"/>
              </a:ext>
            </a:extLst>
          </p:cNvPr>
          <p:cNvSpPr/>
          <p:nvPr/>
        </p:nvSpPr>
        <p:spPr>
          <a:xfrm>
            <a:off x="8846700" y="1340920"/>
            <a:ext cx="3164486" cy="649188"/>
          </a:xfrm>
          <a:prstGeom prst="roundRect">
            <a:avLst/>
          </a:prstGeom>
          <a:solidFill>
            <a:schemeClr val="accent2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 Tree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768DBB3-6927-4CB1-8AB7-0E6C161074B3}"/>
              </a:ext>
            </a:extLst>
          </p:cNvPr>
          <p:cNvSpPr/>
          <p:nvPr/>
        </p:nvSpPr>
        <p:spPr>
          <a:xfrm>
            <a:off x="0" y="3890047"/>
            <a:ext cx="45835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Actual suicide attempt, More than 5 drinks of alcohol, Forced to have sexual intercourse, Drug usage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7E464E-7471-421E-BC9E-46F12870D01A}"/>
              </a:ext>
            </a:extLst>
          </p:cNvPr>
          <p:cNvSpPr/>
          <p:nvPr/>
        </p:nvSpPr>
        <p:spPr>
          <a:xfrm>
            <a:off x="4738541" y="4118851"/>
            <a:ext cx="31675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Considered all the variables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DA843D-965B-4B35-ADC7-815F0FB057CD}"/>
              </a:ext>
            </a:extLst>
          </p:cNvPr>
          <p:cNvSpPr/>
          <p:nvPr/>
        </p:nvSpPr>
        <p:spPr>
          <a:xfrm>
            <a:off x="8325412" y="3993893"/>
            <a:ext cx="38665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Actual suicide attempt, More than 5 drinks of alcohol, Feel sad or hopeless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B274BE-BE06-4E6E-9C32-97167F1CD6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8268" y="2203947"/>
            <a:ext cx="2901350" cy="17899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5996F8-757D-4CFA-BF7B-03098F1CB6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494" y="2109996"/>
            <a:ext cx="3053291" cy="17899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74D049-1560-4562-B098-3202E083A9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95227" y="2125690"/>
            <a:ext cx="4552950" cy="1764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911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1D82348-5F47-4DAA-B963-DEC6942A6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95843"/>
            <a:ext cx="12192000" cy="493776"/>
          </a:xfrm>
          <a:prstGeom prst="rect">
            <a:avLst/>
          </a:prstGeom>
        </p:spPr>
      </p:pic>
      <p:pic>
        <p:nvPicPr>
          <p:cNvPr id="1026" name="Picture 2" descr="Image result for spears school of business">
            <a:extLst>
              <a:ext uri="{FF2B5EF4-FFF2-40B4-BE49-F238E27FC236}">
                <a16:creationId xmlns:a16="http://schemas.microsoft.com/office/drawing/2014/main" id="{FE011289-494E-4A2E-B769-7B3903F83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144" y="0"/>
            <a:ext cx="3061855" cy="111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5C7461B-1D3E-4B6A-BE98-55C2E594B4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238"/>
          <a:stretch/>
        </p:blipFill>
        <p:spPr>
          <a:xfrm>
            <a:off x="1" y="2"/>
            <a:ext cx="1260763" cy="11261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2194C20-EC0A-4319-B9F1-9ADC6FB72E02}"/>
              </a:ext>
            </a:extLst>
          </p:cNvPr>
          <p:cNvSpPr txBox="1"/>
          <p:nvPr/>
        </p:nvSpPr>
        <p:spPr>
          <a:xfrm>
            <a:off x="2395429" y="68227"/>
            <a:ext cx="6734715" cy="735747"/>
          </a:xfrm>
          <a:prstGeom prst="ellipse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PERFORMANCE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E3AE9B4-56B8-4835-81A3-04478CE675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643642"/>
              </p:ext>
            </p:extLst>
          </p:nvPr>
        </p:nvGraphicFramePr>
        <p:xfrm>
          <a:off x="139486" y="1250216"/>
          <a:ext cx="11902695" cy="3345639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425124">
                  <a:extLst>
                    <a:ext uri="{9D8B030D-6E8A-4147-A177-3AD203B41FA5}">
                      <a16:colId xmlns:a16="http://schemas.microsoft.com/office/drawing/2014/main" val="2645564592"/>
                    </a:ext>
                  </a:extLst>
                </a:gridCol>
                <a:gridCol w="2340244">
                  <a:extLst>
                    <a:ext uri="{9D8B030D-6E8A-4147-A177-3AD203B41FA5}">
                      <a16:colId xmlns:a16="http://schemas.microsoft.com/office/drawing/2014/main" val="3486373569"/>
                    </a:ext>
                  </a:extLst>
                </a:gridCol>
                <a:gridCol w="2030278">
                  <a:extLst>
                    <a:ext uri="{9D8B030D-6E8A-4147-A177-3AD203B41FA5}">
                      <a16:colId xmlns:a16="http://schemas.microsoft.com/office/drawing/2014/main" val="3402016897"/>
                    </a:ext>
                  </a:extLst>
                </a:gridCol>
                <a:gridCol w="2107770">
                  <a:extLst>
                    <a:ext uri="{9D8B030D-6E8A-4147-A177-3AD203B41FA5}">
                      <a16:colId xmlns:a16="http://schemas.microsoft.com/office/drawing/2014/main" val="3616100678"/>
                    </a:ext>
                  </a:extLst>
                </a:gridCol>
                <a:gridCol w="1999279">
                  <a:extLst>
                    <a:ext uri="{9D8B030D-6E8A-4147-A177-3AD203B41FA5}">
                      <a16:colId xmlns:a16="http://schemas.microsoft.com/office/drawing/2014/main" val="2190815607"/>
                    </a:ext>
                  </a:extLst>
                </a:gridCol>
              </a:tblGrid>
              <a:tr h="490734">
                <a:tc gridSpan="5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 COMPARISON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513041"/>
                  </a:ext>
                </a:extLst>
              </a:tr>
              <a:tr h="490734">
                <a:tc rowSpan="2"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Misclassification Rate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Sensitivity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310661"/>
                  </a:ext>
                </a:extLst>
              </a:tr>
              <a:tr h="490734">
                <a:tc vMerge="1">
                  <a:txBody>
                    <a:bodyPr/>
                    <a:lstStyle/>
                    <a:p>
                      <a:pPr algn="ctr"/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Training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Validation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Training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Validation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4591745"/>
                  </a:ext>
                </a:extLst>
              </a:tr>
              <a:tr h="618081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Logistic Regression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83.25%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83.56%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3071263"/>
                  </a:ext>
                </a:extLst>
              </a:tr>
              <a:tr h="618081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Neural Network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83.21%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82.57%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595200"/>
                  </a:ext>
                </a:extLst>
              </a:tr>
              <a:tr h="58242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Decision Tree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81.21%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53412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CF7387E-96B8-427F-B566-3704BC5ECE9D}"/>
              </a:ext>
            </a:extLst>
          </p:cNvPr>
          <p:cNvSpPr txBox="1"/>
          <p:nvPr/>
        </p:nvSpPr>
        <p:spPr>
          <a:xfrm>
            <a:off x="139486" y="4724300"/>
            <a:ext cx="119026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Logistic Regression is the best model with the lowest misclassification rate and highest sensitivity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E4A2EB7-13E0-43E9-AA50-A8643F96B2E9}"/>
              </a:ext>
            </a:extLst>
          </p:cNvPr>
          <p:cNvGrpSpPr/>
          <p:nvPr/>
        </p:nvGrpSpPr>
        <p:grpSpPr>
          <a:xfrm>
            <a:off x="154984" y="5794601"/>
            <a:ext cx="11856202" cy="701243"/>
            <a:chOff x="172598" y="5794601"/>
            <a:chExt cx="9397715" cy="70124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8B50A0D-62D5-494D-B56E-5053E0ED9E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12290" y="5794601"/>
              <a:ext cx="701243" cy="701243"/>
            </a:xfrm>
            <a:prstGeom prst="rect">
              <a:avLst/>
            </a:prstGeom>
            <a:solidFill>
              <a:schemeClr val="accent2"/>
            </a:solidFill>
          </p:spPr>
        </p:pic>
        <p:sp>
          <p:nvSpPr>
            <p:cNvPr id="17" name="Arrow: Pentagon 16">
              <a:extLst>
                <a:ext uri="{FF2B5EF4-FFF2-40B4-BE49-F238E27FC236}">
                  <a16:creationId xmlns:a16="http://schemas.microsoft.com/office/drawing/2014/main" id="{7FCE1991-29E6-4E88-8704-D647B97EC25D}"/>
                </a:ext>
              </a:extLst>
            </p:cNvPr>
            <p:cNvSpPr/>
            <p:nvPr/>
          </p:nvSpPr>
          <p:spPr>
            <a:xfrm>
              <a:off x="172598" y="5809776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ABSTRACT</a:t>
              </a:r>
            </a:p>
          </p:txBody>
        </p:sp>
        <p:sp>
          <p:nvSpPr>
            <p:cNvPr id="18" name="Arrow: Pentagon 17">
              <a:extLst>
                <a:ext uri="{FF2B5EF4-FFF2-40B4-BE49-F238E27FC236}">
                  <a16:creationId xmlns:a16="http://schemas.microsoft.com/office/drawing/2014/main" id="{C1A0D0A0-5A86-4AD4-B943-DAF0C7E2F09D}"/>
                </a:ext>
              </a:extLst>
            </p:cNvPr>
            <p:cNvSpPr/>
            <p:nvPr/>
          </p:nvSpPr>
          <p:spPr>
            <a:xfrm>
              <a:off x="2361658" y="5809776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METHODS</a:t>
              </a:r>
            </a:p>
          </p:txBody>
        </p:sp>
        <p:sp>
          <p:nvSpPr>
            <p:cNvPr id="19" name="Arrow: Pentagon 18">
              <a:extLst>
                <a:ext uri="{FF2B5EF4-FFF2-40B4-BE49-F238E27FC236}">
                  <a16:creationId xmlns:a16="http://schemas.microsoft.com/office/drawing/2014/main" id="{1DE65707-2F7D-47A4-AD57-0884C1431980}"/>
                </a:ext>
              </a:extLst>
            </p:cNvPr>
            <p:cNvSpPr/>
            <p:nvPr/>
          </p:nvSpPr>
          <p:spPr>
            <a:xfrm>
              <a:off x="5394757" y="5794601"/>
              <a:ext cx="2024924" cy="62937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RESULTS</a:t>
              </a:r>
            </a:p>
          </p:txBody>
        </p:sp>
        <p:sp>
          <p:nvSpPr>
            <p:cNvPr id="20" name="Arrow: Pentagon 19">
              <a:extLst>
                <a:ext uri="{FF2B5EF4-FFF2-40B4-BE49-F238E27FC236}">
                  <a16:creationId xmlns:a16="http://schemas.microsoft.com/office/drawing/2014/main" id="{8BA6257A-95FC-475F-A9FB-1AEFE88ED455}"/>
                </a:ext>
              </a:extLst>
            </p:cNvPr>
            <p:cNvSpPr/>
            <p:nvPr/>
          </p:nvSpPr>
          <p:spPr>
            <a:xfrm>
              <a:off x="7545389" y="5809776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CONCLUSIONS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3954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1D82348-5F47-4DAA-B963-DEC6942A6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95843"/>
            <a:ext cx="12192000" cy="493776"/>
          </a:xfrm>
          <a:prstGeom prst="rect">
            <a:avLst/>
          </a:prstGeom>
        </p:spPr>
      </p:pic>
      <p:pic>
        <p:nvPicPr>
          <p:cNvPr id="1026" name="Picture 2" descr="Image result for spears school of business">
            <a:extLst>
              <a:ext uri="{FF2B5EF4-FFF2-40B4-BE49-F238E27FC236}">
                <a16:creationId xmlns:a16="http://schemas.microsoft.com/office/drawing/2014/main" id="{FE011289-494E-4A2E-B769-7B3903F83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144" y="0"/>
            <a:ext cx="3061855" cy="111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5C7461B-1D3E-4B6A-BE98-55C2E594B4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238"/>
          <a:stretch/>
        </p:blipFill>
        <p:spPr>
          <a:xfrm>
            <a:off x="1" y="2"/>
            <a:ext cx="1260763" cy="11261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631B74C-DB1F-484C-8989-53E3303759DF}"/>
              </a:ext>
            </a:extLst>
          </p:cNvPr>
          <p:cNvSpPr txBox="1"/>
          <p:nvPr/>
        </p:nvSpPr>
        <p:spPr>
          <a:xfrm>
            <a:off x="2828486" y="0"/>
            <a:ext cx="5789096" cy="735747"/>
          </a:xfrm>
          <a:prstGeom prst="ellipse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TAKEAWAYS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1B2F98F-1AFE-4EA0-BD87-E8F947186F20}"/>
              </a:ext>
            </a:extLst>
          </p:cNvPr>
          <p:cNvGrpSpPr/>
          <p:nvPr/>
        </p:nvGrpSpPr>
        <p:grpSpPr>
          <a:xfrm>
            <a:off x="170481" y="5768211"/>
            <a:ext cx="11003764" cy="629374"/>
            <a:chOff x="172598" y="5809776"/>
            <a:chExt cx="8819084" cy="629374"/>
          </a:xfrm>
        </p:grpSpPr>
        <p:sp>
          <p:nvSpPr>
            <p:cNvPr id="16" name="Arrow: Pentagon 15">
              <a:extLst>
                <a:ext uri="{FF2B5EF4-FFF2-40B4-BE49-F238E27FC236}">
                  <a16:creationId xmlns:a16="http://schemas.microsoft.com/office/drawing/2014/main" id="{4AD12C4E-44B0-4FAF-BBFD-CD89534230C1}"/>
                </a:ext>
              </a:extLst>
            </p:cNvPr>
            <p:cNvSpPr/>
            <p:nvPr/>
          </p:nvSpPr>
          <p:spPr>
            <a:xfrm>
              <a:off x="172598" y="5809776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ABSTRACT</a:t>
              </a:r>
            </a:p>
          </p:txBody>
        </p:sp>
        <p:sp>
          <p:nvSpPr>
            <p:cNvPr id="24" name="Arrow: Pentagon 23">
              <a:extLst>
                <a:ext uri="{FF2B5EF4-FFF2-40B4-BE49-F238E27FC236}">
                  <a16:creationId xmlns:a16="http://schemas.microsoft.com/office/drawing/2014/main" id="{3707B50E-7A19-46E7-A8CE-590FB372C3CE}"/>
                </a:ext>
              </a:extLst>
            </p:cNvPr>
            <p:cNvSpPr/>
            <p:nvPr/>
          </p:nvSpPr>
          <p:spPr>
            <a:xfrm>
              <a:off x="2423464" y="5809776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METHODS</a:t>
              </a:r>
            </a:p>
          </p:txBody>
        </p:sp>
        <p:sp>
          <p:nvSpPr>
            <p:cNvPr id="25" name="Arrow: Pentagon 24">
              <a:extLst>
                <a:ext uri="{FF2B5EF4-FFF2-40B4-BE49-F238E27FC236}">
                  <a16:creationId xmlns:a16="http://schemas.microsoft.com/office/drawing/2014/main" id="{8E1CA81E-1729-41AE-AA49-FB8104639552}"/>
                </a:ext>
              </a:extLst>
            </p:cNvPr>
            <p:cNvSpPr/>
            <p:nvPr/>
          </p:nvSpPr>
          <p:spPr>
            <a:xfrm>
              <a:off x="4674330" y="5809776"/>
              <a:ext cx="2024924" cy="629374"/>
            </a:xfrm>
            <a:prstGeom prst="homePlat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RESULTS</a:t>
              </a:r>
            </a:p>
          </p:txBody>
        </p:sp>
        <p:sp>
          <p:nvSpPr>
            <p:cNvPr id="26" name="Arrow: Pentagon 25">
              <a:extLst>
                <a:ext uri="{FF2B5EF4-FFF2-40B4-BE49-F238E27FC236}">
                  <a16:creationId xmlns:a16="http://schemas.microsoft.com/office/drawing/2014/main" id="{E4381C4E-3D01-4A0B-950D-9AA0851270E6}"/>
                </a:ext>
              </a:extLst>
            </p:cNvPr>
            <p:cNvSpPr/>
            <p:nvPr/>
          </p:nvSpPr>
          <p:spPr>
            <a:xfrm>
              <a:off x="6966758" y="5809776"/>
              <a:ext cx="2024924" cy="62937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CONCLUSIONS</a:t>
              </a:r>
            </a:p>
          </p:txBody>
        </p:sp>
      </p:grpSp>
      <p:pic>
        <p:nvPicPr>
          <p:cNvPr id="3" name="Graphic 2" descr="Run">
            <a:extLst>
              <a:ext uri="{FF2B5EF4-FFF2-40B4-BE49-F238E27FC236}">
                <a16:creationId xmlns:a16="http://schemas.microsoft.com/office/drawing/2014/main" id="{CD6188FD-134B-4FA1-88CB-4C67F6053D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93321" y="5382093"/>
            <a:ext cx="1098677" cy="1113750"/>
          </a:xfrm>
          <a:prstGeom prst="rect">
            <a:avLst/>
          </a:prstGeom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3B03D95-1615-44B1-9C79-A58E14824C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3965817"/>
              </p:ext>
            </p:extLst>
          </p:nvPr>
        </p:nvGraphicFramePr>
        <p:xfrm>
          <a:off x="379809" y="1077779"/>
          <a:ext cx="11432381" cy="46780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DCA553F-AE3F-4A87-8619-477E337F2FDB}"/>
              </a:ext>
            </a:extLst>
          </p:cNvPr>
          <p:cNvSpPr txBox="1"/>
          <p:nvPr/>
        </p:nvSpPr>
        <p:spPr>
          <a:xfrm>
            <a:off x="630382" y="1614668"/>
            <a:ext cx="7904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402B90-2BEB-4787-9F75-DCA0BD4345A1}"/>
              </a:ext>
            </a:extLst>
          </p:cNvPr>
          <p:cNvSpPr txBox="1"/>
          <p:nvPr/>
        </p:nvSpPr>
        <p:spPr>
          <a:xfrm>
            <a:off x="1038545" y="2991303"/>
            <a:ext cx="7904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04CFCB-951A-42FD-B824-034618DC828F}"/>
              </a:ext>
            </a:extLst>
          </p:cNvPr>
          <p:cNvSpPr txBox="1"/>
          <p:nvPr/>
        </p:nvSpPr>
        <p:spPr>
          <a:xfrm>
            <a:off x="656329" y="4441895"/>
            <a:ext cx="7904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42026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1D82348-5F47-4DAA-B963-DEC6942A6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95843"/>
            <a:ext cx="12192000" cy="493776"/>
          </a:xfrm>
          <a:prstGeom prst="rect">
            <a:avLst/>
          </a:prstGeom>
        </p:spPr>
      </p:pic>
      <p:pic>
        <p:nvPicPr>
          <p:cNvPr id="1026" name="Picture 2" descr="Image result for spears school of business">
            <a:extLst>
              <a:ext uri="{FF2B5EF4-FFF2-40B4-BE49-F238E27FC236}">
                <a16:creationId xmlns:a16="http://schemas.microsoft.com/office/drawing/2014/main" id="{FE011289-494E-4A2E-B769-7B3903F83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144" y="0"/>
            <a:ext cx="3061855" cy="111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5C7461B-1D3E-4B6A-BE98-55C2E594B4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238"/>
          <a:stretch/>
        </p:blipFill>
        <p:spPr>
          <a:xfrm>
            <a:off x="1" y="2"/>
            <a:ext cx="1260763" cy="112611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7D77E6D-E768-4EC2-B3E2-10A13E562FCC}"/>
              </a:ext>
            </a:extLst>
          </p:cNvPr>
          <p:cNvSpPr/>
          <p:nvPr/>
        </p:nvSpPr>
        <p:spPr>
          <a:xfrm>
            <a:off x="221673" y="1244223"/>
            <a:ext cx="568036" cy="51796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 algn="ctr"/>
            <a:endParaRPr lang="en-US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 algn="ctr"/>
            <a:endParaRPr lang="en-US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  <a:p>
            <a:pPr algn="ctr"/>
            <a:endParaRPr lang="en-US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0154F69-D71B-45BD-A78A-6FF351D77FA4}"/>
              </a:ext>
            </a:extLst>
          </p:cNvPr>
          <p:cNvSpPr/>
          <p:nvPr/>
        </p:nvSpPr>
        <p:spPr>
          <a:xfrm>
            <a:off x="11402291" y="1099210"/>
            <a:ext cx="568036" cy="51796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</a:p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pic>
        <p:nvPicPr>
          <p:cNvPr id="7" name="Picture 6" descr="A person in a red shirt&#10;&#10;Description generated with very high confidence">
            <a:extLst>
              <a:ext uri="{FF2B5EF4-FFF2-40B4-BE49-F238E27FC236}">
                <a16:creationId xmlns:a16="http://schemas.microsoft.com/office/drawing/2014/main" id="{05FC7E6B-90C7-413F-8E63-C37C448BA8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087" y="1551517"/>
            <a:ext cx="2282537" cy="2282537"/>
          </a:xfrm>
          <a:prstGeom prst="round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422BB5-2F2F-4AF9-8F45-D43C4CB75C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732499"/>
              </p:ext>
            </p:extLst>
          </p:nvPr>
        </p:nvGraphicFramePr>
        <p:xfrm>
          <a:off x="6665122" y="4079894"/>
          <a:ext cx="3122466" cy="188976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122466">
                  <a:extLst>
                    <a:ext uri="{9D8B030D-6E8A-4147-A177-3AD203B41FA5}">
                      <a16:colId xmlns:a16="http://schemas.microsoft.com/office/drawing/2014/main" val="37486825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MOUMITA SEN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25258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moumita.sen@okstate.edu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725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405-762-2468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64244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6"/>
                        </a:rPr>
                        <a:t>https://www.linkedin.com/in/moumita-sen/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23736140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DFD16D36-D4D3-4A80-A3E5-CF5AE3B9E9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91209"/>
              </p:ext>
            </p:extLst>
          </p:nvPr>
        </p:nvGraphicFramePr>
        <p:xfrm>
          <a:off x="2326265" y="4079894"/>
          <a:ext cx="3122466" cy="188976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122466">
                  <a:extLst>
                    <a:ext uri="{9D8B030D-6E8A-4147-A177-3AD203B41FA5}">
                      <a16:colId xmlns:a16="http://schemas.microsoft.com/office/drawing/2014/main" val="37486825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GRANT REEVES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25258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grant.reeves@okstate.edu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725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806-228-1350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64244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7"/>
                        </a:rPr>
                        <a:t>https://www.linkedin.com/in/grantreeves3/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23736140"/>
                  </a:ext>
                </a:extLst>
              </a:tr>
            </a:tbl>
          </a:graphicData>
        </a:graphic>
      </p:graphicFrame>
      <p:pic>
        <p:nvPicPr>
          <p:cNvPr id="4" name="Picture 3" descr="A person posing for the camera&#10;&#10;Description generated with very high confidence">
            <a:extLst>
              <a:ext uri="{FF2B5EF4-FFF2-40B4-BE49-F238E27FC236}">
                <a16:creationId xmlns:a16="http://schemas.microsoft.com/office/drawing/2014/main" id="{5C2583A3-0D18-4F3C-8DEC-EA7CE20EB3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742" y="1551517"/>
            <a:ext cx="2277371" cy="2282537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811423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1323</TotalTime>
  <Words>456</Words>
  <Application>Microsoft Office PowerPoint</Application>
  <PresentationFormat>Widescreen</PresentationFormat>
  <Paragraphs>126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Moumita Sen</dc:creator>
  <cp:lastModifiedBy>Moumita Sen</cp:lastModifiedBy>
  <cp:revision>66</cp:revision>
  <dcterms:created xsi:type="dcterms:W3CDTF">2018-08-29T17:26:51Z</dcterms:created>
  <dcterms:modified xsi:type="dcterms:W3CDTF">2018-09-09T15:34:26Z</dcterms:modified>
</cp:coreProperties>
</file>