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  <p:sldMasterId id="2147483661" r:id="rId3"/>
  </p:sldMasterIdLst>
  <p:notesMasterIdLst>
    <p:notesMasterId r:id="rId12"/>
  </p:notesMasterIdLst>
  <p:handoutMasterIdLst>
    <p:handoutMasterId r:id="rId13"/>
  </p:handoutMasterIdLst>
  <p:sldIdLst>
    <p:sldId id="258" r:id="rId4"/>
    <p:sldId id="266" r:id="rId5"/>
    <p:sldId id="442" r:id="rId6"/>
    <p:sldId id="391" r:id="rId7"/>
    <p:sldId id="437" r:id="rId8"/>
    <p:sldId id="438" r:id="rId9"/>
    <p:sldId id="440" r:id="rId10"/>
    <p:sldId id="439" r:id="rId11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50000"/>
      </a:spcBef>
      <a:spcAft>
        <a:spcPct val="17000"/>
      </a:spcAft>
      <a:buClr>
        <a:schemeClr val="tx1"/>
      </a:buClr>
      <a:buFont typeface="Wingdings" pitchFamily="2" charset="2"/>
      <a:defRPr sz="1400" kern="1200">
        <a:solidFill>
          <a:srgbClr val="292929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17000"/>
      </a:spcAft>
      <a:buClr>
        <a:schemeClr val="tx1"/>
      </a:buClr>
      <a:buFont typeface="Wingdings" pitchFamily="2" charset="2"/>
      <a:defRPr sz="1400" kern="1200">
        <a:solidFill>
          <a:srgbClr val="292929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17000"/>
      </a:spcAft>
      <a:buClr>
        <a:schemeClr val="tx1"/>
      </a:buClr>
      <a:buFont typeface="Wingdings" pitchFamily="2" charset="2"/>
      <a:defRPr sz="1400" kern="1200">
        <a:solidFill>
          <a:srgbClr val="292929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17000"/>
      </a:spcAft>
      <a:buClr>
        <a:schemeClr val="tx1"/>
      </a:buClr>
      <a:buFont typeface="Wingdings" pitchFamily="2" charset="2"/>
      <a:defRPr sz="1400" kern="1200">
        <a:solidFill>
          <a:srgbClr val="292929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17000"/>
      </a:spcAft>
      <a:buClr>
        <a:schemeClr val="tx1"/>
      </a:buClr>
      <a:buFont typeface="Wingdings" pitchFamily="2" charset="2"/>
      <a:defRPr sz="1400" kern="1200">
        <a:solidFill>
          <a:srgbClr val="29292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29292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29292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29292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29292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75"/>
    <a:srgbClr val="F1F9FB"/>
    <a:srgbClr val="EEF5F6"/>
    <a:srgbClr val="EBF4F5"/>
    <a:srgbClr val="E1EDEF"/>
    <a:srgbClr val="EAEAEA"/>
    <a:srgbClr val="80808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38" autoAdjust="0"/>
    <p:restoredTop sz="99093" autoAdjust="0"/>
  </p:normalViewPr>
  <p:slideViewPr>
    <p:cSldViewPr>
      <p:cViewPr varScale="1">
        <p:scale>
          <a:sx n="87" d="100"/>
          <a:sy n="87" d="100"/>
        </p:scale>
        <p:origin x="77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2208" y="3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t" anchorCtr="0" compatLnSpc="1">
            <a:prstTxWarp prst="textNoShape">
              <a:avLst/>
            </a:prstTxWarp>
          </a:bodyPr>
          <a:lstStyle>
            <a:lvl1pPr algn="l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332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t" anchorCtr="0" compatLnSpc="1">
            <a:prstTxWarp prst="textNoShape">
              <a:avLst/>
            </a:prstTxWarp>
          </a:bodyPr>
          <a:lstStyle>
            <a:lvl1pPr algn="r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332" y="88306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b" anchorCtr="0" compatLnSpc="1">
            <a:prstTxWarp prst="textNoShape">
              <a:avLst/>
            </a:prstTxWarp>
          </a:bodyPr>
          <a:lstStyle>
            <a:lvl1pPr algn="r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20C7C61D-179D-4F0F-BC44-26C77C9282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6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t" anchorCtr="0" compatLnSpc="1">
            <a:prstTxWarp prst="textNoShape">
              <a:avLst/>
            </a:prstTxWarp>
          </a:bodyPr>
          <a:lstStyle>
            <a:lvl1pPr algn="l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332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t" anchorCtr="0" compatLnSpc="1">
            <a:prstTxWarp prst="textNoShape">
              <a:avLst/>
            </a:prstTxWarp>
          </a:bodyPr>
          <a:lstStyle>
            <a:lvl1pPr algn="r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203" y="4416113"/>
            <a:ext cx="5607998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6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b" anchorCtr="0" compatLnSpc="1">
            <a:prstTxWarp prst="textNoShape">
              <a:avLst/>
            </a:prstTxWarp>
          </a:bodyPr>
          <a:lstStyle>
            <a:lvl1pPr algn="l" defTabSz="941480" eaLnBrk="0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2008, SAS Institute Inc. All rights reserved.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332" y="88306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72" tIns="47036" rIns="94072" bIns="47036" numCol="1" anchor="b" anchorCtr="0" compatLnSpc="1">
            <a:prstTxWarp prst="textNoShape">
              <a:avLst/>
            </a:prstTxWarp>
          </a:bodyPr>
          <a:lstStyle>
            <a:lvl1pPr algn="r" defTabSz="94148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D16F19CF-A417-4E9B-8833-03C51629E4C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9948" name="Picture 12" descr="SASLogo_PowrPt_blk"/>
          <p:cNvPicPr>
            <a:picLocks noChangeAspect="1" noChangeArrowheads="1"/>
          </p:cNvPicPr>
          <p:nvPr/>
        </p:nvPicPr>
        <p:blipFill>
          <a:blip r:embed="rId2"/>
          <a:srcRect r="38799" b="-22833"/>
          <a:stretch>
            <a:fillRect/>
          </a:stretch>
        </p:blipFill>
        <p:spPr bwMode="auto">
          <a:xfrm>
            <a:off x="88253" y="8894647"/>
            <a:ext cx="543950" cy="251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062252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05" name="Picture 153" descr="JMP_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6543675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600" b="1">
                <a:solidFill>
                  <a:srgbClr val="EAEAEA"/>
                </a:solidFill>
              </a:rPr>
              <a:t>Copyright © 2008, SAS Institute Inc. All rights reserved.</a:t>
            </a:r>
            <a:endParaRPr lang="en-US" sz="60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23596" name="Rectangle 44"/>
          <p:cNvSpPr>
            <a:spLocks noGrp="1" noChangeArrowheads="1"/>
          </p:cNvSpPr>
          <p:nvPr>
            <p:ph type="ctrTitle" sz="quarter"/>
          </p:nvPr>
        </p:nvSpPr>
        <p:spPr>
          <a:xfrm>
            <a:off x="5029200" y="3983038"/>
            <a:ext cx="3810000" cy="446087"/>
          </a:xfrm>
        </p:spPr>
        <p:txBody>
          <a:bodyPr anchor="b">
            <a:spAutoFit/>
          </a:bodyPr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029200" y="4414838"/>
            <a:ext cx="3810000" cy="787400"/>
          </a:xfrm>
        </p:spPr>
        <p:txBody>
          <a:bodyPr/>
          <a:lstStyle>
            <a:lvl1pPr marL="0" inden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en-US"/>
              <a:t>Name</a:t>
            </a:r>
          </a:p>
          <a:p>
            <a:r>
              <a:rPr lang="en-US"/>
              <a:t>Title</a:t>
            </a:r>
          </a:p>
          <a:p>
            <a:r>
              <a:rPr lang="en-US"/>
              <a:t>Department or Date</a:t>
            </a:r>
          </a:p>
        </p:txBody>
      </p:sp>
      <p:sp>
        <p:nvSpPr>
          <p:cNvPr id="23599" name="Line 47"/>
          <p:cNvSpPr>
            <a:spLocks noChangeShapeType="1"/>
          </p:cNvSpPr>
          <p:nvPr/>
        </p:nvSpPr>
        <p:spPr bwMode="auto">
          <a:xfrm>
            <a:off x="5145088" y="4411663"/>
            <a:ext cx="3694112" cy="1587"/>
          </a:xfrm>
          <a:prstGeom prst="line">
            <a:avLst/>
          </a:prstGeom>
          <a:noFill/>
          <a:ln w="1905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3703" name="Picture 151" descr="JMP_Bar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55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89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99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74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75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66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36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19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81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8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38988" cy="1143000"/>
          </a:xfrm>
        </p:spPr>
        <p:txBody>
          <a:bodyPr/>
          <a:lstStyle>
            <a:lvl1pPr>
              <a:defRPr sz="3200">
                <a:solidFill>
                  <a:schemeClr val="accent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162800" cy="2001766"/>
          </a:xfrm>
        </p:spPr>
        <p:txBody>
          <a:bodyPr/>
          <a:lstStyle>
            <a:lvl1pPr marL="0" indent="0">
              <a:buFontTx/>
              <a:buNone/>
              <a:defRPr>
                <a:latin typeface="Calibri" panose="020F0502020204030204" pitchFamily="34" charset="0"/>
              </a:defRPr>
            </a:lvl1pPr>
            <a:lvl2pPr marL="461963" indent="0">
              <a:buFontTx/>
              <a:buNone/>
              <a:defRPr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98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12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62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725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15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53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42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7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50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4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138988" cy="1143000"/>
          </a:xfrm>
        </p:spPr>
        <p:txBody>
          <a:bodyPr/>
          <a:lstStyle>
            <a:lvl1pPr>
              <a:defRPr sz="3200">
                <a:solidFill>
                  <a:schemeClr val="accent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8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6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057400"/>
            <a:ext cx="71628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6543675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600" b="1">
                <a:solidFill>
                  <a:schemeClr val="accent1"/>
                </a:solidFill>
              </a:rPr>
              <a:t>Copyright © 2008, SAS Institute Inc. All rights reserved.</a:t>
            </a:r>
            <a:endParaRPr lang="en-US" sz="600">
              <a:solidFill>
                <a:schemeClr val="accent1"/>
              </a:solidFill>
              <a:latin typeface="Times New Roman" pitchFamily="18" charset="0"/>
            </a:endParaRPr>
          </a:p>
        </p:txBody>
      </p:sp>
      <p:pic>
        <p:nvPicPr>
          <p:cNvPr id="22586" name="Picture 58" descr="JMP_Bar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14557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+mj-lt"/>
          <a:ea typeface="+mj-ea"/>
          <a:cs typeface="+mj-cs"/>
        </a:defRPr>
      </a:lvl1pPr>
      <a:lvl2pPr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2pPr>
      <a:lvl3pPr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3pPr>
      <a:lvl4pPr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4pPr>
      <a:lvl5pPr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5pPr>
      <a:lvl6pPr marL="4572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6pPr>
      <a:lvl7pPr marL="9144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7pPr>
      <a:lvl8pPr marL="13716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8pPr>
      <a:lvl9pPr marL="18288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 Narrow" pitchFamily="34" charset="0"/>
        </a:defRPr>
      </a:lvl9pPr>
    </p:titleStyle>
    <p:bodyStyle>
      <a:lvl1pPr marL="347663" indent="-347663" algn="l" rtl="0" fontAlgn="base">
        <a:lnSpc>
          <a:spcPct val="90000"/>
        </a:lnSpc>
        <a:spcBef>
          <a:spcPct val="35000"/>
        </a:spcBef>
        <a:spcAft>
          <a:spcPct val="17000"/>
        </a:spcAft>
        <a:buClr>
          <a:schemeClr val="accent2"/>
        </a:buClr>
        <a:buFont typeface="Wingdings" pitchFamily="2" charset="2"/>
        <a:buChar char="§"/>
        <a:defRPr sz="2400">
          <a:solidFill>
            <a:srgbClr val="292929"/>
          </a:solidFill>
          <a:latin typeface="+mn-lt"/>
          <a:ea typeface="+mn-ea"/>
          <a:cs typeface="+mn-cs"/>
        </a:defRPr>
      </a:lvl1pPr>
      <a:lvl2pPr marL="684213" indent="-222250" algn="l" rtl="0" fontAlgn="base">
        <a:lnSpc>
          <a:spcPct val="92000"/>
        </a:lnSpc>
        <a:spcBef>
          <a:spcPct val="17000"/>
        </a:spcBef>
        <a:spcAft>
          <a:spcPct val="17000"/>
        </a:spcAft>
        <a:buClr>
          <a:schemeClr val="accent2"/>
        </a:buClr>
        <a:buChar char="•"/>
        <a:defRPr sz="2000">
          <a:solidFill>
            <a:srgbClr val="292929"/>
          </a:solidFill>
          <a:latin typeface="+mn-lt"/>
        </a:defRPr>
      </a:lvl2pPr>
      <a:lvl3pPr marL="1025525" indent="-227013" algn="l" rtl="0" fontAlgn="base">
        <a:lnSpc>
          <a:spcPct val="92000"/>
        </a:lnSpc>
        <a:spcBef>
          <a:spcPct val="17000"/>
        </a:spcBef>
        <a:spcAft>
          <a:spcPct val="17000"/>
        </a:spcAft>
        <a:buClr>
          <a:schemeClr val="tx1"/>
        </a:buClr>
        <a:buFont typeface="Arial" charset="0"/>
        <a:buChar char="−"/>
        <a:defRPr sz="2000">
          <a:solidFill>
            <a:srgbClr val="29292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CE06C-7689-4976-8B1C-880BBD333F49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EB956-2173-4C21-B989-C96EC4F32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7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F04CE-1182-4F99-8E63-F565F268907C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881A4-850F-4DE3-BA94-78F76D270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8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00600" y="2209800"/>
            <a:ext cx="3429000" cy="1170705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New in JMP 14: Balanced Incomplete Block Designs (BIBD)</a:t>
            </a:r>
          </a:p>
        </p:txBody>
      </p:sp>
      <p:sp>
        <p:nvSpPr>
          <p:cNvPr id="3747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3355924"/>
            <a:ext cx="4267200" cy="384721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Ryan Lekivetz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7138988" cy="1143000"/>
          </a:xfrm>
        </p:spPr>
        <p:txBody>
          <a:bodyPr/>
          <a:lstStyle/>
          <a:p>
            <a:r>
              <a:rPr lang="en-US" sz="3200" dirty="0">
                <a:solidFill>
                  <a:schemeClr val="accent6"/>
                </a:solidFill>
                <a:latin typeface="Calibri" panose="020F0502020204030204" pitchFamily="34" charset="0"/>
              </a:rPr>
              <a:t>What is a BIBD?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428200"/>
          </a:xfrm>
        </p:spPr>
        <p:txBody>
          <a:bodyPr/>
          <a:lstStyle/>
          <a:p>
            <a:r>
              <a:rPr lang="en-US" dirty="0"/>
              <a:t>A BIBD is a two-factor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categorical (with t</a:t>
            </a:r>
            <a:r>
              <a:rPr lang="en-US" i="1" dirty="0"/>
              <a:t> </a:t>
            </a:r>
            <a:r>
              <a:rPr lang="en-US" dirty="0"/>
              <a:t>treatments)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other is a blocking factor (b of size p)</a:t>
            </a:r>
          </a:p>
          <a:p>
            <a:endParaRPr lang="en-US" dirty="0"/>
          </a:p>
          <a:p>
            <a:r>
              <a:rPr lang="en-US" dirty="0"/>
              <a:t>Goals: </a:t>
            </a:r>
          </a:p>
          <a:p>
            <a:pPr marL="457200" indent="-457200">
              <a:buAutoNum type="arabicParenR"/>
            </a:pPr>
            <a:r>
              <a:rPr lang="en-US" dirty="0"/>
              <a:t>Each treatment level appears the same number of times (r)</a:t>
            </a:r>
          </a:p>
          <a:p>
            <a:pPr marL="457200" indent="-457200">
              <a:buAutoNum type="arabicParenR"/>
            </a:pPr>
            <a:r>
              <a:rPr lang="en-US" dirty="0"/>
              <a:t>Each pair of treatment levels appears the same number of times (c)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10325"/>
            <a:ext cx="1905000" cy="457200"/>
          </a:xfrm>
          <a:prstGeom prst="rect">
            <a:avLst/>
          </a:prstGeom>
        </p:spPr>
        <p:txBody>
          <a:bodyPr/>
          <a:lstStyle/>
          <a:p>
            <a:fld id="{D647DA4A-59F7-492E-813B-5E639C5844F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60020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1600"/>
            <a:ext cx="2737234" cy="3733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990600"/>
            <a:ext cx="3200400" cy="1915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3657600"/>
            <a:ext cx="3670389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8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760403" y="3426441"/>
            <a:ext cx="7599382" cy="169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Calibri" panose="020F0502020204030204" pitchFamily="34" charset="0"/>
              </a:rPr>
              <a:t>Implications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n = </a:t>
            </a:r>
            <a:r>
              <a:rPr lang="en-US" sz="2400" dirty="0" err="1">
                <a:latin typeface="Calibri" panose="020F0502020204030204" pitchFamily="34" charset="0"/>
              </a:rPr>
              <a:t>tr</a:t>
            </a:r>
            <a:r>
              <a:rPr lang="en-US" sz="2400" dirty="0">
                <a:latin typeface="Calibri" panose="020F0502020204030204" pitchFamily="34" charset="0"/>
              </a:rPr>
              <a:t> = </a:t>
            </a:r>
            <a:r>
              <a:rPr lang="en-US" sz="2400" dirty="0" err="1">
                <a:latin typeface="Calibri" panose="020F0502020204030204" pitchFamily="34" charset="0"/>
              </a:rPr>
              <a:t>bp</a:t>
            </a:r>
            <a:endParaRPr lang="en-US" sz="2400" dirty="0">
              <a:latin typeface="Calibri" panose="020F0502020204030204" pitchFamily="34" charset="0"/>
            </a:endParaRPr>
          </a:p>
          <a:p>
            <a:pPr marL="914400" lvl="1" indent="-457200" algn="l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c = r(p-1)/(t-1)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1118117"/>
            <a:ext cx="746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Definitions: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t = # of treatments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r = # of times each treatment occurs (r for replicates)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b = # of blocks 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p = # number of runs in each block</a:t>
            </a:r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c = # of pairwise occurrences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6294" y="5173895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Problem: Meeting the necessary conditions does not guarantee the existence of a BIBD.</a:t>
            </a:r>
          </a:p>
        </p:txBody>
      </p:sp>
    </p:spTree>
    <p:extLst>
      <p:ext uri="{BB962C8B-B14F-4D97-AF65-F5344CB8AC3E}">
        <p14:creationId xmlns:p14="http://schemas.microsoft.com/office/powerpoint/2010/main" val="307967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990600" y="1752600"/>
            <a:ext cx="7162800" cy="1791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9163" lvl="1" indent="-457200" algn="l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sz="2400" dirty="0"/>
              <a:t>Given t and b there may not be a BIBD</a:t>
            </a:r>
          </a:p>
          <a:p>
            <a:pPr marL="919163" lvl="1" indent="-457200" algn="l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US" sz="2400" dirty="0">
                <a:latin typeface="Calibri" panose="020F0502020204030204" pitchFamily="34" charset="0"/>
              </a:rPr>
              <a:t>Fulfilling the necessary conditions does not guarantee the existence of a BIBD</a:t>
            </a:r>
          </a:p>
          <a:p>
            <a:pPr marL="919163" lvl="1" indent="-457200" algn="l"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2400" dirty="0"/>
          </a:p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So, generating a BIBD is not easy.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3848596"/>
            <a:ext cx="20002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60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Fact: a BIBD is a D–optimal design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990600" y="1752600"/>
            <a:ext cx="7162800" cy="1451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The Custom Designer makes D</a:t>
            </a:r>
            <a:r>
              <a:rPr lang="en-US" sz="2400" dirty="0"/>
              <a:t>–optimal designs.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</a:rPr>
              <a:t>But, the coordinate exchange algorithm that the Custom Designer uses has trouble finding a BIBD. This is especially true for a BIBD with many runs.</a:t>
            </a:r>
          </a:p>
        </p:txBody>
      </p:sp>
      <p:pic>
        <p:nvPicPr>
          <p:cNvPr id="1028" name="Picture 4" descr="Image result for sad 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731" y="4724400"/>
            <a:ext cx="27527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0599" y="3533404"/>
            <a:ext cx="7138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latin typeface="Calibri" panose="020F0502020204030204" pitchFamily="34" charset="0"/>
              </a:rPr>
              <a:t>MaxDiff</a:t>
            </a:r>
            <a:r>
              <a:rPr lang="en-US" sz="2400" dirty="0">
                <a:latin typeface="Calibri" panose="020F0502020204030204" pitchFamily="34" charset="0"/>
              </a:rPr>
              <a:t> designer </a:t>
            </a:r>
            <a:r>
              <a:rPr lang="en-US" sz="2400">
                <a:latin typeface="Calibri" panose="020F0502020204030204" pitchFamily="34" charset="0"/>
              </a:rPr>
              <a:t>is trying </a:t>
            </a:r>
            <a:r>
              <a:rPr lang="en-US" sz="2400" dirty="0">
                <a:latin typeface="Calibri" panose="020F0502020204030204" pitchFamily="34" charset="0"/>
              </a:rPr>
              <a:t>to find a BIBD, but also has no guarantees.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374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Kudos to developer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2662662" cy="241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80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in JMP 14: BIBD Designer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219" y="1447800"/>
            <a:ext cx="5619750" cy="4105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6096000"/>
            <a:ext cx="501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JMP Demonstration Time!</a:t>
            </a:r>
          </a:p>
        </p:txBody>
      </p:sp>
    </p:spTree>
    <p:extLst>
      <p:ext uri="{BB962C8B-B14F-4D97-AF65-F5344CB8AC3E}">
        <p14:creationId xmlns:p14="http://schemas.microsoft.com/office/powerpoint/2010/main" val="63085273"/>
      </p:ext>
    </p:extLst>
  </p:cSld>
  <p:clrMapOvr>
    <a:masterClrMapping/>
  </p:clrMapOvr>
</p:sld>
</file>

<file path=ppt/theme/theme1.xml><?xml version="1.0" encoding="utf-8"?>
<a:theme xmlns:a="http://schemas.openxmlformats.org/drawingml/2006/main" name="JMP_Template">
  <a:themeElements>
    <a:clrScheme name="JMP_Template 15">
      <a:dk1>
        <a:srgbClr val="292929"/>
      </a:dk1>
      <a:lt1>
        <a:srgbClr val="FFFFFF"/>
      </a:lt1>
      <a:dk2>
        <a:srgbClr val="292929"/>
      </a:dk2>
      <a:lt2>
        <a:srgbClr val="808080"/>
      </a:lt2>
      <a:accent1>
        <a:srgbClr val="C0C0C0"/>
      </a:accent1>
      <a:accent2>
        <a:srgbClr val="003C8A"/>
      </a:accent2>
      <a:accent3>
        <a:srgbClr val="FFFFFF"/>
      </a:accent3>
      <a:accent4>
        <a:srgbClr val="212121"/>
      </a:accent4>
      <a:accent5>
        <a:srgbClr val="DCDCDC"/>
      </a:accent5>
      <a:accent6>
        <a:srgbClr val="00357D"/>
      </a:accent6>
      <a:hlink>
        <a:srgbClr val="993366"/>
      </a:hlink>
      <a:folHlink>
        <a:srgbClr val="669900"/>
      </a:folHlink>
    </a:clrScheme>
    <a:fontScheme name="JMP_Template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1700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1700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MP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MP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8">
        <a:dk1>
          <a:srgbClr val="000000"/>
        </a:dk1>
        <a:lt1>
          <a:srgbClr val="FFFFCC"/>
        </a:lt1>
        <a:dk2>
          <a:srgbClr val="003399"/>
        </a:dk2>
        <a:lt2>
          <a:srgbClr val="808080"/>
        </a:lt2>
        <a:accent1>
          <a:srgbClr val="FFCC00"/>
        </a:accent1>
        <a:accent2>
          <a:srgbClr val="CC0000"/>
        </a:accent2>
        <a:accent3>
          <a:srgbClr val="FFFFE2"/>
        </a:accent3>
        <a:accent4>
          <a:srgbClr val="000000"/>
        </a:accent4>
        <a:accent5>
          <a:srgbClr val="FFE2AA"/>
        </a:accent5>
        <a:accent6>
          <a:srgbClr val="B90000"/>
        </a:accent6>
        <a:hlink>
          <a:srgbClr val="0000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9">
        <a:dk1>
          <a:srgbClr val="000000"/>
        </a:dk1>
        <a:lt1>
          <a:srgbClr val="F1F9FB"/>
        </a:lt1>
        <a:dk2>
          <a:srgbClr val="003399"/>
        </a:dk2>
        <a:lt2>
          <a:srgbClr val="808080"/>
        </a:lt2>
        <a:accent1>
          <a:srgbClr val="FFCC00"/>
        </a:accent1>
        <a:accent2>
          <a:srgbClr val="CC0000"/>
        </a:accent2>
        <a:accent3>
          <a:srgbClr val="F7FBFD"/>
        </a:accent3>
        <a:accent4>
          <a:srgbClr val="000000"/>
        </a:accent4>
        <a:accent5>
          <a:srgbClr val="FFE2AA"/>
        </a:accent5>
        <a:accent6>
          <a:srgbClr val="B90000"/>
        </a:accent6>
        <a:hlink>
          <a:srgbClr val="0000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0">
        <a:dk1>
          <a:srgbClr val="292929"/>
        </a:dk1>
        <a:lt1>
          <a:srgbClr val="F1F9FB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99CC"/>
        </a:accent2>
        <a:accent3>
          <a:srgbClr val="F7FBFD"/>
        </a:accent3>
        <a:accent4>
          <a:srgbClr val="212121"/>
        </a:accent4>
        <a:accent5>
          <a:srgbClr val="DCDCDC"/>
        </a:accent5>
        <a:accent6>
          <a:srgbClr val="008AB9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1">
        <a:dk1>
          <a:srgbClr val="292929"/>
        </a:dk1>
        <a:lt1>
          <a:srgbClr val="F1F9FB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3480"/>
        </a:accent2>
        <a:accent3>
          <a:srgbClr val="F7FBFD"/>
        </a:accent3>
        <a:accent4>
          <a:srgbClr val="212121"/>
        </a:accent4>
        <a:accent5>
          <a:srgbClr val="DCDCDC"/>
        </a:accent5>
        <a:accent6>
          <a:srgbClr val="002E73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2">
        <a:dk1>
          <a:srgbClr val="292929"/>
        </a:dk1>
        <a:lt1>
          <a:srgbClr val="F1F9FB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41A0"/>
        </a:accent2>
        <a:accent3>
          <a:srgbClr val="F7FBFD"/>
        </a:accent3>
        <a:accent4>
          <a:srgbClr val="212121"/>
        </a:accent4>
        <a:accent5>
          <a:srgbClr val="DCDCDC"/>
        </a:accent5>
        <a:accent6>
          <a:srgbClr val="003A91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3">
        <a:dk1>
          <a:srgbClr val="292929"/>
        </a:dk1>
        <a:lt1>
          <a:srgbClr val="F1F9FB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3C94"/>
        </a:accent2>
        <a:accent3>
          <a:srgbClr val="F7FBFD"/>
        </a:accent3>
        <a:accent4>
          <a:srgbClr val="212121"/>
        </a:accent4>
        <a:accent5>
          <a:srgbClr val="DCDCDC"/>
        </a:accent5>
        <a:accent6>
          <a:srgbClr val="003586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4">
        <a:dk1>
          <a:srgbClr val="292929"/>
        </a:dk1>
        <a:lt1>
          <a:srgbClr val="F1F9FB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3C8A"/>
        </a:accent2>
        <a:accent3>
          <a:srgbClr val="F7FBFD"/>
        </a:accent3>
        <a:accent4>
          <a:srgbClr val="212121"/>
        </a:accent4>
        <a:accent5>
          <a:srgbClr val="DCDCDC"/>
        </a:accent5>
        <a:accent6>
          <a:srgbClr val="00357D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MP_Template 15">
        <a:dk1>
          <a:srgbClr val="292929"/>
        </a:dk1>
        <a:lt1>
          <a:srgbClr val="FFFFFF"/>
        </a:lt1>
        <a:dk2>
          <a:srgbClr val="292929"/>
        </a:dk2>
        <a:lt2>
          <a:srgbClr val="808080"/>
        </a:lt2>
        <a:accent1>
          <a:srgbClr val="C0C0C0"/>
        </a:accent1>
        <a:accent2>
          <a:srgbClr val="003C8A"/>
        </a:accent2>
        <a:accent3>
          <a:srgbClr val="FFFFFF"/>
        </a:accent3>
        <a:accent4>
          <a:srgbClr val="212121"/>
        </a:accent4>
        <a:accent5>
          <a:srgbClr val="DCDCDC"/>
        </a:accent5>
        <a:accent6>
          <a:srgbClr val="00357D"/>
        </a:accent6>
        <a:hlink>
          <a:srgbClr val="993366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22300</TotalTime>
  <Words>254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Times New Roman</vt:lpstr>
      <vt:lpstr>Wingdings</vt:lpstr>
      <vt:lpstr>JMP_Template</vt:lpstr>
      <vt:lpstr>1_Custom Design</vt:lpstr>
      <vt:lpstr>Custom Design</vt:lpstr>
      <vt:lpstr>New in JMP 14: Balanced Incomplete Block Designs (BIBD)</vt:lpstr>
      <vt:lpstr>What is a BIBD?</vt:lpstr>
      <vt:lpstr>PowerPoint Presentation</vt:lpstr>
      <vt:lpstr>Necessary conditions…</vt:lpstr>
      <vt:lpstr>Problems</vt:lpstr>
      <vt:lpstr>Fact: a BIBD is a D–optimal design</vt:lpstr>
      <vt:lpstr>Kudos to developer</vt:lpstr>
      <vt:lpstr>New in JMP 14: BIBD Designer</vt:lpstr>
    </vt:vector>
  </TitlesOfParts>
  <Company>SAS Institute Inc.</Company>
  <LinksUpToDate>false</LinksUpToDate>
  <SharedDoc>false</SharedDoc>
  <HyperlinkBase>http://infosite.sas.com/C10/Presentations/default.aspx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.ppt PowerPoint Sample</dc:title>
  <dc:creator>Gail Massari</dc:creator>
  <cp:lastModifiedBy>Ryan Lekivetz</cp:lastModifiedBy>
  <cp:revision>413</cp:revision>
  <cp:lastPrinted>2018-03-09T21:05:10Z</cp:lastPrinted>
  <dcterms:created xsi:type="dcterms:W3CDTF">2008-01-08T20:02:06Z</dcterms:created>
  <dcterms:modified xsi:type="dcterms:W3CDTF">2018-09-20T21:24:33Z</dcterms:modified>
</cp:coreProperties>
</file>