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4" r:id="rId2"/>
    <p:sldId id="262" r:id="rId3"/>
    <p:sldId id="267" r:id="rId4"/>
    <p:sldId id="289" r:id="rId5"/>
    <p:sldId id="269" r:id="rId6"/>
    <p:sldId id="265" r:id="rId7"/>
    <p:sldId id="293" r:id="rId8"/>
    <p:sldId id="327" r:id="rId9"/>
    <p:sldId id="270" r:id="rId10"/>
    <p:sldId id="295" r:id="rId11"/>
    <p:sldId id="290" r:id="rId12"/>
    <p:sldId id="325" r:id="rId13"/>
    <p:sldId id="291" r:id="rId14"/>
    <p:sldId id="271" r:id="rId15"/>
    <p:sldId id="273" r:id="rId16"/>
    <p:sldId id="302" r:id="rId17"/>
    <p:sldId id="326" r:id="rId18"/>
    <p:sldId id="303" r:id="rId19"/>
    <p:sldId id="300" r:id="rId20"/>
    <p:sldId id="319" r:id="rId21"/>
    <p:sldId id="320" r:id="rId22"/>
    <p:sldId id="321" r:id="rId23"/>
    <p:sldId id="322" r:id="rId24"/>
    <p:sldId id="323" r:id="rId25"/>
    <p:sldId id="324" r:id="rId26"/>
    <p:sldId id="282" r:id="rId27"/>
    <p:sldId id="304" r:id="rId28"/>
    <p:sldId id="283" r:id="rId29"/>
    <p:sldId id="284" r:id="rId30"/>
    <p:sldId id="285" r:id="rId31"/>
    <p:sldId id="286" r:id="rId32"/>
    <p:sldId id="287" r:id="rId33"/>
    <p:sldId id="288" r:id="rId34"/>
    <p:sldId id="318" r:id="rId35"/>
    <p:sldId id="256" r:id="rId36"/>
    <p:sldId id="272" r:id="rId37"/>
    <p:sldId id="260" r:id="rId38"/>
    <p:sldId id="261" r:id="rId39"/>
    <p:sldId id="292" r:id="rId40"/>
    <p:sldId id="277" r:id="rId41"/>
    <p:sldId id="276" r:id="rId42"/>
    <p:sldId id="305" r:id="rId43"/>
    <p:sldId id="306" r:id="rId44"/>
    <p:sldId id="313" r:id="rId45"/>
    <p:sldId id="278" r:id="rId46"/>
    <p:sldId id="279" r:id="rId47"/>
    <p:sldId id="280" r:id="rId48"/>
    <p:sldId id="281" r:id="rId49"/>
    <p:sldId id="307" r:id="rId50"/>
    <p:sldId id="308" r:id="rId51"/>
    <p:sldId id="309" r:id="rId52"/>
    <p:sldId id="314" r:id="rId53"/>
    <p:sldId id="310" r:id="rId54"/>
    <p:sldId id="311" r:id="rId55"/>
    <p:sldId id="312" r:id="rId56"/>
    <p:sldId id="315" r:id="rId57"/>
  </p:sldIdLst>
  <p:sldSz cx="12192000" cy="6858000"/>
  <p:notesSz cx="9167813" cy="6950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788" autoAdjust="0"/>
    <p:restoredTop sz="94660"/>
  </p:normalViewPr>
  <p:slideViewPr>
    <p:cSldViewPr snapToGrid="0">
      <p:cViewPr varScale="1">
        <p:scale>
          <a:sx n="105" d="100"/>
          <a:sy n="105" d="100"/>
        </p:scale>
        <p:origin x="270"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050AB0-5A7B-4FBC-B918-8EC53F3B60A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39EB0B9-25D6-47A8-9090-BBB1C252E96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76ABFE7-1C7C-469D-8253-80CB03802471}"/>
              </a:ext>
            </a:extLst>
          </p:cNvPr>
          <p:cNvSpPr>
            <a:spLocks noGrp="1"/>
          </p:cNvSpPr>
          <p:nvPr>
            <p:ph type="dt" sz="half" idx="10"/>
          </p:nvPr>
        </p:nvSpPr>
        <p:spPr/>
        <p:txBody>
          <a:bodyPr/>
          <a:lstStyle/>
          <a:p>
            <a:fld id="{96E8ED81-BBD5-4B3C-BAB4-3F2063E1FF7A}" type="datetimeFigureOut">
              <a:rPr lang="en-US" smtClean="0"/>
              <a:t>10/21/2018</a:t>
            </a:fld>
            <a:endParaRPr lang="en-US"/>
          </a:p>
        </p:txBody>
      </p:sp>
      <p:sp>
        <p:nvSpPr>
          <p:cNvPr id="5" name="Footer Placeholder 4">
            <a:extLst>
              <a:ext uri="{FF2B5EF4-FFF2-40B4-BE49-F238E27FC236}">
                <a16:creationId xmlns:a16="http://schemas.microsoft.com/office/drawing/2014/main" id="{8F22EFF2-5FCA-4FDD-888B-BF85FB0D97C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E853289-FAA3-43BE-BF64-CA1A98ECA0F0}"/>
              </a:ext>
            </a:extLst>
          </p:cNvPr>
          <p:cNvSpPr>
            <a:spLocks noGrp="1"/>
          </p:cNvSpPr>
          <p:nvPr>
            <p:ph type="sldNum" sz="quarter" idx="12"/>
          </p:nvPr>
        </p:nvSpPr>
        <p:spPr/>
        <p:txBody>
          <a:bodyPr/>
          <a:lstStyle/>
          <a:p>
            <a:fld id="{B5495E4C-49D3-4891-8073-D8A06927FF4A}" type="slidenum">
              <a:rPr lang="en-US" smtClean="0"/>
              <a:t>‹#›</a:t>
            </a:fld>
            <a:endParaRPr lang="en-US"/>
          </a:p>
        </p:txBody>
      </p:sp>
    </p:spTree>
    <p:extLst>
      <p:ext uri="{BB962C8B-B14F-4D97-AF65-F5344CB8AC3E}">
        <p14:creationId xmlns:p14="http://schemas.microsoft.com/office/powerpoint/2010/main" val="1745968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BB282A-384A-41FC-A838-B0CC3B66CAA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0FA87CE-DD64-4803-B661-7861CA404E73}"/>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1504228-FBDF-4313-A126-6339A9F9301E}"/>
              </a:ext>
            </a:extLst>
          </p:cNvPr>
          <p:cNvSpPr>
            <a:spLocks noGrp="1"/>
          </p:cNvSpPr>
          <p:nvPr>
            <p:ph type="dt" sz="half" idx="10"/>
          </p:nvPr>
        </p:nvSpPr>
        <p:spPr/>
        <p:txBody>
          <a:bodyPr/>
          <a:lstStyle/>
          <a:p>
            <a:fld id="{96E8ED81-BBD5-4B3C-BAB4-3F2063E1FF7A}" type="datetimeFigureOut">
              <a:rPr lang="en-US" smtClean="0"/>
              <a:t>10/21/2018</a:t>
            </a:fld>
            <a:endParaRPr lang="en-US"/>
          </a:p>
        </p:txBody>
      </p:sp>
      <p:sp>
        <p:nvSpPr>
          <p:cNvPr id="5" name="Footer Placeholder 4">
            <a:extLst>
              <a:ext uri="{FF2B5EF4-FFF2-40B4-BE49-F238E27FC236}">
                <a16:creationId xmlns:a16="http://schemas.microsoft.com/office/drawing/2014/main" id="{5CC33843-8916-458D-A18A-03BBE4B1D9F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CC040C8-6E0D-41FC-9769-CEC05E9A0D04}"/>
              </a:ext>
            </a:extLst>
          </p:cNvPr>
          <p:cNvSpPr>
            <a:spLocks noGrp="1"/>
          </p:cNvSpPr>
          <p:nvPr>
            <p:ph type="sldNum" sz="quarter" idx="12"/>
          </p:nvPr>
        </p:nvSpPr>
        <p:spPr/>
        <p:txBody>
          <a:bodyPr/>
          <a:lstStyle/>
          <a:p>
            <a:fld id="{B5495E4C-49D3-4891-8073-D8A06927FF4A}" type="slidenum">
              <a:rPr lang="en-US" smtClean="0"/>
              <a:t>‹#›</a:t>
            </a:fld>
            <a:endParaRPr lang="en-US"/>
          </a:p>
        </p:txBody>
      </p:sp>
    </p:spTree>
    <p:extLst>
      <p:ext uri="{BB962C8B-B14F-4D97-AF65-F5344CB8AC3E}">
        <p14:creationId xmlns:p14="http://schemas.microsoft.com/office/powerpoint/2010/main" val="9960496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1362E46-ED4E-456E-A9BF-583F6FFAE32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7473813-412E-43EA-B8BB-75CB3B13BCC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F6BD741-9041-43A3-AD74-7AC0E61B9A2A}"/>
              </a:ext>
            </a:extLst>
          </p:cNvPr>
          <p:cNvSpPr>
            <a:spLocks noGrp="1"/>
          </p:cNvSpPr>
          <p:nvPr>
            <p:ph type="dt" sz="half" idx="10"/>
          </p:nvPr>
        </p:nvSpPr>
        <p:spPr/>
        <p:txBody>
          <a:bodyPr/>
          <a:lstStyle/>
          <a:p>
            <a:fld id="{96E8ED81-BBD5-4B3C-BAB4-3F2063E1FF7A}" type="datetimeFigureOut">
              <a:rPr lang="en-US" smtClean="0"/>
              <a:t>10/21/2018</a:t>
            </a:fld>
            <a:endParaRPr lang="en-US"/>
          </a:p>
        </p:txBody>
      </p:sp>
      <p:sp>
        <p:nvSpPr>
          <p:cNvPr id="5" name="Footer Placeholder 4">
            <a:extLst>
              <a:ext uri="{FF2B5EF4-FFF2-40B4-BE49-F238E27FC236}">
                <a16:creationId xmlns:a16="http://schemas.microsoft.com/office/drawing/2014/main" id="{5F3D4A09-9D88-4FDF-A988-96E141C5A8B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FD1DC8-C1B3-4FF9-821E-7C7E05ECAF70}"/>
              </a:ext>
            </a:extLst>
          </p:cNvPr>
          <p:cNvSpPr>
            <a:spLocks noGrp="1"/>
          </p:cNvSpPr>
          <p:nvPr>
            <p:ph type="sldNum" sz="quarter" idx="12"/>
          </p:nvPr>
        </p:nvSpPr>
        <p:spPr/>
        <p:txBody>
          <a:bodyPr/>
          <a:lstStyle/>
          <a:p>
            <a:fld id="{B5495E4C-49D3-4891-8073-D8A06927FF4A}" type="slidenum">
              <a:rPr lang="en-US" smtClean="0"/>
              <a:t>‹#›</a:t>
            </a:fld>
            <a:endParaRPr lang="en-US"/>
          </a:p>
        </p:txBody>
      </p:sp>
    </p:spTree>
    <p:extLst>
      <p:ext uri="{BB962C8B-B14F-4D97-AF65-F5344CB8AC3E}">
        <p14:creationId xmlns:p14="http://schemas.microsoft.com/office/powerpoint/2010/main" val="13437866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7BAEA-4F1D-472F-8766-1F4C18FDFAA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C1A8FBD-FD08-4884-8666-B7D3393C1A6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C829AE8-7716-464A-B91B-C698F72D36E2}"/>
              </a:ext>
            </a:extLst>
          </p:cNvPr>
          <p:cNvSpPr>
            <a:spLocks noGrp="1"/>
          </p:cNvSpPr>
          <p:nvPr>
            <p:ph type="dt" sz="half" idx="10"/>
          </p:nvPr>
        </p:nvSpPr>
        <p:spPr/>
        <p:txBody>
          <a:bodyPr/>
          <a:lstStyle/>
          <a:p>
            <a:fld id="{96E8ED81-BBD5-4B3C-BAB4-3F2063E1FF7A}" type="datetimeFigureOut">
              <a:rPr lang="en-US" smtClean="0"/>
              <a:t>10/21/2018</a:t>
            </a:fld>
            <a:endParaRPr lang="en-US"/>
          </a:p>
        </p:txBody>
      </p:sp>
      <p:sp>
        <p:nvSpPr>
          <p:cNvPr id="5" name="Footer Placeholder 4">
            <a:extLst>
              <a:ext uri="{FF2B5EF4-FFF2-40B4-BE49-F238E27FC236}">
                <a16:creationId xmlns:a16="http://schemas.microsoft.com/office/drawing/2014/main" id="{2FCFB192-FFBB-45D0-A46D-43827BF336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04808E3-661B-40B5-A364-1CA287529E0A}"/>
              </a:ext>
            </a:extLst>
          </p:cNvPr>
          <p:cNvSpPr>
            <a:spLocks noGrp="1"/>
          </p:cNvSpPr>
          <p:nvPr>
            <p:ph type="sldNum" sz="quarter" idx="12"/>
          </p:nvPr>
        </p:nvSpPr>
        <p:spPr/>
        <p:txBody>
          <a:bodyPr/>
          <a:lstStyle/>
          <a:p>
            <a:fld id="{B5495E4C-49D3-4891-8073-D8A06927FF4A}" type="slidenum">
              <a:rPr lang="en-US" smtClean="0"/>
              <a:t>‹#›</a:t>
            </a:fld>
            <a:endParaRPr lang="en-US"/>
          </a:p>
        </p:txBody>
      </p:sp>
    </p:spTree>
    <p:extLst>
      <p:ext uri="{BB962C8B-B14F-4D97-AF65-F5344CB8AC3E}">
        <p14:creationId xmlns:p14="http://schemas.microsoft.com/office/powerpoint/2010/main" val="38379985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D77F8E-771F-4654-B83A-E773666F070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AEA1CF1-1B36-4654-BA9C-3F2620BDD74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A774E107-6A55-4E62-946E-0DCA2AE69072}"/>
              </a:ext>
            </a:extLst>
          </p:cNvPr>
          <p:cNvSpPr>
            <a:spLocks noGrp="1"/>
          </p:cNvSpPr>
          <p:nvPr>
            <p:ph type="dt" sz="half" idx="10"/>
          </p:nvPr>
        </p:nvSpPr>
        <p:spPr/>
        <p:txBody>
          <a:bodyPr/>
          <a:lstStyle/>
          <a:p>
            <a:fld id="{96E8ED81-BBD5-4B3C-BAB4-3F2063E1FF7A}" type="datetimeFigureOut">
              <a:rPr lang="en-US" smtClean="0"/>
              <a:t>10/21/2018</a:t>
            </a:fld>
            <a:endParaRPr lang="en-US"/>
          </a:p>
        </p:txBody>
      </p:sp>
      <p:sp>
        <p:nvSpPr>
          <p:cNvPr id="5" name="Footer Placeholder 4">
            <a:extLst>
              <a:ext uri="{FF2B5EF4-FFF2-40B4-BE49-F238E27FC236}">
                <a16:creationId xmlns:a16="http://schemas.microsoft.com/office/drawing/2014/main" id="{EF0CE7CC-A1D4-4A44-B0AC-D4A8BC921B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B0EBFD-6B91-4478-95C8-B661155CE5BC}"/>
              </a:ext>
            </a:extLst>
          </p:cNvPr>
          <p:cNvSpPr>
            <a:spLocks noGrp="1"/>
          </p:cNvSpPr>
          <p:nvPr>
            <p:ph type="sldNum" sz="quarter" idx="12"/>
          </p:nvPr>
        </p:nvSpPr>
        <p:spPr/>
        <p:txBody>
          <a:bodyPr/>
          <a:lstStyle/>
          <a:p>
            <a:fld id="{B5495E4C-49D3-4891-8073-D8A06927FF4A}" type="slidenum">
              <a:rPr lang="en-US" smtClean="0"/>
              <a:t>‹#›</a:t>
            </a:fld>
            <a:endParaRPr lang="en-US"/>
          </a:p>
        </p:txBody>
      </p:sp>
    </p:spTree>
    <p:extLst>
      <p:ext uri="{BB962C8B-B14F-4D97-AF65-F5344CB8AC3E}">
        <p14:creationId xmlns:p14="http://schemas.microsoft.com/office/powerpoint/2010/main" val="1224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536812-FF2B-45E0-A405-07DF47CF59C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CC18071-4F43-4173-8A28-DC7716E53CE4}"/>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E5BA278-4D5B-4468-8C1F-604B72954D1D}"/>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9BDBD56-5D69-457F-8FD3-F7C01017F60E}"/>
              </a:ext>
            </a:extLst>
          </p:cNvPr>
          <p:cNvSpPr>
            <a:spLocks noGrp="1"/>
          </p:cNvSpPr>
          <p:nvPr>
            <p:ph type="dt" sz="half" idx="10"/>
          </p:nvPr>
        </p:nvSpPr>
        <p:spPr/>
        <p:txBody>
          <a:bodyPr/>
          <a:lstStyle/>
          <a:p>
            <a:fld id="{96E8ED81-BBD5-4B3C-BAB4-3F2063E1FF7A}" type="datetimeFigureOut">
              <a:rPr lang="en-US" smtClean="0"/>
              <a:t>10/21/2018</a:t>
            </a:fld>
            <a:endParaRPr lang="en-US"/>
          </a:p>
        </p:txBody>
      </p:sp>
      <p:sp>
        <p:nvSpPr>
          <p:cNvPr id="6" name="Footer Placeholder 5">
            <a:extLst>
              <a:ext uri="{FF2B5EF4-FFF2-40B4-BE49-F238E27FC236}">
                <a16:creationId xmlns:a16="http://schemas.microsoft.com/office/drawing/2014/main" id="{BFF94BD2-906D-4502-B271-FB18CEF66D4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5975C9A-B6D4-4595-8786-9812707DE96A}"/>
              </a:ext>
            </a:extLst>
          </p:cNvPr>
          <p:cNvSpPr>
            <a:spLocks noGrp="1"/>
          </p:cNvSpPr>
          <p:nvPr>
            <p:ph type="sldNum" sz="quarter" idx="12"/>
          </p:nvPr>
        </p:nvSpPr>
        <p:spPr/>
        <p:txBody>
          <a:bodyPr/>
          <a:lstStyle/>
          <a:p>
            <a:fld id="{B5495E4C-49D3-4891-8073-D8A06927FF4A}" type="slidenum">
              <a:rPr lang="en-US" smtClean="0"/>
              <a:t>‹#›</a:t>
            </a:fld>
            <a:endParaRPr lang="en-US"/>
          </a:p>
        </p:txBody>
      </p:sp>
    </p:spTree>
    <p:extLst>
      <p:ext uri="{BB962C8B-B14F-4D97-AF65-F5344CB8AC3E}">
        <p14:creationId xmlns:p14="http://schemas.microsoft.com/office/powerpoint/2010/main" val="20426476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33D0A5-E1E5-4AFB-9F88-BF14D70402A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D1F6954-8F11-4180-817C-E34943A37C7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35A68CCC-4A32-4DFD-BA22-336E972504EE}"/>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54888FC-E450-40F8-B78C-38BECF76B10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7E048EBF-858B-48E8-93A4-F24042B6DA16}"/>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AE1DBB1-ECB9-4F41-9D75-05F62B713DA8}"/>
              </a:ext>
            </a:extLst>
          </p:cNvPr>
          <p:cNvSpPr>
            <a:spLocks noGrp="1"/>
          </p:cNvSpPr>
          <p:nvPr>
            <p:ph type="dt" sz="half" idx="10"/>
          </p:nvPr>
        </p:nvSpPr>
        <p:spPr/>
        <p:txBody>
          <a:bodyPr/>
          <a:lstStyle/>
          <a:p>
            <a:fld id="{96E8ED81-BBD5-4B3C-BAB4-3F2063E1FF7A}" type="datetimeFigureOut">
              <a:rPr lang="en-US" smtClean="0"/>
              <a:t>10/21/2018</a:t>
            </a:fld>
            <a:endParaRPr lang="en-US"/>
          </a:p>
        </p:txBody>
      </p:sp>
      <p:sp>
        <p:nvSpPr>
          <p:cNvPr id="8" name="Footer Placeholder 7">
            <a:extLst>
              <a:ext uri="{FF2B5EF4-FFF2-40B4-BE49-F238E27FC236}">
                <a16:creationId xmlns:a16="http://schemas.microsoft.com/office/drawing/2014/main" id="{2F629E27-5799-4B8F-970E-8BA5099DEE7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8BC905C-3A38-4B9B-A2EB-8DF460FF5508}"/>
              </a:ext>
            </a:extLst>
          </p:cNvPr>
          <p:cNvSpPr>
            <a:spLocks noGrp="1"/>
          </p:cNvSpPr>
          <p:nvPr>
            <p:ph type="sldNum" sz="quarter" idx="12"/>
          </p:nvPr>
        </p:nvSpPr>
        <p:spPr/>
        <p:txBody>
          <a:bodyPr/>
          <a:lstStyle/>
          <a:p>
            <a:fld id="{B5495E4C-49D3-4891-8073-D8A06927FF4A}" type="slidenum">
              <a:rPr lang="en-US" smtClean="0"/>
              <a:t>‹#›</a:t>
            </a:fld>
            <a:endParaRPr lang="en-US"/>
          </a:p>
        </p:txBody>
      </p:sp>
    </p:spTree>
    <p:extLst>
      <p:ext uri="{BB962C8B-B14F-4D97-AF65-F5344CB8AC3E}">
        <p14:creationId xmlns:p14="http://schemas.microsoft.com/office/powerpoint/2010/main" val="30189007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074DEF-80DD-4D50-A24B-A9F7A985FD7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28CF407-3947-4E2F-A5F6-310899EA8E7B}"/>
              </a:ext>
            </a:extLst>
          </p:cNvPr>
          <p:cNvSpPr>
            <a:spLocks noGrp="1"/>
          </p:cNvSpPr>
          <p:nvPr>
            <p:ph type="dt" sz="half" idx="10"/>
          </p:nvPr>
        </p:nvSpPr>
        <p:spPr/>
        <p:txBody>
          <a:bodyPr/>
          <a:lstStyle/>
          <a:p>
            <a:fld id="{96E8ED81-BBD5-4B3C-BAB4-3F2063E1FF7A}" type="datetimeFigureOut">
              <a:rPr lang="en-US" smtClean="0"/>
              <a:t>10/21/2018</a:t>
            </a:fld>
            <a:endParaRPr lang="en-US"/>
          </a:p>
        </p:txBody>
      </p:sp>
      <p:sp>
        <p:nvSpPr>
          <p:cNvPr id="4" name="Footer Placeholder 3">
            <a:extLst>
              <a:ext uri="{FF2B5EF4-FFF2-40B4-BE49-F238E27FC236}">
                <a16:creationId xmlns:a16="http://schemas.microsoft.com/office/drawing/2014/main" id="{1305C94A-76DB-456F-90E6-BED576D10F8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A9B7B11-7937-4401-A601-9538744DC44E}"/>
              </a:ext>
            </a:extLst>
          </p:cNvPr>
          <p:cNvSpPr>
            <a:spLocks noGrp="1"/>
          </p:cNvSpPr>
          <p:nvPr>
            <p:ph type="sldNum" sz="quarter" idx="12"/>
          </p:nvPr>
        </p:nvSpPr>
        <p:spPr/>
        <p:txBody>
          <a:bodyPr/>
          <a:lstStyle/>
          <a:p>
            <a:fld id="{B5495E4C-49D3-4891-8073-D8A06927FF4A}" type="slidenum">
              <a:rPr lang="en-US" smtClean="0"/>
              <a:t>‹#›</a:t>
            </a:fld>
            <a:endParaRPr lang="en-US"/>
          </a:p>
        </p:txBody>
      </p:sp>
    </p:spTree>
    <p:extLst>
      <p:ext uri="{BB962C8B-B14F-4D97-AF65-F5344CB8AC3E}">
        <p14:creationId xmlns:p14="http://schemas.microsoft.com/office/powerpoint/2010/main" val="3864161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934D680-8E9A-449B-AE84-B04D90F4C069}"/>
              </a:ext>
            </a:extLst>
          </p:cNvPr>
          <p:cNvSpPr>
            <a:spLocks noGrp="1"/>
          </p:cNvSpPr>
          <p:nvPr>
            <p:ph type="dt" sz="half" idx="10"/>
          </p:nvPr>
        </p:nvSpPr>
        <p:spPr/>
        <p:txBody>
          <a:bodyPr/>
          <a:lstStyle/>
          <a:p>
            <a:fld id="{96E8ED81-BBD5-4B3C-BAB4-3F2063E1FF7A}" type="datetimeFigureOut">
              <a:rPr lang="en-US" smtClean="0"/>
              <a:t>10/21/2018</a:t>
            </a:fld>
            <a:endParaRPr lang="en-US"/>
          </a:p>
        </p:txBody>
      </p:sp>
      <p:sp>
        <p:nvSpPr>
          <p:cNvPr id="3" name="Footer Placeholder 2">
            <a:extLst>
              <a:ext uri="{FF2B5EF4-FFF2-40B4-BE49-F238E27FC236}">
                <a16:creationId xmlns:a16="http://schemas.microsoft.com/office/drawing/2014/main" id="{A3337F02-7EA7-4D4A-8C71-27532F7E20F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03917AD-0FA2-4EC9-B85B-51756F868880}"/>
              </a:ext>
            </a:extLst>
          </p:cNvPr>
          <p:cNvSpPr>
            <a:spLocks noGrp="1"/>
          </p:cNvSpPr>
          <p:nvPr>
            <p:ph type="sldNum" sz="quarter" idx="12"/>
          </p:nvPr>
        </p:nvSpPr>
        <p:spPr/>
        <p:txBody>
          <a:bodyPr/>
          <a:lstStyle/>
          <a:p>
            <a:fld id="{B5495E4C-49D3-4891-8073-D8A06927FF4A}" type="slidenum">
              <a:rPr lang="en-US" smtClean="0"/>
              <a:t>‹#›</a:t>
            </a:fld>
            <a:endParaRPr lang="en-US"/>
          </a:p>
        </p:txBody>
      </p:sp>
    </p:spTree>
    <p:extLst>
      <p:ext uri="{BB962C8B-B14F-4D97-AF65-F5344CB8AC3E}">
        <p14:creationId xmlns:p14="http://schemas.microsoft.com/office/powerpoint/2010/main" val="35166665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F6375B-2727-439F-9E15-B517505A06D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FC85B0D-1248-4DA3-9D3C-D79AD2CB692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DA6A0C6-9E06-493C-9199-123CC5C9EF5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453A3D4-8669-489F-8012-941E552CF50C}"/>
              </a:ext>
            </a:extLst>
          </p:cNvPr>
          <p:cNvSpPr>
            <a:spLocks noGrp="1"/>
          </p:cNvSpPr>
          <p:nvPr>
            <p:ph type="dt" sz="half" idx="10"/>
          </p:nvPr>
        </p:nvSpPr>
        <p:spPr/>
        <p:txBody>
          <a:bodyPr/>
          <a:lstStyle/>
          <a:p>
            <a:fld id="{96E8ED81-BBD5-4B3C-BAB4-3F2063E1FF7A}" type="datetimeFigureOut">
              <a:rPr lang="en-US" smtClean="0"/>
              <a:t>10/21/2018</a:t>
            </a:fld>
            <a:endParaRPr lang="en-US"/>
          </a:p>
        </p:txBody>
      </p:sp>
      <p:sp>
        <p:nvSpPr>
          <p:cNvPr id="6" name="Footer Placeholder 5">
            <a:extLst>
              <a:ext uri="{FF2B5EF4-FFF2-40B4-BE49-F238E27FC236}">
                <a16:creationId xmlns:a16="http://schemas.microsoft.com/office/drawing/2014/main" id="{FC925BAA-DAB8-4E64-93BD-0918F53CC03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D7B1F22-42D7-4A32-A6F6-D4D9A7011681}"/>
              </a:ext>
            </a:extLst>
          </p:cNvPr>
          <p:cNvSpPr>
            <a:spLocks noGrp="1"/>
          </p:cNvSpPr>
          <p:nvPr>
            <p:ph type="sldNum" sz="quarter" idx="12"/>
          </p:nvPr>
        </p:nvSpPr>
        <p:spPr/>
        <p:txBody>
          <a:bodyPr/>
          <a:lstStyle/>
          <a:p>
            <a:fld id="{B5495E4C-49D3-4891-8073-D8A06927FF4A}" type="slidenum">
              <a:rPr lang="en-US" smtClean="0"/>
              <a:t>‹#›</a:t>
            </a:fld>
            <a:endParaRPr lang="en-US"/>
          </a:p>
        </p:txBody>
      </p:sp>
    </p:spTree>
    <p:extLst>
      <p:ext uri="{BB962C8B-B14F-4D97-AF65-F5344CB8AC3E}">
        <p14:creationId xmlns:p14="http://schemas.microsoft.com/office/powerpoint/2010/main" val="9513000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FD7FA2-7165-4057-86BA-BD1E3FD0874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8C6B2B4-9D2D-4FB3-A125-950FB7278FF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4AB6BAB-80BE-4774-B8A3-F49F3C3C1A2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2C03CB7-896E-4F6D-8C13-6EE00A33FEBA}"/>
              </a:ext>
            </a:extLst>
          </p:cNvPr>
          <p:cNvSpPr>
            <a:spLocks noGrp="1"/>
          </p:cNvSpPr>
          <p:nvPr>
            <p:ph type="dt" sz="half" idx="10"/>
          </p:nvPr>
        </p:nvSpPr>
        <p:spPr/>
        <p:txBody>
          <a:bodyPr/>
          <a:lstStyle/>
          <a:p>
            <a:fld id="{96E8ED81-BBD5-4B3C-BAB4-3F2063E1FF7A}" type="datetimeFigureOut">
              <a:rPr lang="en-US" smtClean="0"/>
              <a:t>10/21/2018</a:t>
            </a:fld>
            <a:endParaRPr lang="en-US"/>
          </a:p>
        </p:txBody>
      </p:sp>
      <p:sp>
        <p:nvSpPr>
          <p:cNvPr id="6" name="Footer Placeholder 5">
            <a:extLst>
              <a:ext uri="{FF2B5EF4-FFF2-40B4-BE49-F238E27FC236}">
                <a16:creationId xmlns:a16="http://schemas.microsoft.com/office/drawing/2014/main" id="{74DB9EE0-8776-4F18-923B-5E4006853F9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DD02C51-4BF8-4844-94C5-8E3DE88EB3B2}"/>
              </a:ext>
            </a:extLst>
          </p:cNvPr>
          <p:cNvSpPr>
            <a:spLocks noGrp="1"/>
          </p:cNvSpPr>
          <p:nvPr>
            <p:ph type="sldNum" sz="quarter" idx="12"/>
          </p:nvPr>
        </p:nvSpPr>
        <p:spPr/>
        <p:txBody>
          <a:bodyPr/>
          <a:lstStyle/>
          <a:p>
            <a:fld id="{B5495E4C-49D3-4891-8073-D8A06927FF4A}" type="slidenum">
              <a:rPr lang="en-US" smtClean="0"/>
              <a:t>‹#›</a:t>
            </a:fld>
            <a:endParaRPr lang="en-US"/>
          </a:p>
        </p:txBody>
      </p:sp>
    </p:spTree>
    <p:extLst>
      <p:ext uri="{BB962C8B-B14F-4D97-AF65-F5344CB8AC3E}">
        <p14:creationId xmlns:p14="http://schemas.microsoft.com/office/powerpoint/2010/main" val="29004351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46ECD4E-1FE7-49E5-8096-0155C708B2E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BCD1741-7301-4410-99DD-1141F93890D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74817D0-F2BB-483C-AC6B-8E540C73221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E8ED81-BBD5-4B3C-BAB4-3F2063E1FF7A}" type="datetimeFigureOut">
              <a:rPr lang="en-US" smtClean="0"/>
              <a:t>10/21/2018</a:t>
            </a:fld>
            <a:endParaRPr lang="en-US"/>
          </a:p>
        </p:txBody>
      </p:sp>
      <p:sp>
        <p:nvSpPr>
          <p:cNvPr id="5" name="Footer Placeholder 4">
            <a:extLst>
              <a:ext uri="{FF2B5EF4-FFF2-40B4-BE49-F238E27FC236}">
                <a16:creationId xmlns:a16="http://schemas.microsoft.com/office/drawing/2014/main" id="{08494489-4BED-4E37-9DE8-894CF5B80A0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9190C6B-160F-4AFD-9839-D87D790470F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495E4C-49D3-4891-8073-D8A06927FF4A}" type="slidenum">
              <a:rPr lang="en-US" smtClean="0"/>
              <a:t>‹#›</a:t>
            </a:fld>
            <a:endParaRPr lang="en-US"/>
          </a:p>
        </p:txBody>
      </p:sp>
    </p:spTree>
    <p:extLst>
      <p:ext uri="{BB962C8B-B14F-4D97-AF65-F5344CB8AC3E}">
        <p14:creationId xmlns:p14="http://schemas.microsoft.com/office/powerpoint/2010/main" val="19304717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2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2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2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37.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 Id="rId5" Type="http://schemas.openxmlformats.org/officeDocument/2006/relationships/image" Target="../media/image56.png"/><Relationship Id="rId4" Type="http://schemas.openxmlformats.org/officeDocument/2006/relationships/image" Target="../media/image55.png"/></Relationships>
</file>

<file path=ppt/slides/_rels/slide39.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xml"/><Relationship Id="rId4" Type="http://schemas.openxmlformats.org/officeDocument/2006/relationships/image" Target="../media/image67.png"/></Relationships>
</file>

<file path=ppt/slides/_rels/slide46.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2.xml"/><Relationship Id="rId4" Type="http://schemas.openxmlformats.org/officeDocument/2006/relationships/image" Target="../media/image70.png"/></Relationships>
</file>

<file path=ppt/slides/_rels/slide47.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2.xml"/><Relationship Id="rId4" Type="http://schemas.openxmlformats.org/officeDocument/2006/relationships/image" Target="../media/image73.png"/></Relationships>
</file>

<file path=ppt/slides/_rels/slide48.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18DD56D-CB0F-473D-AD09-C012B4936268}"/>
              </a:ext>
            </a:extLst>
          </p:cNvPr>
          <p:cNvSpPr>
            <a:spLocks noGrp="1"/>
          </p:cNvSpPr>
          <p:nvPr>
            <p:ph type="ctrTitle"/>
          </p:nvPr>
        </p:nvSpPr>
        <p:spPr/>
        <p:txBody>
          <a:bodyPr/>
          <a:lstStyle/>
          <a:p>
            <a:r>
              <a:rPr lang="en-US" dirty="0"/>
              <a:t>Do Golf Handicaps </a:t>
            </a:r>
            <a:r>
              <a:rPr lang="en-US" u="sng" dirty="0"/>
              <a:t>Always </a:t>
            </a:r>
            <a:r>
              <a:rPr lang="en-US" dirty="0"/>
              <a:t>Level the Playing Field?</a:t>
            </a:r>
          </a:p>
        </p:txBody>
      </p:sp>
      <p:sp>
        <p:nvSpPr>
          <p:cNvPr id="5" name="Subtitle 4">
            <a:extLst>
              <a:ext uri="{FF2B5EF4-FFF2-40B4-BE49-F238E27FC236}">
                <a16:creationId xmlns:a16="http://schemas.microsoft.com/office/drawing/2014/main" id="{3297D5EB-9EDC-4CB5-B9A4-4CA5224D1AC6}"/>
              </a:ext>
            </a:extLst>
          </p:cNvPr>
          <p:cNvSpPr>
            <a:spLocks noGrp="1"/>
          </p:cNvSpPr>
          <p:nvPr>
            <p:ph type="subTitle" idx="1"/>
          </p:nvPr>
        </p:nvSpPr>
        <p:spPr/>
        <p:txBody>
          <a:bodyPr>
            <a:normAutofit lnSpcReduction="10000"/>
          </a:bodyPr>
          <a:lstStyle/>
          <a:p>
            <a:r>
              <a:rPr lang="en-US" dirty="0"/>
              <a:t>David C. Trindade, Ph.D.</a:t>
            </a:r>
          </a:p>
          <a:p>
            <a:r>
              <a:rPr lang="en-US" dirty="0"/>
              <a:t>STAT-TECH</a:t>
            </a:r>
          </a:p>
          <a:p>
            <a:r>
              <a:rPr lang="en-US" dirty="0"/>
              <a:t>JMP Discovery Summit</a:t>
            </a:r>
          </a:p>
          <a:p>
            <a:r>
              <a:rPr lang="en-US" dirty="0"/>
              <a:t>October 2018</a:t>
            </a:r>
          </a:p>
        </p:txBody>
      </p:sp>
      <p:pic>
        <p:nvPicPr>
          <p:cNvPr id="14" name="Picture 13">
            <a:extLst>
              <a:ext uri="{FF2B5EF4-FFF2-40B4-BE49-F238E27FC236}">
                <a16:creationId xmlns:a16="http://schemas.microsoft.com/office/drawing/2014/main" id="{7286333A-3D9B-4CC8-946A-629A1E8A45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55137" y="586288"/>
            <a:ext cx="1642876" cy="2669674"/>
          </a:xfrm>
          <a:prstGeom prst="rect">
            <a:avLst/>
          </a:prstGeom>
        </p:spPr>
      </p:pic>
      <p:pic>
        <p:nvPicPr>
          <p:cNvPr id="16" name="Picture 15">
            <a:extLst>
              <a:ext uri="{FF2B5EF4-FFF2-40B4-BE49-F238E27FC236}">
                <a16:creationId xmlns:a16="http://schemas.microsoft.com/office/drawing/2014/main" id="{827543CB-EF12-49DB-9477-12233C2ECC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3987" y="495443"/>
            <a:ext cx="1791429" cy="2933557"/>
          </a:xfrm>
          <a:prstGeom prst="rect">
            <a:avLst/>
          </a:prstGeom>
        </p:spPr>
      </p:pic>
      <p:pic>
        <p:nvPicPr>
          <p:cNvPr id="18" name="Picture 17">
            <a:extLst>
              <a:ext uri="{FF2B5EF4-FFF2-40B4-BE49-F238E27FC236}">
                <a16:creationId xmlns:a16="http://schemas.microsoft.com/office/drawing/2014/main" id="{872BD018-BE45-4B26-8CCC-EEA2FBE2B91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000" y="3602038"/>
            <a:ext cx="1886798" cy="2607461"/>
          </a:xfrm>
          <a:prstGeom prst="rect">
            <a:avLst/>
          </a:prstGeom>
        </p:spPr>
      </p:pic>
      <p:pic>
        <p:nvPicPr>
          <p:cNvPr id="20" name="Picture 19">
            <a:extLst>
              <a:ext uri="{FF2B5EF4-FFF2-40B4-BE49-F238E27FC236}">
                <a16:creationId xmlns:a16="http://schemas.microsoft.com/office/drawing/2014/main" id="{F9C85909-46D0-422A-9338-8DC28CB7B453}"/>
              </a:ext>
            </a:extLst>
          </p:cNvPr>
          <p:cNvPicPr>
            <a:picLocks noChangeAspect="1"/>
          </p:cNvPicPr>
          <p:nvPr/>
        </p:nvPicPr>
        <p:blipFill>
          <a:blip r:embed="rId5"/>
          <a:stretch>
            <a:fillRect/>
          </a:stretch>
        </p:blipFill>
        <p:spPr>
          <a:xfrm>
            <a:off x="7936230" y="4529296"/>
            <a:ext cx="3512058" cy="1742416"/>
          </a:xfrm>
          <a:prstGeom prst="rect">
            <a:avLst/>
          </a:prstGeom>
        </p:spPr>
      </p:pic>
    </p:spTree>
    <p:extLst>
      <p:ext uri="{BB962C8B-B14F-4D97-AF65-F5344CB8AC3E}">
        <p14:creationId xmlns:p14="http://schemas.microsoft.com/office/powerpoint/2010/main" val="21465154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64C7B7-07C3-4891-A774-86DBE2FAED55}"/>
              </a:ext>
            </a:extLst>
          </p:cNvPr>
          <p:cNvSpPr>
            <a:spLocks noGrp="1"/>
          </p:cNvSpPr>
          <p:nvPr>
            <p:ph type="title"/>
          </p:nvPr>
        </p:nvSpPr>
        <p:spPr/>
        <p:txBody>
          <a:bodyPr/>
          <a:lstStyle/>
          <a:p>
            <a:r>
              <a:rPr lang="en-US" dirty="0"/>
              <a:t>Sandbagging: Outlier Detection</a:t>
            </a:r>
          </a:p>
        </p:txBody>
      </p:sp>
      <p:sp>
        <p:nvSpPr>
          <p:cNvPr id="3" name="Content Placeholder 2">
            <a:extLst>
              <a:ext uri="{FF2B5EF4-FFF2-40B4-BE49-F238E27FC236}">
                <a16:creationId xmlns:a16="http://schemas.microsoft.com/office/drawing/2014/main" id="{FD24D4F2-BE06-4139-BB49-F4D79A1B4623}"/>
              </a:ext>
            </a:extLst>
          </p:cNvPr>
          <p:cNvSpPr>
            <a:spLocks noGrp="1"/>
          </p:cNvSpPr>
          <p:nvPr>
            <p:ph idx="1"/>
          </p:nvPr>
        </p:nvSpPr>
        <p:spPr>
          <a:xfrm>
            <a:off x="838200" y="1504765"/>
            <a:ext cx="10515600" cy="1494467"/>
          </a:xfrm>
        </p:spPr>
        <p:txBody>
          <a:bodyPr>
            <a:normAutofit lnSpcReduction="10000"/>
          </a:bodyPr>
          <a:lstStyle/>
          <a:p>
            <a:pPr marL="0" indent="0">
              <a:buNone/>
            </a:pPr>
            <a:r>
              <a:rPr lang="en-US" dirty="0"/>
              <a:t>It can be informative to detect exceptionally low outliers in the net scores, especially scores that are posted by what are referred to as “sandbaggers”, individuals who shoot unusually low scores not consistent with their handicaps in competition.</a:t>
            </a:r>
          </a:p>
          <a:p>
            <a:endParaRPr lang="en-US" dirty="0"/>
          </a:p>
        </p:txBody>
      </p:sp>
      <p:pic>
        <p:nvPicPr>
          <p:cNvPr id="6" name="Picture 5">
            <a:extLst>
              <a:ext uri="{FF2B5EF4-FFF2-40B4-BE49-F238E27FC236}">
                <a16:creationId xmlns:a16="http://schemas.microsoft.com/office/drawing/2014/main" id="{A1C32835-4E4B-4E12-87C8-BD34AD05488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70983" y="3108140"/>
            <a:ext cx="2796054" cy="3062687"/>
          </a:xfrm>
          <a:prstGeom prst="rect">
            <a:avLst/>
          </a:prstGeom>
        </p:spPr>
      </p:pic>
    </p:spTree>
    <p:extLst>
      <p:ext uri="{BB962C8B-B14F-4D97-AF65-F5344CB8AC3E}">
        <p14:creationId xmlns:p14="http://schemas.microsoft.com/office/powerpoint/2010/main" val="4815520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DA1E34-E0E5-49A5-8066-DD8576636D2D}"/>
              </a:ext>
            </a:extLst>
          </p:cNvPr>
          <p:cNvSpPr>
            <a:spLocks noGrp="1"/>
          </p:cNvSpPr>
          <p:nvPr>
            <p:ph type="title"/>
          </p:nvPr>
        </p:nvSpPr>
        <p:spPr/>
        <p:txBody>
          <a:bodyPr/>
          <a:lstStyle/>
          <a:p>
            <a:r>
              <a:rPr lang="en-US" dirty="0"/>
              <a:t>Checking for Outliers in Net Scores with JMP</a:t>
            </a:r>
          </a:p>
        </p:txBody>
      </p:sp>
      <p:pic>
        <p:nvPicPr>
          <p:cNvPr id="6" name="Picture 5">
            <a:extLst>
              <a:ext uri="{FF2B5EF4-FFF2-40B4-BE49-F238E27FC236}">
                <a16:creationId xmlns:a16="http://schemas.microsoft.com/office/drawing/2014/main" id="{CE82929A-6AE7-49AA-9543-7CB5C5B61569}"/>
              </a:ext>
            </a:extLst>
          </p:cNvPr>
          <p:cNvPicPr>
            <a:picLocks noChangeAspect="1"/>
          </p:cNvPicPr>
          <p:nvPr/>
        </p:nvPicPr>
        <p:blipFill>
          <a:blip r:embed="rId2"/>
          <a:stretch>
            <a:fillRect/>
          </a:stretch>
        </p:blipFill>
        <p:spPr>
          <a:xfrm>
            <a:off x="1505107" y="1723231"/>
            <a:ext cx="2902301" cy="2672307"/>
          </a:xfrm>
          <a:prstGeom prst="rect">
            <a:avLst/>
          </a:prstGeom>
        </p:spPr>
      </p:pic>
      <p:pic>
        <p:nvPicPr>
          <p:cNvPr id="8" name="Picture 7">
            <a:extLst>
              <a:ext uri="{FF2B5EF4-FFF2-40B4-BE49-F238E27FC236}">
                <a16:creationId xmlns:a16="http://schemas.microsoft.com/office/drawing/2014/main" id="{63DDFB3D-99F0-4167-828D-A4110FF9557A}"/>
              </a:ext>
            </a:extLst>
          </p:cNvPr>
          <p:cNvPicPr>
            <a:picLocks noChangeAspect="1"/>
          </p:cNvPicPr>
          <p:nvPr/>
        </p:nvPicPr>
        <p:blipFill>
          <a:blip r:embed="rId3"/>
          <a:stretch>
            <a:fillRect/>
          </a:stretch>
        </p:blipFill>
        <p:spPr>
          <a:xfrm>
            <a:off x="4681728" y="4479226"/>
            <a:ext cx="5433999" cy="2064077"/>
          </a:xfrm>
          <a:prstGeom prst="rect">
            <a:avLst/>
          </a:prstGeom>
        </p:spPr>
      </p:pic>
      <p:pic>
        <p:nvPicPr>
          <p:cNvPr id="12" name="Picture 11">
            <a:extLst>
              <a:ext uri="{FF2B5EF4-FFF2-40B4-BE49-F238E27FC236}">
                <a16:creationId xmlns:a16="http://schemas.microsoft.com/office/drawing/2014/main" id="{6B40FC93-656E-4F75-9797-1698537704BA}"/>
              </a:ext>
            </a:extLst>
          </p:cNvPr>
          <p:cNvPicPr>
            <a:picLocks noChangeAspect="1"/>
          </p:cNvPicPr>
          <p:nvPr/>
        </p:nvPicPr>
        <p:blipFill>
          <a:blip r:embed="rId4"/>
          <a:stretch>
            <a:fillRect/>
          </a:stretch>
        </p:blipFill>
        <p:spPr>
          <a:xfrm>
            <a:off x="5746784" y="1782912"/>
            <a:ext cx="4373181" cy="2190772"/>
          </a:xfrm>
          <a:prstGeom prst="rect">
            <a:avLst/>
          </a:prstGeom>
        </p:spPr>
      </p:pic>
      <p:sp>
        <p:nvSpPr>
          <p:cNvPr id="7" name="TextBox 6">
            <a:extLst>
              <a:ext uri="{FF2B5EF4-FFF2-40B4-BE49-F238E27FC236}">
                <a16:creationId xmlns:a16="http://schemas.microsoft.com/office/drawing/2014/main" id="{4DE9DB93-7FD1-456A-99AE-922394EC5334}"/>
              </a:ext>
            </a:extLst>
          </p:cNvPr>
          <p:cNvSpPr txBox="1"/>
          <p:nvPr/>
        </p:nvSpPr>
        <p:spPr>
          <a:xfrm>
            <a:off x="1082040" y="1346735"/>
            <a:ext cx="3986784" cy="369332"/>
          </a:xfrm>
          <a:prstGeom prst="rect">
            <a:avLst/>
          </a:prstGeom>
          <a:noFill/>
        </p:spPr>
        <p:txBody>
          <a:bodyPr wrap="square" rtlCol="0">
            <a:spAutoFit/>
          </a:bodyPr>
          <a:lstStyle/>
          <a:p>
            <a:r>
              <a:rPr lang="en-US" dirty="0"/>
              <a:t>Analyze, Screening, Explore Outliers</a:t>
            </a:r>
          </a:p>
        </p:txBody>
      </p:sp>
      <p:sp>
        <p:nvSpPr>
          <p:cNvPr id="9" name="TextBox 8">
            <a:extLst>
              <a:ext uri="{FF2B5EF4-FFF2-40B4-BE49-F238E27FC236}">
                <a16:creationId xmlns:a16="http://schemas.microsoft.com/office/drawing/2014/main" id="{841C302B-4D5E-41CA-89C1-D1CD3919ABE7}"/>
              </a:ext>
            </a:extLst>
          </p:cNvPr>
          <p:cNvSpPr txBox="1"/>
          <p:nvPr/>
        </p:nvSpPr>
        <p:spPr>
          <a:xfrm>
            <a:off x="5746784" y="1353899"/>
            <a:ext cx="2468880" cy="369332"/>
          </a:xfrm>
          <a:prstGeom prst="rect">
            <a:avLst/>
          </a:prstGeom>
          <a:noFill/>
        </p:spPr>
        <p:txBody>
          <a:bodyPr wrap="square" rtlCol="0">
            <a:spAutoFit/>
          </a:bodyPr>
          <a:lstStyle/>
          <a:p>
            <a:r>
              <a:rPr lang="en-US" dirty="0"/>
              <a:t>Cast Roles</a:t>
            </a:r>
          </a:p>
        </p:txBody>
      </p:sp>
      <p:sp>
        <p:nvSpPr>
          <p:cNvPr id="10" name="TextBox 9">
            <a:extLst>
              <a:ext uri="{FF2B5EF4-FFF2-40B4-BE49-F238E27FC236}">
                <a16:creationId xmlns:a16="http://schemas.microsoft.com/office/drawing/2014/main" id="{53AFBEB9-6402-432A-BD61-17E9BA99C66A}"/>
              </a:ext>
            </a:extLst>
          </p:cNvPr>
          <p:cNvSpPr txBox="1"/>
          <p:nvPr/>
        </p:nvSpPr>
        <p:spPr>
          <a:xfrm>
            <a:off x="4681728" y="4077351"/>
            <a:ext cx="5266944" cy="369332"/>
          </a:xfrm>
          <a:prstGeom prst="rect">
            <a:avLst/>
          </a:prstGeom>
          <a:noFill/>
        </p:spPr>
        <p:txBody>
          <a:bodyPr wrap="square" rtlCol="0">
            <a:spAutoFit/>
          </a:bodyPr>
          <a:lstStyle/>
          <a:p>
            <a:r>
              <a:rPr lang="en-US" dirty="0"/>
              <a:t>Select Either Quantile Range or Robust Fit Outliers</a:t>
            </a:r>
          </a:p>
        </p:txBody>
      </p:sp>
    </p:spTree>
    <p:extLst>
      <p:ext uri="{BB962C8B-B14F-4D97-AF65-F5344CB8AC3E}">
        <p14:creationId xmlns:p14="http://schemas.microsoft.com/office/powerpoint/2010/main" val="8180010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DA1E34-E0E5-49A5-8066-DD8576636D2D}"/>
              </a:ext>
            </a:extLst>
          </p:cNvPr>
          <p:cNvSpPr>
            <a:spLocks noGrp="1"/>
          </p:cNvSpPr>
          <p:nvPr>
            <p:ph type="title"/>
          </p:nvPr>
        </p:nvSpPr>
        <p:spPr>
          <a:xfrm>
            <a:off x="838200" y="365125"/>
            <a:ext cx="10515600" cy="982151"/>
          </a:xfrm>
        </p:spPr>
        <p:txBody>
          <a:bodyPr/>
          <a:lstStyle/>
          <a:p>
            <a:r>
              <a:rPr lang="en-US" dirty="0"/>
              <a:t>Checking for Outliers in Net Scores with JMP</a:t>
            </a:r>
          </a:p>
        </p:txBody>
      </p:sp>
      <p:sp>
        <p:nvSpPr>
          <p:cNvPr id="3" name="Content Placeholder 2">
            <a:extLst>
              <a:ext uri="{FF2B5EF4-FFF2-40B4-BE49-F238E27FC236}">
                <a16:creationId xmlns:a16="http://schemas.microsoft.com/office/drawing/2014/main" id="{DA6BDFEF-6C33-4947-97F3-FC2A36273395}"/>
              </a:ext>
            </a:extLst>
          </p:cNvPr>
          <p:cNvSpPr>
            <a:spLocks noGrp="1"/>
          </p:cNvSpPr>
          <p:nvPr>
            <p:ph idx="1"/>
          </p:nvPr>
        </p:nvSpPr>
        <p:spPr>
          <a:xfrm>
            <a:off x="1573216" y="1347276"/>
            <a:ext cx="8439464" cy="1210120"/>
          </a:xfrm>
        </p:spPr>
        <p:txBody>
          <a:bodyPr>
            <a:normAutofit fontScale="77500" lnSpcReduction="20000"/>
          </a:bodyPr>
          <a:lstStyle/>
          <a:p>
            <a:pPr marL="0" indent="0">
              <a:buNone/>
            </a:pPr>
            <a:r>
              <a:rPr lang="en-US" dirty="0"/>
              <a:t>Quantile Range showed no outliers. Robust Range identified a possible outlier. </a:t>
            </a:r>
          </a:p>
          <a:p>
            <a:pPr marL="0" indent="0">
              <a:buNone/>
            </a:pPr>
            <a:r>
              <a:rPr lang="en-US" dirty="0"/>
              <a:t>To view outliers, click Net Scores Column and Select Rows to highlight row with suspect outlier.</a:t>
            </a:r>
          </a:p>
        </p:txBody>
      </p:sp>
      <p:pic>
        <p:nvPicPr>
          <p:cNvPr id="13" name="Picture 12">
            <a:extLst>
              <a:ext uri="{FF2B5EF4-FFF2-40B4-BE49-F238E27FC236}">
                <a16:creationId xmlns:a16="http://schemas.microsoft.com/office/drawing/2014/main" id="{9A7DDB99-E2A2-4914-8B31-100F5086CAC2}"/>
              </a:ext>
            </a:extLst>
          </p:cNvPr>
          <p:cNvPicPr>
            <a:picLocks noChangeAspect="1"/>
          </p:cNvPicPr>
          <p:nvPr/>
        </p:nvPicPr>
        <p:blipFill>
          <a:blip r:embed="rId2"/>
          <a:stretch>
            <a:fillRect/>
          </a:stretch>
        </p:blipFill>
        <p:spPr>
          <a:xfrm>
            <a:off x="1572234" y="3066350"/>
            <a:ext cx="3357729" cy="2444374"/>
          </a:xfrm>
          <a:prstGeom prst="rect">
            <a:avLst/>
          </a:prstGeom>
        </p:spPr>
      </p:pic>
      <p:pic>
        <p:nvPicPr>
          <p:cNvPr id="14" name="Picture 13">
            <a:extLst>
              <a:ext uri="{FF2B5EF4-FFF2-40B4-BE49-F238E27FC236}">
                <a16:creationId xmlns:a16="http://schemas.microsoft.com/office/drawing/2014/main" id="{E06BFCAF-40CB-4FFA-8251-19C5DCB2D072}"/>
              </a:ext>
            </a:extLst>
          </p:cNvPr>
          <p:cNvPicPr>
            <a:picLocks noChangeAspect="1"/>
          </p:cNvPicPr>
          <p:nvPr/>
        </p:nvPicPr>
        <p:blipFill>
          <a:blip r:embed="rId3"/>
          <a:stretch>
            <a:fillRect/>
          </a:stretch>
        </p:blipFill>
        <p:spPr>
          <a:xfrm>
            <a:off x="6218902" y="3066350"/>
            <a:ext cx="4120279" cy="2508505"/>
          </a:xfrm>
          <a:prstGeom prst="rect">
            <a:avLst/>
          </a:prstGeom>
        </p:spPr>
      </p:pic>
      <p:sp>
        <p:nvSpPr>
          <p:cNvPr id="4" name="TextBox 3">
            <a:extLst>
              <a:ext uri="{FF2B5EF4-FFF2-40B4-BE49-F238E27FC236}">
                <a16:creationId xmlns:a16="http://schemas.microsoft.com/office/drawing/2014/main" id="{F8A31AC8-6274-4158-89A6-9043CE336B1C}"/>
              </a:ext>
            </a:extLst>
          </p:cNvPr>
          <p:cNvSpPr txBox="1"/>
          <p:nvPr/>
        </p:nvSpPr>
        <p:spPr>
          <a:xfrm>
            <a:off x="1572234" y="2633241"/>
            <a:ext cx="2780310" cy="369332"/>
          </a:xfrm>
          <a:prstGeom prst="rect">
            <a:avLst/>
          </a:prstGeom>
          <a:noFill/>
        </p:spPr>
        <p:txBody>
          <a:bodyPr wrap="square" rtlCol="0">
            <a:spAutoFit/>
          </a:bodyPr>
          <a:lstStyle/>
          <a:p>
            <a:r>
              <a:rPr lang="en-US" dirty="0"/>
              <a:t>Quantile Range Outliers</a:t>
            </a:r>
          </a:p>
        </p:txBody>
      </p:sp>
      <p:sp>
        <p:nvSpPr>
          <p:cNvPr id="10" name="TextBox 9">
            <a:extLst>
              <a:ext uri="{FF2B5EF4-FFF2-40B4-BE49-F238E27FC236}">
                <a16:creationId xmlns:a16="http://schemas.microsoft.com/office/drawing/2014/main" id="{98D747BC-1D15-4A05-90A9-96DFAE0CF6DA}"/>
              </a:ext>
            </a:extLst>
          </p:cNvPr>
          <p:cNvSpPr txBox="1"/>
          <p:nvPr/>
        </p:nvSpPr>
        <p:spPr>
          <a:xfrm>
            <a:off x="6218902" y="2627207"/>
            <a:ext cx="2780310" cy="369332"/>
          </a:xfrm>
          <a:prstGeom prst="rect">
            <a:avLst/>
          </a:prstGeom>
          <a:noFill/>
        </p:spPr>
        <p:txBody>
          <a:bodyPr wrap="square" rtlCol="0">
            <a:spAutoFit/>
          </a:bodyPr>
          <a:lstStyle/>
          <a:p>
            <a:r>
              <a:rPr lang="en-US" dirty="0"/>
              <a:t>Robust Fit Outliers</a:t>
            </a:r>
          </a:p>
        </p:txBody>
      </p:sp>
      <p:cxnSp>
        <p:nvCxnSpPr>
          <p:cNvPr id="7" name="Straight Arrow Connector 6">
            <a:extLst>
              <a:ext uri="{FF2B5EF4-FFF2-40B4-BE49-F238E27FC236}">
                <a16:creationId xmlns:a16="http://schemas.microsoft.com/office/drawing/2014/main" id="{C67D7538-AA63-4260-A192-76202EC85AA6}"/>
              </a:ext>
            </a:extLst>
          </p:cNvPr>
          <p:cNvCxnSpPr/>
          <p:nvPr/>
        </p:nvCxnSpPr>
        <p:spPr>
          <a:xfrm>
            <a:off x="4929963" y="2221992"/>
            <a:ext cx="1516557" cy="311810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4BAAFBB8-C847-4258-AB24-A0D243F325C6}"/>
              </a:ext>
            </a:extLst>
          </p:cNvPr>
          <p:cNvCxnSpPr>
            <a:cxnSpLocks/>
          </p:cNvCxnSpPr>
          <p:nvPr/>
        </p:nvCxnSpPr>
        <p:spPr>
          <a:xfrm>
            <a:off x="7329314" y="2221992"/>
            <a:ext cx="620543" cy="183794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825047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DA1E34-E0E5-49A5-8066-DD8576636D2D}"/>
              </a:ext>
            </a:extLst>
          </p:cNvPr>
          <p:cNvSpPr>
            <a:spLocks noGrp="1"/>
          </p:cNvSpPr>
          <p:nvPr>
            <p:ph type="title"/>
          </p:nvPr>
        </p:nvSpPr>
        <p:spPr>
          <a:xfrm>
            <a:off x="838200" y="354493"/>
            <a:ext cx="10515600" cy="1325563"/>
          </a:xfrm>
        </p:spPr>
        <p:txBody>
          <a:bodyPr/>
          <a:lstStyle/>
          <a:p>
            <a:r>
              <a:rPr lang="en-US" dirty="0"/>
              <a:t>Outlier Row in Net Scores</a:t>
            </a:r>
          </a:p>
        </p:txBody>
      </p:sp>
      <p:sp>
        <p:nvSpPr>
          <p:cNvPr id="3" name="Content Placeholder 2">
            <a:extLst>
              <a:ext uri="{FF2B5EF4-FFF2-40B4-BE49-F238E27FC236}">
                <a16:creationId xmlns:a16="http://schemas.microsoft.com/office/drawing/2014/main" id="{DA6BDFEF-6C33-4947-97F3-FC2A36273395}"/>
              </a:ext>
            </a:extLst>
          </p:cNvPr>
          <p:cNvSpPr>
            <a:spLocks noGrp="1"/>
          </p:cNvSpPr>
          <p:nvPr>
            <p:ph idx="1"/>
          </p:nvPr>
        </p:nvSpPr>
        <p:spPr>
          <a:xfrm>
            <a:off x="925032" y="1541955"/>
            <a:ext cx="10877107" cy="1530854"/>
          </a:xfrm>
        </p:spPr>
        <p:txBody>
          <a:bodyPr>
            <a:normAutofit fontScale="92500" lnSpcReduction="10000"/>
          </a:bodyPr>
          <a:lstStyle/>
          <a:p>
            <a:pPr marL="0" indent="0">
              <a:buNone/>
            </a:pPr>
            <a:r>
              <a:rPr lang="en-US" dirty="0"/>
              <a:t>JMP highlighted rows 11 with Handicap 32, Gross Score 125, and Net Score 93.  This was a </a:t>
            </a:r>
            <a:r>
              <a:rPr lang="en-US" b="1" dirty="0"/>
              <a:t>high outlier </a:t>
            </a:r>
            <a:r>
              <a:rPr lang="en-US" dirty="0"/>
              <a:t>and no evidence of sandbagging! </a:t>
            </a:r>
          </a:p>
          <a:p>
            <a:pPr marL="0" indent="0">
              <a:buNone/>
            </a:pPr>
            <a:r>
              <a:rPr lang="en-US" dirty="0"/>
              <a:t>We can choose to Hide and Exclude this outlier by right clicking on the row, but we will include it in the analysis that follows. </a:t>
            </a:r>
          </a:p>
        </p:txBody>
      </p:sp>
      <p:pic>
        <p:nvPicPr>
          <p:cNvPr id="5" name="Picture 4">
            <a:extLst>
              <a:ext uri="{FF2B5EF4-FFF2-40B4-BE49-F238E27FC236}">
                <a16:creationId xmlns:a16="http://schemas.microsoft.com/office/drawing/2014/main" id="{281F122F-7256-4C93-B7EF-588A5F666A3A}"/>
              </a:ext>
            </a:extLst>
          </p:cNvPr>
          <p:cNvPicPr>
            <a:picLocks noChangeAspect="1"/>
          </p:cNvPicPr>
          <p:nvPr/>
        </p:nvPicPr>
        <p:blipFill>
          <a:blip r:embed="rId2"/>
          <a:stretch>
            <a:fillRect/>
          </a:stretch>
        </p:blipFill>
        <p:spPr>
          <a:xfrm>
            <a:off x="2892942" y="3211463"/>
            <a:ext cx="4343400" cy="2657475"/>
          </a:xfrm>
          <a:prstGeom prst="rect">
            <a:avLst/>
          </a:prstGeom>
        </p:spPr>
      </p:pic>
    </p:spTree>
    <p:extLst>
      <p:ext uri="{BB962C8B-B14F-4D97-AF65-F5344CB8AC3E}">
        <p14:creationId xmlns:p14="http://schemas.microsoft.com/office/powerpoint/2010/main" val="2686032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7AD93-C1E4-4E2C-98EB-C73003FBAD16}"/>
              </a:ext>
            </a:extLst>
          </p:cNvPr>
          <p:cNvSpPr>
            <a:spLocks noGrp="1"/>
          </p:cNvSpPr>
          <p:nvPr>
            <p:ph type="title"/>
          </p:nvPr>
        </p:nvSpPr>
        <p:spPr>
          <a:xfrm>
            <a:off x="838200" y="365125"/>
            <a:ext cx="10515600" cy="751293"/>
          </a:xfrm>
        </p:spPr>
        <p:txBody>
          <a:bodyPr/>
          <a:lstStyle/>
          <a:p>
            <a:r>
              <a:rPr lang="en-US" dirty="0"/>
              <a:t>Gross Scores Versus Handicaps (Fit Y by X)</a:t>
            </a:r>
          </a:p>
        </p:txBody>
      </p:sp>
      <p:sp>
        <p:nvSpPr>
          <p:cNvPr id="3" name="Content Placeholder 2">
            <a:extLst>
              <a:ext uri="{FF2B5EF4-FFF2-40B4-BE49-F238E27FC236}">
                <a16:creationId xmlns:a16="http://schemas.microsoft.com/office/drawing/2014/main" id="{EF717BEB-2733-436E-A783-3BD724EE9206}"/>
              </a:ext>
            </a:extLst>
          </p:cNvPr>
          <p:cNvSpPr>
            <a:spLocks noGrp="1"/>
          </p:cNvSpPr>
          <p:nvPr>
            <p:ph idx="1"/>
          </p:nvPr>
        </p:nvSpPr>
        <p:spPr>
          <a:xfrm>
            <a:off x="4997303" y="1201479"/>
            <a:ext cx="5835502" cy="2658140"/>
          </a:xfrm>
        </p:spPr>
        <p:txBody>
          <a:bodyPr>
            <a:normAutofit fontScale="92500" lnSpcReduction="10000"/>
          </a:bodyPr>
          <a:lstStyle/>
          <a:p>
            <a:r>
              <a:rPr lang="en-US" dirty="0"/>
              <a:t>As expected, there is a statistically significant, linear relationship between the gross scores and the handicaps.</a:t>
            </a:r>
          </a:p>
          <a:p>
            <a:r>
              <a:rPr lang="en-US" dirty="0"/>
              <a:t>Slope of the regression line is ~1.</a:t>
            </a:r>
          </a:p>
          <a:p>
            <a:r>
              <a:rPr lang="en-US" dirty="0" err="1"/>
              <a:t>RSquare</a:t>
            </a:r>
            <a:r>
              <a:rPr lang="en-US" dirty="0"/>
              <a:t> is roughly 72%, that is, the handicap factor reduces the variance in the distribution of gross scores by 72%.</a:t>
            </a:r>
          </a:p>
          <a:p>
            <a:endParaRPr lang="en-US" dirty="0"/>
          </a:p>
        </p:txBody>
      </p:sp>
      <p:pic>
        <p:nvPicPr>
          <p:cNvPr id="5" name="Picture 4">
            <a:extLst>
              <a:ext uri="{FF2B5EF4-FFF2-40B4-BE49-F238E27FC236}">
                <a16:creationId xmlns:a16="http://schemas.microsoft.com/office/drawing/2014/main" id="{051E809B-09F0-4ABC-B366-BE3959BE3BE1}"/>
              </a:ext>
            </a:extLst>
          </p:cNvPr>
          <p:cNvPicPr>
            <a:picLocks noChangeAspect="1"/>
          </p:cNvPicPr>
          <p:nvPr/>
        </p:nvPicPr>
        <p:blipFill>
          <a:blip r:embed="rId2"/>
          <a:stretch>
            <a:fillRect/>
          </a:stretch>
        </p:blipFill>
        <p:spPr>
          <a:xfrm>
            <a:off x="1438274" y="1201479"/>
            <a:ext cx="3244316" cy="5178056"/>
          </a:xfrm>
          <a:prstGeom prst="rect">
            <a:avLst/>
          </a:prstGeom>
        </p:spPr>
      </p:pic>
      <p:cxnSp>
        <p:nvCxnSpPr>
          <p:cNvPr id="6" name="Straight Arrow Connector 5">
            <a:extLst>
              <a:ext uri="{FF2B5EF4-FFF2-40B4-BE49-F238E27FC236}">
                <a16:creationId xmlns:a16="http://schemas.microsoft.com/office/drawing/2014/main" id="{10E1111D-530C-40A6-910C-07C18D6ABBE4}"/>
              </a:ext>
            </a:extLst>
          </p:cNvPr>
          <p:cNvCxnSpPr>
            <a:cxnSpLocks/>
          </p:cNvCxnSpPr>
          <p:nvPr/>
        </p:nvCxnSpPr>
        <p:spPr>
          <a:xfrm flipH="1">
            <a:off x="2770632" y="2530549"/>
            <a:ext cx="2290679" cy="132907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9E7D519F-95CF-4BE3-87F0-481DAD63C6E3}"/>
              </a:ext>
            </a:extLst>
          </p:cNvPr>
          <p:cNvCxnSpPr>
            <a:cxnSpLocks/>
          </p:cNvCxnSpPr>
          <p:nvPr/>
        </p:nvCxnSpPr>
        <p:spPr>
          <a:xfrm flipH="1">
            <a:off x="3127248" y="3125972"/>
            <a:ext cx="2013312" cy="102540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598225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7AD93-C1E4-4E2C-98EB-C73003FBAD16}"/>
              </a:ext>
            </a:extLst>
          </p:cNvPr>
          <p:cNvSpPr>
            <a:spLocks noGrp="1"/>
          </p:cNvSpPr>
          <p:nvPr>
            <p:ph type="title"/>
          </p:nvPr>
        </p:nvSpPr>
        <p:spPr>
          <a:xfrm>
            <a:off x="838200" y="365125"/>
            <a:ext cx="10515600" cy="751293"/>
          </a:xfrm>
        </p:spPr>
        <p:txBody>
          <a:bodyPr/>
          <a:lstStyle/>
          <a:p>
            <a:r>
              <a:rPr lang="en-US" dirty="0"/>
              <a:t>Net Scores Versus Handicaps</a:t>
            </a:r>
          </a:p>
        </p:txBody>
      </p:sp>
      <p:sp>
        <p:nvSpPr>
          <p:cNvPr id="3" name="Content Placeholder 2">
            <a:extLst>
              <a:ext uri="{FF2B5EF4-FFF2-40B4-BE49-F238E27FC236}">
                <a16:creationId xmlns:a16="http://schemas.microsoft.com/office/drawing/2014/main" id="{EF717BEB-2733-436E-A783-3BD724EE9206}"/>
              </a:ext>
            </a:extLst>
          </p:cNvPr>
          <p:cNvSpPr>
            <a:spLocks noGrp="1"/>
          </p:cNvSpPr>
          <p:nvPr>
            <p:ph idx="1"/>
          </p:nvPr>
        </p:nvSpPr>
        <p:spPr>
          <a:xfrm>
            <a:off x="4997303" y="1201478"/>
            <a:ext cx="6005642" cy="4065465"/>
          </a:xfrm>
        </p:spPr>
        <p:txBody>
          <a:bodyPr>
            <a:normAutofit fontScale="92500" lnSpcReduction="10000"/>
          </a:bodyPr>
          <a:lstStyle/>
          <a:p>
            <a:r>
              <a:rPr lang="en-US" dirty="0"/>
              <a:t>There is no statistically significant relationship between the net scores and the handicaps.</a:t>
            </a:r>
          </a:p>
          <a:p>
            <a:r>
              <a:rPr lang="en-US" dirty="0"/>
              <a:t>Slope of the regression line is ~0.07</a:t>
            </a:r>
          </a:p>
          <a:p>
            <a:r>
              <a:rPr lang="en-US" dirty="0" err="1"/>
              <a:t>RSquare</a:t>
            </a:r>
            <a:r>
              <a:rPr lang="en-US" dirty="0"/>
              <a:t> is only ~1%. </a:t>
            </a:r>
          </a:p>
          <a:p>
            <a:r>
              <a:rPr lang="en-US" dirty="0"/>
              <a:t>We interpret these results as indicating that the handicap factor produced fairly consistent and comparable scores among the players, that is, there was a </a:t>
            </a:r>
            <a:r>
              <a:rPr lang="en-US" b="1" dirty="0"/>
              <a:t>relatively level playing field</a:t>
            </a:r>
            <a:r>
              <a:rPr lang="en-US" dirty="0"/>
              <a:t> for the competing golfers.</a:t>
            </a:r>
          </a:p>
          <a:p>
            <a:endParaRPr lang="en-US" dirty="0"/>
          </a:p>
        </p:txBody>
      </p:sp>
      <p:pic>
        <p:nvPicPr>
          <p:cNvPr id="4" name="Picture 3">
            <a:extLst>
              <a:ext uri="{FF2B5EF4-FFF2-40B4-BE49-F238E27FC236}">
                <a16:creationId xmlns:a16="http://schemas.microsoft.com/office/drawing/2014/main" id="{EBD8A830-B436-4AA3-A3E0-69333BDC8798}"/>
              </a:ext>
            </a:extLst>
          </p:cNvPr>
          <p:cNvPicPr>
            <a:picLocks noChangeAspect="1"/>
          </p:cNvPicPr>
          <p:nvPr/>
        </p:nvPicPr>
        <p:blipFill>
          <a:blip r:embed="rId2"/>
          <a:stretch>
            <a:fillRect/>
          </a:stretch>
        </p:blipFill>
        <p:spPr>
          <a:xfrm>
            <a:off x="1727671" y="1116418"/>
            <a:ext cx="2895011" cy="5497033"/>
          </a:xfrm>
          <a:prstGeom prst="rect">
            <a:avLst/>
          </a:prstGeom>
        </p:spPr>
      </p:pic>
      <p:cxnSp>
        <p:nvCxnSpPr>
          <p:cNvPr id="6" name="Straight Arrow Connector 5">
            <a:extLst>
              <a:ext uri="{FF2B5EF4-FFF2-40B4-BE49-F238E27FC236}">
                <a16:creationId xmlns:a16="http://schemas.microsoft.com/office/drawing/2014/main" id="{C0FD27D6-5B98-4B07-AD82-CFF7EE2C26C8}"/>
              </a:ext>
            </a:extLst>
          </p:cNvPr>
          <p:cNvCxnSpPr/>
          <p:nvPr/>
        </p:nvCxnSpPr>
        <p:spPr>
          <a:xfrm flipH="1">
            <a:off x="3026664" y="2615184"/>
            <a:ext cx="1970639" cy="134416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7B6429F2-BDCF-4040-93EF-8C0C9F1652FC}"/>
              </a:ext>
            </a:extLst>
          </p:cNvPr>
          <p:cNvCxnSpPr>
            <a:cxnSpLocks/>
          </p:cNvCxnSpPr>
          <p:nvPr/>
        </p:nvCxnSpPr>
        <p:spPr>
          <a:xfrm flipH="1">
            <a:off x="3520440" y="3041904"/>
            <a:ext cx="1625376" cy="127406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52332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7DABD7-23CA-4EE7-8E36-F42FCFDD1111}"/>
              </a:ext>
            </a:extLst>
          </p:cNvPr>
          <p:cNvSpPr>
            <a:spLocks noGrp="1"/>
          </p:cNvSpPr>
          <p:nvPr>
            <p:ph type="title"/>
          </p:nvPr>
        </p:nvSpPr>
        <p:spPr>
          <a:xfrm>
            <a:off x="838200" y="365126"/>
            <a:ext cx="10515600" cy="711233"/>
          </a:xfrm>
        </p:spPr>
        <p:txBody>
          <a:bodyPr>
            <a:normAutofit fontScale="90000"/>
          </a:bodyPr>
          <a:lstStyle/>
          <a:p>
            <a:r>
              <a:rPr lang="en-US" dirty="0"/>
              <a:t>Mean Scores by Handicap (Formula </a:t>
            </a:r>
            <a:r>
              <a:rPr lang="en-US" dirty="0" err="1"/>
              <a:t>byVariable</a:t>
            </a:r>
            <a:r>
              <a:rPr lang="en-US" dirty="0"/>
              <a:t>)</a:t>
            </a:r>
          </a:p>
        </p:txBody>
      </p:sp>
      <p:sp>
        <p:nvSpPr>
          <p:cNvPr id="3" name="Content Placeholder 2">
            <a:extLst>
              <a:ext uri="{FF2B5EF4-FFF2-40B4-BE49-F238E27FC236}">
                <a16:creationId xmlns:a16="http://schemas.microsoft.com/office/drawing/2014/main" id="{33AED4D4-27EA-4E83-82EE-8A46FCDB76E5}"/>
              </a:ext>
            </a:extLst>
          </p:cNvPr>
          <p:cNvSpPr>
            <a:spLocks noGrp="1"/>
          </p:cNvSpPr>
          <p:nvPr>
            <p:ph idx="1"/>
          </p:nvPr>
        </p:nvSpPr>
        <p:spPr>
          <a:xfrm>
            <a:off x="674915" y="1673352"/>
            <a:ext cx="10270454" cy="4297680"/>
          </a:xfrm>
        </p:spPr>
        <p:txBody>
          <a:bodyPr>
            <a:normAutofit fontScale="92500" lnSpcReduction="10000"/>
          </a:bodyPr>
          <a:lstStyle/>
          <a:p>
            <a:r>
              <a:rPr lang="en-US" dirty="0"/>
              <a:t>Because of the variation in individual gross and net scores for each handicap value, it can be informative to consider estimating the mean scores for each handicap and then applying Fit Y by X.</a:t>
            </a:r>
          </a:p>
          <a:p>
            <a:endParaRPr lang="en-US" dirty="0"/>
          </a:p>
          <a:p>
            <a:r>
              <a:rPr lang="en-US" dirty="0"/>
              <a:t>A very useful capability in the formula menu easily allows the mean estimation via the </a:t>
            </a:r>
            <a:r>
              <a:rPr lang="en-US" dirty="0" err="1"/>
              <a:t>byVariable</a:t>
            </a:r>
            <a:r>
              <a:rPr lang="en-US" dirty="0"/>
              <a:t> in the Col Mean function to calculate means based on the entries in a specific column. </a:t>
            </a:r>
          </a:p>
          <a:p>
            <a:endParaRPr lang="en-US" dirty="0"/>
          </a:p>
          <a:p>
            <a:r>
              <a:rPr lang="en-US" dirty="0"/>
              <a:t>For example, suppose we wish to calculate the gross mean scores by handicap. We set up a separate column labeled “Gross Mean Scores by Handicap” in the data table.</a:t>
            </a:r>
          </a:p>
        </p:txBody>
      </p:sp>
    </p:spTree>
    <p:extLst>
      <p:ext uri="{BB962C8B-B14F-4D97-AF65-F5344CB8AC3E}">
        <p14:creationId xmlns:p14="http://schemas.microsoft.com/office/powerpoint/2010/main" val="10117777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7DABD7-23CA-4EE7-8E36-F42FCFDD1111}"/>
              </a:ext>
            </a:extLst>
          </p:cNvPr>
          <p:cNvSpPr>
            <a:spLocks noGrp="1"/>
          </p:cNvSpPr>
          <p:nvPr>
            <p:ph type="title"/>
          </p:nvPr>
        </p:nvSpPr>
        <p:spPr>
          <a:xfrm>
            <a:off x="838200" y="365126"/>
            <a:ext cx="10515600" cy="711233"/>
          </a:xfrm>
        </p:spPr>
        <p:txBody>
          <a:bodyPr>
            <a:normAutofit fontScale="90000"/>
          </a:bodyPr>
          <a:lstStyle/>
          <a:p>
            <a:r>
              <a:rPr lang="en-US" dirty="0"/>
              <a:t>Mean Scores by Handicap (Formula </a:t>
            </a:r>
            <a:r>
              <a:rPr lang="en-US" dirty="0" err="1"/>
              <a:t>byVariable</a:t>
            </a:r>
            <a:r>
              <a:rPr lang="en-US" dirty="0"/>
              <a:t>)</a:t>
            </a:r>
          </a:p>
        </p:txBody>
      </p:sp>
      <p:sp>
        <p:nvSpPr>
          <p:cNvPr id="3" name="Content Placeholder 2">
            <a:extLst>
              <a:ext uri="{FF2B5EF4-FFF2-40B4-BE49-F238E27FC236}">
                <a16:creationId xmlns:a16="http://schemas.microsoft.com/office/drawing/2014/main" id="{33AED4D4-27EA-4E83-82EE-8A46FCDB76E5}"/>
              </a:ext>
            </a:extLst>
          </p:cNvPr>
          <p:cNvSpPr>
            <a:spLocks noGrp="1"/>
          </p:cNvSpPr>
          <p:nvPr>
            <p:ph idx="1"/>
          </p:nvPr>
        </p:nvSpPr>
        <p:spPr>
          <a:xfrm>
            <a:off x="511629" y="1197864"/>
            <a:ext cx="10842171" cy="5175503"/>
          </a:xfrm>
        </p:spPr>
        <p:txBody>
          <a:bodyPr>
            <a:normAutofit lnSpcReduction="10000"/>
          </a:bodyPr>
          <a:lstStyle/>
          <a:p>
            <a:r>
              <a:rPr lang="en-US" sz="2400" dirty="0"/>
              <a:t>In the formula entry whiteboard space, select </a:t>
            </a:r>
            <a:r>
              <a:rPr lang="en-US" sz="2400" b="1" dirty="0"/>
              <a:t>Statistical</a:t>
            </a:r>
            <a:r>
              <a:rPr lang="en-US" sz="2400" dirty="0"/>
              <a:t>, </a:t>
            </a:r>
            <a:r>
              <a:rPr lang="en-US" sz="2400" b="1" dirty="0"/>
              <a:t>Col Mean</a:t>
            </a:r>
            <a:r>
              <a:rPr lang="en-US" sz="2400" dirty="0"/>
              <a:t>, and click on the “Gross Scores” column to get the entry shown below:</a:t>
            </a:r>
          </a:p>
          <a:p>
            <a:endParaRPr lang="en-US" sz="2400" dirty="0"/>
          </a:p>
          <a:p>
            <a:r>
              <a:rPr lang="en-US" sz="2400" dirty="0"/>
              <a:t>Next, with the “Gross Scores” outline box highlighted, click the insert symbol “^” to display the “</a:t>
            </a:r>
            <a:r>
              <a:rPr lang="en-US" sz="2400" dirty="0" err="1"/>
              <a:t>byVariable</a:t>
            </a:r>
            <a:r>
              <a:rPr lang="en-US" sz="2400" dirty="0"/>
              <a:t>” box, and click the “Handicap” column for that entry.</a:t>
            </a:r>
          </a:p>
          <a:p>
            <a:endParaRPr lang="en-US" sz="2400" dirty="0"/>
          </a:p>
          <a:p>
            <a:r>
              <a:rPr lang="en-US" sz="2400" dirty="0"/>
              <a:t>JMP will now fill in the column with the mean gross scores for each handicap. </a:t>
            </a:r>
          </a:p>
          <a:p>
            <a:r>
              <a:rPr lang="en-US" sz="2400" dirty="0"/>
              <a:t>Because of the different number of golfers at each handicap value, we can also set up a separate column for weights or frequency for the number of players at each handicap value using formula below.  </a:t>
            </a:r>
          </a:p>
          <a:p>
            <a:pPr marL="0" indent="0">
              <a:buNone/>
            </a:pPr>
            <a:endParaRPr lang="en-US" sz="2400" dirty="0"/>
          </a:p>
          <a:p>
            <a:endParaRPr lang="en-US" sz="2400" dirty="0"/>
          </a:p>
          <a:p>
            <a:r>
              <a:rPr lang="en-US" sz="2400" dirty="0"/>
              <a:t>Note that </a:t>
            </a:r>
            <a:r>
              <a:rPr lang="en-US" sz="2400" b="1" dirty="0"/>
              <a:t>multiple</a:t>
            </a:r>
            <a:r>
              <a:rPr lang="en-US" sz="2400" dirty="0"/>
              <a:t> </a:t>
            </a:r>
            <a:r>
              <a:rPr lang="en-US" sz="2400" dirty="0" err="1"/>
              <a:t>byVariables</a:t>
            </a:r>
            <a:r>
              <a:rPr lang="en-US" sz="2400" dirty="0"/>
              <a:t> can be inserted in the formula. </a:t>
            </a:r>
          </a:p>
        </p:txBody>
      </p:sp>
      <p:pic>
        <p:nvPicPr>
          <p:cNvPr id="4" name="Picture 3">
            <a:extLst>
              <a:ext uri="{FF2B5EF4-FFF2-40B4-BE49-F238E27FC236}">
                <a16:creationId xmlns:a16="http://schemas.microsoft.com/office/drawing/2014/main" id="{E3318C4B-F1C9-4C69-8D3D-114EF7A79931}"/>
              </a:ext>
            </a:extLst>
          </p:cNvPr>
          <p:cNvPicPr>
            <a:picLocks noChangeAspect="1"/>
          </p:cNvPicPr>
          <p:nvPr/>
        </p:nvPicPr>
        <p:blipFill>
          <a:blip r:embed="rId2"/>
          <a:stretch>
            <a:fillRect/>
          </a:stretch>
        </p:blipFill>
        <p:spPr>
          <a:xfrm>
            <a:off x="4486318" y="1784914"/>
            <a:ext cx="2495010" cy="653144"/>
          </a:xfrm>
          <a:prstGeom prst="rect">
            <a:avLst/>
          </a:prstGeom>
          <a:noFill/>
        </p:spPr>
      </p:pic>
      <p:pic>
        <p:nvPicPr>
          <p:cNvPr id="6" name="Picture 5">
            <a:extLst>
              <a:ext uri="{FF2B5EF4-FFF2-40B4-BE49-F238E27FC236}">
                <a16:creationId xmlns:a16="http://schemas.microsoft.com/office/drawing/2014/main" id="{1C0267AC-A8CF-40BF-8ECE-0B04011C9232}"/>
              </a:ext>
            </a:extLst>
          </p:cNvPr>
          <p:cNvPicPr>
            <a:picLocks noChangeAspect="1"/>
          </p:cNvPicPr>
          <p:nvPr/>
        </p:nvPicPr>
        <p:blipFill>
          <a:blip r:embed="rId3"/>
          <a:stretch>
            <a:fillRect/>
          </a:stretch>
        </p:blipFill>
        <p:spPr>
          <a:xfrm>
            <a:off x="6199658" y="2945740"/>
            <a:ext cx="3497123" cy="567101"/>
          </a:xfrm>
          <a:prstGeom prst="rect">
            <a:avLst/>
          </a:prstGeom>
        </p:spPr>
      </p:pic>
      <p:pic>
        <p:nvPicPr>
          <p:cNvPr id="7" name="Picture 6">
            <a:extLst>
              <a:ext uri="{FF2B5EF4-FFF2-40B4-BE49-F238E27FC236}">
                <a16:creationId xmlns:a16="http://schemas.microsoft.com/office/drawing/2014/main" id="{121CC8D9-A4BC-42EC-95EF-716761D51C3D}"/>
              </a:ext>
            </a:extLst>
          </p:cNvPr>
          <p:cNvPicPr>
            <a:picLocks noChangeAspect="1"/>
          </p:cNvPicPr>
          <p:nvPr/>
        </p:nvPicPr>
        <p:blipFill>
          <a:blip r:embed="rId4"/>
          <a:stretch>
            <a:fillRect/>
          </a:stretch>
        </p:blipFill>
        <p:spPr>
          <a:xfrm>
            <a:off x="3879036" y="4901912"/>
            <a:ext cx="3671979" cy="567101"/>
          </a:xfrm>
          <a:prstGeom prst="rect">
            <a:avLst/>
          </a:prstGeom>
        </p:spPr>
      </p:pic>
      <p:pic>
        <p:nvPicPr>
          <p:cNvPr id="5" name="Picture 4">
            <a:extLst>
              <a:ext uri="{FF2B5EF4-FFF2-40B4-BE49-F238E27FC236}">
                <a16:creationId xmlns:a16="http://schemas.microsoft.com/office/drawing/2014/main" id="{4418FEE4-8577-42FB-83D1-6183283F84BB}"/>
              </a:ext>
            </a:extLst>
          </p:cNvPr>
          <p:cNvPicPr>
            <a:picLocks noChangeAspect="1"/>
          </p:cNvPicPr>
          <p:nvPr/>
        </p:nvPicPr>
        <p:blipFill>
          <a:blip r:embed="rId5"/>
          <a:stretch>
            <a:fillRect/>
          </a:stretch>
        </p:blipFill>
        <p:spPr>
          <a:xfrm>
            <a:off x="1577208" y="2945740"/>
            <a:ext cx="3653186" cy="567101"/>
          </a:xfrm>
          <a:prstGeom prst="rect">
            <a:avLst/>
          </a:prstGeom>
        </p:spPr>
      </p:pic>
      <p:cxnSp>
        <p:nvCxnSpPr>
          <p:cNvPr id="9" name="Straight Arrow Connector 8">
            <a:extLst>
              <a:ext uri="{FF2B5EF4-FFF2-40B4-BE49-F238E27FC236}">
                <a16:creationId xmlns:a16="http://schemas.microsoft.com/office/drawing/2014/main" id="{B94B338F-6B7A-4A7D-83AA-D39FF2FD9964}"/>
              </a:ext>
            </a:extLst>
          </p:cNvPr>
          <p:cNvCxnSpPr/>
          <p:nvPr/>
        </p:nvCxnSpPr>
        <p:spPr>
          <a:xfrm>
            <a:off x="5230394" y="3229289"/>
            <a:ext cx="969264"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937701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152188-10E8-4E16-A2DA-0C54EFBEAC19}"/>
              </a:ext>
            </a:extLst>
          </p:cNvPr>
          <p:cNvSpPr>
            <a:spLocks noGrp="1"/>
          </p:cNvSpPr>
          <p:nvPr>
            <p:ph type="title"/>
          </p:nvPr>
        </p:nvSpPr>
        <p:spPr/>
        <p:txBody>
          <a:bodyPr/>
          <a:lstStyle/>
          <a:p>
            <a:r>
              <a:rPr lang="en-US" dirty="0"/>
              <a:t>Gross and Net Mean Scores by Handicap</a:t>
            </a:r>
          </a:p>
        </p:txBody>
      </p:sp>
      <p:sp>
        <p:nvSpPr>
          <p:cNvPr id="3" name="Content Placeholder 2">
            <a:extLst>
              <a:ext uri="{FF2B5EF4-FFF2-40B4-BE49-F238E27FC236}">
                <a16:creationId xmlns:a16="http://schemas.microsoft.com/office/drawing/2014/main" id="{6920124E-CB7E-4A37-A7AC-FE493F6BAD3D}"/>
              </a:ext>
            </a:extLst>
          </p:cNvPr>
          <p:cNvSpPr>
            <a:spLocks noGrp="1"/>
          </p:cNvSpPr>
          <p:nvPr>
            <p:ph idx="1"/>
          </p:nvPr>
        </p:nvSpPr>
        <p:spPr>
          <a:xfrm>
            <a:off x="6943411" y="1544271"/>
            <a:ext cx="4410389" cy="4335322"/>
          </a:xfrm>
        </p:spPr>
        <p:txBody>
          <a:bodyPr>
            <a:normAutofit fontScale="85000" lnSpcReduction="20000"/>
          </a:bodyPr>
          <a:lstStyle/>
          <a:p>
            <a:r>
              <a:rPr lang="en-US" dirty="0"/>
              <a:t>By using the weighted mean scores by handicap, we have much less variation in the plots.</a:t>
            </a:r>
          </a:p>
          <a:p>
            <a:r>
              <a:rPr lang="en-US" dirty="0"/>
              <a:t>The regression line slope for Mean Gross Scores versus handicap is ~1.0.</a:t>
            </a:r>
          </a:p>
          <a:p>
            <a:r>
              <a:rPr lang="en-US" dirty="0"/>
              <a:t>The </a:t>
            </a:r>
            <a:r>
              <a:rPr lang="en-US" dirty="0" err="1"/>
              <a:t>RSquare</a:t>
            </a:r>
            <a:r>
              <a:rPr lang="en-US" dirty="0"/>
              <a:t>  ~92%.</a:t>
            </a:r>
          </a:p>
          <a:p>
            <a:r>
              <a:rPr lang="en-US" dirty="0"/>
              <a:t>The regression line slope for Mean Net Scores versus handicap is ~0.01.</a:t>
            </a:r>
          </a:p>
          <a:p>
            <a:r>
              <a:rPr lang="en-US" dirty="0"/>
              <a:t>The </a:t>
            </a:r>
            <a:r>
              <a:rPr lang="en-US" dirty="0" err="1"/>
              <a:t>RSquare</a:t>
            </a:r>
            <a:r>
              <a:rPr lang="en-US" dirty="0"/>
              <a:t> is only ~0.2%.</a:t>
            </a:r>
          </a:p>
          <a:p>
            <a:r>
              <a:rPr lang="en-US" b="1" dirty="0"/>
              <a:t>The expectation of a level playing field is supported.</a:t>
            </a:r>
            <a:r>
              <a:rPr lang="en-US" dirty="0"/>
              <a:t>  </a:t>
            </a:r>
          </a:p>
        </p:txBody>
      </p:sp>
      <p:pic>
        <p:nvPicPr>
          <p:cNvPr id="5" name="Picture 4">
            <a:extLst>
              <a:ext uri="{FF2B5EF4-FFF2-40B4-BE49-F238E27FC236}">
                <a16:creationId xmlns:a16="http://schemas.microsoft.com/office/drawing/2014/main" id="{BA41D36F-E117-4C28-9CF3-AC7DB0D91D20}"/>
              </a:ext>
            </a:extLst>
          </p:cNvPr>
          <p:cNvPicPr>
            <a:picLocks noChangeAspect="1"/>
          </p:cNvPicPr>
          <p:nvPr/>
        </p:nvPicPr>
        <p:blipFill>
          <a:blip r:embed="rId2"/>
          <a:stretch>
            <a:fillRect/>
          </a:stretch>
        </p:blipFill>
        <p:spPr>
          <a:xfrm>
            <a:off x="921562" y="1386477"/>
            <a:ext cx="5730446" cy="5106398"/>
          </a:xfrm>
          <a:prstGeom prst="rect">
            <a:avLst/>
          </a:prstGeom>
        </p:spPr>
      </p:pic>
    </p:spTree>
    <p:extLst>
      <p:ext uri="{BB962C8B-B14F-4D97-AF65-F5344CB8AC3E}">
        <p14:creationId xmlns:p14="http://schemas.microsoft.com/office/powerpoint/2010/main" val="39236727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7AD93-C1E4-4E2C-98EB-C73003FBAD16}"/>
              </a:ext>
            </a:extLst>
          </p:cNvPr>
          <p:cNvSpPr>
            <a:spLocks noGrp="1"/>
          </p:cNvSpPr>
          <p:nvPr>
            <p:ph type="title"/>
          </p:nvPr>
        </p:nvSpPr>
        <p:spPr>
          <a:xfrm>
            <a:off x="838200" y="365125"/>
            <a:ext cx="10515600" cy="751293"/>
          </a:xfrm>
        </p:spPr>
        <p:txBody>
          <a:bodyPr/>
          <a:lstStyle/>
          <a:p>
            <a:r>
              <a:rPr lang="en-US" dirty="0"/>
              <a:t>“Shooting a Handicap” </a:t>
            </a:r>
          </a:p>
        </p:txBody>
      </p:sp>
      <p:sp>
        <p:nvSpPr>
          <p:cNvPr id="3" name="Content Placeholder 2">
            <a:extLst>
              <a:ext uri="{FF2B5EF4-FFF2-40B4-BE49-F238E27FC236}">
                <a16:creationId xmlns:a16="http://schemas.microsoft.com/office/drawing/2014/main" id="{EF717BEB-2733-436E-A783-3BD724EE9206}"/>
              </a:ext>
            </a:extLst>
          </p:cNvPr>
          <p:cNvSpPr>
            <a:spLocks noGrp="1"/>
          </p:cNvSpPr>
          <p:nvPr>
            <p:ph idx="1"/>
          </p:nvPr>
        </p:nvSpPr>
        <p:spPr>
          <a:xfrm>
            <a:off x="4997303" y="1201478"/>
            <a:ext cx="5835502" cy="5088790"/>
          </a:xfrm>
        </p:spPr>
        <p:txBody>
          <a:bodyPr>
            <a:normAutofit/>
          </a:bodyPr>
          <a:lstStyle/>
          <a:p>
            <a:r>
              <a:rPr lang="en-US" dirty="0"/>
              <a:t>How often does a golfer shoot his/her handicap in a tournament, that is, have net scores of par or better?</a:t>
            </a:r>
          </a:p>
          <a:p>
            <a:r>
              <a:rPr lang="en-US" dirty="0"/>
              <a:t>This plot shows that even with a fairly level playing field, it is still challenging for golfers to “shoot their handicap”.</a:t>
            </a:r>
          </a:p>
          <a:p>
            <a:r>
              <a:rPr lang="en-US" dirty="0"/>
              <a:t>Only 31 or 31/113 = 27% had net scores of par (71) or better.</a:t>
            </a:r>
          </a:p>
          <a:p>
            <a:endParaRPr lang="en-US" dirty="0"/>
          </a:p>
        </p:txBody>
      </p:sp>
      <p:pic>
        <p:nvPicPr>
          <p:cNvPr id="7" name="Picture 6">
            <a:extLst>
              <a:ext uri="{FF2B5EF4-FFF2-40B4-BE49-F238E27FC236}">
                <a16:creationId xmlns:a16="http://schemas.microsoft.com/office/drawing/2014/main" id="{18BDEF84-13C7-4C85-97C6-4036E08D821B}"/>
              </a:ext>
            </a:extLst>
          </p:cNvPr>
          <p:cNvPicPr>
            <a:picLocks noChangeAspect="1"/>
          </p:cNvPicPr>
          <p:nvPr/>
        </p:nvPicPr>
        <p:blipFill>
          <a:blip r:embed="rId2"/>
          <a:stretch>
            <a:fillRect/>
          </a:stretch>
        </p:blipFill>
        <p:spPr>
          <a:xfrm>
            <a:off x="838200" y="1336273"/>
            <a:ext cx="3990975" cy="3743325"/>
          </a:xfrm>
          <a:prstGeom prst="rect">
            <a:avLst/>
          </a:prstGeom>
        </p:spPr>
      </p:pic>
    </p:spTree>
    <p:extLst>
      <p:ext uri="{BB962C8B-B14F-4D97-AF65-F5344CB8AC3E}">
        <p14:creationId xmlns:p14="http://schemas.microsoft.com/office/powerpoint/2010/main" val="33763147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646D71-5859-43A8-AAFB-F5C5155CCF3E}"/>
              </a:ext>
            </a:extLst>
          </p:cNvPr>
          <p:cNvSpPr>
            <a:spLocks noGrp="1"/>
          </p:cNvSpPr>
          <p:nvPr>
            <p:ph type="title"/>
          </p:nvPr>
        </p:nvSpPr>
        <p:spPr/>
        <p:txBody>
          <a:bodyPr/>
          <a:lstStyle/>
          <a:p>
            <a:r>
              <a:rPr lang="en-US" dirty="0"/>
              <a:t>What is golf handicapping?</a:t>
            </a:r>
          </a:p>
        </p:txBody>
      </p:sp>
      <p:sp>
        <p:nvSpPr>
          <p:cNvPr id="3" name="Content Placeholder 2">
            <a:extLst>
              <a:ext uri="{FF2B5EF4-FFF2-40B4-BE49-F238E27FC236}">
                <a16:creationId xmlns:a16="http://schemas.microsoft.com/office/drawing/2014/main" id="{60689EC3-0457-4FE1-9949-60A56E1669E7}"/>
              </a:ext>
            </a:extLst>
          </p:cNvPr>
          <p:cNvSpPr>
            <a:spLocks noGrp="1"/>
          </p:cNvSpPr>
          <p:nvPr>
            <p:ph idx="1"/>
          </p:nvPr>
        </p:nvSpPr>
        <p:spPr>
          <a:xfrm>
            <a:off x="838200" y="1855281"/>
            <a:ext cx="10515600" cy="4227790"/>
          </a:xfrm>
        </p:spPr>
        <p:txBody>
          <a:bodyPr>
            <a:normAutofit fontScale="92500" lnSpcReduction="10000"/>
          </a:bodyPr>
          <a:lstStyle/>
          <a:p>
            <a:r>
              <a:rPr lang="en-US" dirty="0"/>
              <a:t>Golf handicapping is meant to “level the playing field” and allow players of different abilities to compete nearly equally in tournaments. It’s about fairness and an equal chance to win.</a:t>
            </a:r>
          </a:p>
          <a:p>
            <a:endParaRPr lang="en-US" dirty="0"/>
          </a:p>
          <a:p>
            <a:r>
              <a:rPr lang="en-US" dirty="0"/>
              <a:t>Each golfer has a handicap based on a fairly elaborate formula that uses the ten best, adjusted scores in the most recent twenty rounds. Details on how to determine a golfer’s handicap are provided in the appendix.</a:t>
            </a:r>
          </a:p>
          <a:p>
            <a:endParaRPr lang="en-US" dirty="0"/>
          </a:p>
          <a:p>
            <a:r>
              <a:rPr lang="en-US" dirty="0"/>
              <a:t>In competition, the handicap is subtracted from a golfer’s </a:t>
            </a:r>
            <a:r>
              <a:rPr lang="en-US" b="1" i="1" dirty="0"/>
              <a:t>gross</a:t>
            </a:r>
            <a:r>
              <a:rPr lang="en-US" dirty="0"/>
              <a:t> score to determine the </a:t>
            </a:r>
            <a:r>
              <a:rPr lang="en-US" b="1" i="1" dirty="0"/>
              <a:t>net</a:t>
            </a:r>
            <a:r>
              <a:rPr lang="en-US" dirty="0"/>
              <a:t> score.  The net scores among players within a flight division are then ranked and the lowest net scores are the event winners. </a:t>
            </a:r>
          </a:p>
          <a:p>
            <a:endParaRPr lang="en-US" dirty="0"/>
          </a:p>
        </p:txBody>
      </p:sp>
    </p:spTree>
    <p:extLst>
      <p:ext uri="{BB962C8B-B14F-4D97-AF65-F5344CB8AC3E}">
        <p14:creationId xmlns:p14="http://schemas.microsoft.com/office/powerpoint/2010/main" val="31896235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AFC839-799A-4877-8A00-B57964D9D902}"/>
              </a:ext>
            </a:extLst>
          </p:cNvPr>
          <p:cNvSpPr>
            <a:spLocks noGrp="1"/>
          </p:cNvSpPr>
          <p:nvPr>
            <p:ph type="title"/>
          </p:nvPr>
        </p:nvSpPr>
        <p:spPr/>
        <p:txBody>
          <a:bodyPr/>
          <a:lstStyle/>
          <a:p>
            <a:r>
              <a:rPr lang="en-US" dirty="0"/>
              <a:t>Analyses of Three Other Tournaments*</a:t>
            </a:r>
          </a:p>
        </p:txBody>
      </p:sp>
      <p:sp>
        <p:nvSpPr>
          <p:cNvPr id="3" name="Content Placeholder 2">
            <a:extLst>
              <a:ext uri="{FF2B5EF4-FFF2-40B4-BE49-F238E27FC236}">
                <a16:creationId xmlns:a16="http://schemas.microsoft.com/office/drawing/2014/main" id="{45F3C698-64FC-47A2-9067-9E00787CF26A}"/>
              </a:ext>
            </a:extLst>
          </p:cNvPr>
          <p:cNvSpPr>
            <a:spLocks noGrp="1"/>
          </p:cNvSpPr>
          <p:nvPr>
            <p:ph idx="1"/>
          </p:nvPr>
        </p:nvSpPr>
        <p:spPr>
          <a:xfrm>
            <a:off x="838200" y="1481328"/>
            <a:ext cx="10515600" cy="4462271"/>
          </a:xfrm>
        </p:spPr>
        <p:txBody>
          <a:bodyPr>
            <a:normAutofit fontScale="92500"/>
          </a:bodyPr>
          <a:lstStyle/>
          <a:p>
            <a:r>
              <a:rPr lang="en-US" dirty="0"/>
              <a:t>A similar analyses was done on three other tournaments.</a:t>
            </a:r>
          </a:p>
          <a:p>
            <a:pPr lvl="1">
              <a:lnSpc>
                <a:spcPct val="120000"/>
              </a:lnSpc>
            </a:pPr>
            <a:r>
              <a:rPr lang="en-US" dirty="0"/>
              <a:t>2018 Men’s Stroke Play Championship (two rounds) with 74 golfers</a:t>
            </a:r>
          </a:p>
          <a:p>
            <a:pPr lvl="1">
              <a:lnSpc>
                <a:spcPct val="120000"/>
              </a:lnSpc>
            </a:pPr>
            <a:r>
              <a:rPr lang="en-US" dirty="0"/>
              <a:t>2018 Red-White-Blue Tournament on July 4</a:t>
            </a:r>
            <a:r>
              <a:rPr lang="en-US" baseline="30000" dirty="0"/>
              <a:t>th</a:t>
            </a:r>
            <a:r>
              <a:rPr lang="en-US" dirty="0"/>
              <a:t> with 116 golfers (47 men, 44 seniors, and 25 women)</a:t>
            </a:r>
          </a:p>
          <a:p>
            <a:pPr lvl="1">
              <a:lnSpc>
                <a:spcPct val="120000"/>
              </a:lnSpc>
            </a:pPr>
            <a:r>
              <a:rPr lang="en-US" dirty="0"/>
              <a:t>2018 5-Club Tournament with 103 golfers (52 men, 32 seniors, and 21 women)  </a:t>
            </a:r>
          </a:p>
          <a:p>
            <a:endParaRPr lang="en-US" dirty="0"/>
          </a:p>
          <a:p>
            <a:r>
              <a:rPr lang="en-US" dirty="0"/>
              <a:t>The analysis results for the first two tournaments were also supportive of a level playing field*. The second tournament did have some interesting outcomes that we will mention. However, the third tournament produced an “Aha!” moment that we will reveal later in this talk. </a:t>
            </a:r>
          </a:p>
          <a:p>
            <a:pPr marL="0" indent="0">
              <a:buNone/>
            </a:pPr>
            <a:endParaRPr lang="en-US" dirty="0"/>
          </a:p>
          <a:p>
            <a:pPr marL="0" indent="0">
              <a:buNone/>
            </a:pPr>
            <a:endParaRPr lang="en-US" dirty="0"/>
          </a:p>
          <a:p>
            <a:pPr marL="0" indent="0">
              <a:buNone/>
            </a:pPr>
            <a:endParaRPr lang="en-US" dirty="0"/>
          </a:p>
        </p:txBody>
      </p:sp>
      <p:sp>
        <p:nvSpPr>
          <p:cNvPr id="4" name="TextBox 3">
            <a:extLst>
              <a:ext uri="{FF2B5EF4-FFF2-40B4-BE49-F238E27FC236}">
                <a16:creationId xmlns:a16="http://schemas.microsoft.com/office/drawing/2014/main" id="{AD863681-B763-425B-9A9B-C907F050B221}"/>
              </a:ext>
            </a:extLst>
          </p:cNvPr>
          <p:cNvSpPr txBox="1"/>
          <p:nvPr/>
        </p:nvSpPr>
        <p:spPr>
          <a:xfrm>
            <a:off x="1088136" y="6123543"/>
            <a:ext cx="8046720" cy="369332"/>
          </a:xfrm>
          <a:prstGeom prst="rect">
            <a:avLst/>
          </a:prstGeom>
          <a:noFill/>
        </p:spPr>
        <p:txBody>
          <a:bodyPr wrap="square" rtlCol="0">
            <a:spAutoFit/>
          </a:bodyPr>
          <a:lstStyle/>
          <a:p>
            <a:r>
              <a:rPr lang="en-US" dirty="0"/>
              <a:t>*The detailed results for these tournaments are presented in the Appendix.</a:t>
            </a:r>
          </a:p>
        </p:txBody>
      </p:sp>
      <p:pic>
        <p:nvPicPr>
          <p:cNvPr id="5" name="Picture 4">
            <a:extLst>
              <a:ext uri="{FF2B5EF4-FFF2-40B4-BE49-F238E27FC236}">
                <a16:creationId xmlns:a16="http://schemas.microsoft.com/office/drawing/2014/main" id="{7C001074-67C3-423E-9106-6D49B6AB214B}"/>
              </a:ext>
            </a:extLst>
          </p:cNvPr>
          <p:cNvPicPr>
            <a:picLocks noChangeAspect="1"/>
          </p:cNvPicPr>
          <p:nvPr/>
        </p:nvPicPr>
        <p:blipFill>
          <a:blip r:embed="rId2"/>
          <a:stretch>
            <a:fillRect/>
          </a:stretch>
        </p:blipFill>
        <p:spPr>
          <a:xfrm>
            <a:off x="3484245" y="2747724"/>
            <a:ext cx="964571" cy="534972"/>
          </a:xfrm>
          <a:prstGeom prst="rect">
            <a:avLst/>
          </a:prstGeom>
        </p:spPr>
      </p:pic>
      <p:pic>
        <p:nvPicPr>
          <p:cNvPr id="6" name="Picture 5">
            <a:extLst>
              <a:ext uri="{FF2B5EF4-FFF2-40B4-BE49-F238E27FC236}">
                <a16:creationId xmlns:a16="http://schemas.microsoft.com/office/drawing/2014/main" id="{DE66C6B7-8158-4785-98F4-C82B8FFAEA61}"/>
              </a:ext>
            </a:extLst>
          </p:cNvPr>
          <p:cNvPicPr>
            <a:picLocks noChangeAspect="1"/>
          </p:cNvPicPr>
          <p:nvPr/>
        </p:nvPicPr>
        <p:blipFill>
          <a:blip r:embed="rId3"/>
          <a:stretch>
            <a:fillRect/>
          </a:stretch>
        </p:blipFill>
        <p:spPr>
          <a:xfrm>
            <a:off x="10558843" y="3082212"/>
            <a:ext cx="582359" cy="613838"/>
          </a:xfrm>
          <a:prstGeom prst="rect">
            <a:avLst/>
          </a:prstGeom>
        </p:spPr>
      </p:pic>
      <p:pic>
        <p:nvPicPr>
          <p:cNvPr id="7" name="Picture 6">
            <a:extLst>
              <a:ext uri="{FF2B5EF4-FFF2-40B4-BE49-F238E27FC236}">
                <a16:creationId xmlns:a16="http://schemas.microsoft.com/office/drawing/2014/main" id="{792DA5B6-8740-4869-81F5-A03BF7756F22}"/>
              </a:ext>
            </a:extLst>
          </p:cNvPr>
          <p:cNvPicPr>
            <a:picLocks noChangeAspect="1"/>
          </p:cNvPicPr>
          <p:nvPr/>
        </p:nvPicPr>
        <p:blipFill>
          <a:blip r:embed="rId4"/>
          <a:stretch>
            <a:fillRect/>
          </a:stretch>
        </p:blipFill>
        <p:spPr>
          <a:xfrm>
            <a:off x="9254194" y="1690688"/>
            <a:ext cx="2099606" cy="613838"/>
          </a:xfrm>
          <a:prstGeom prst="rect">
            <a:avLst/>
          </a:prstGeom>
        </p:spPr>
      </p:pic>
    </p:spTree>
    <p:extLst>
      <p:ext uri="{BB962C8B-B14F-4D97-AF65-F5344CB8AC3E}">
        <p14:creationId xmlns:p14="http://schemas.microsoft.com/office/powerpoint/2010/main" val="1614524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AFC839-799A-4877-8A00-B57964D9D902}"/>
              </a:ext>
            </a:extLst>
          </p:cNvPr>
          <p:cNvSpPr>
            <a:spLocks noGrp="1"/>
          </p:cNvSpPr>
          <p:nvPr>
            <p:ph type="title"/>
          </p:nvPr>
        </p:nvSpPr>
        <p:spPr/>
        <p:txBody>
          <a:bodyPr/>
          <a:lstStyle/>
          <a:p>
            <a:r>
              <a:rPr lang="en-US" dirty="0"/>
              <a:t>Slopes of Gross Scores Vs. Handicaps for the Tournaments</a:t>
            </a:r>
          </a:p>
        </p:txBody>
      </p:sp>
      <p:sp>
        <p:nvSpPr>
          <p:cNvPr id="3" name="Content Placeholder 2">
            <a:extLst>
              <a:ext uri="{FF2B5EF4-FFF2-40B4-BE49-F238E27FC236}">
                <a16:creationId xmlns:a16="http://schemas.microsoft.com/office/drawing/2014/main" id="{45F3C698-64FC-47A2-9067-9E00787CF26A}"/>
              </a:ext>
            </a:extLst>
          </p:cNvPr>
          <p:cNvSpPr>
            <a:spLocks noGrp="1"/>
          </p:cNvSpPr>
          <p:nvPr>
            <p:ph idx="1"/>
          </p:nvPr>
        </p:nvSpPr>
        <p:spPr>
          <a:xfrm>
            <a:off x="6400800" y="1581913"/>
            <a:ext cx="5230228" cy="4599432"/>
          </a:xfrm>
        </p:spPr>
        <p:txBody>
          <a:bodyPr>
            <a:normAutofit fontScale="85000" lnSpcReduction="20000"/>
          </a:bodyPr>
          <a:lstStyle/>
          <a:p>
            <a:r>
              <a:rPr lang="en-US" dirty="0"/>
              <a:t>With the exception of the Five-Club tournament, the results from the other three competitions were similar.</a:t>
            </a:r>
          </a:p>
          <a:p>
            <a:r>
              <a:rPr lang="en-US" dirty="0"/>
              <a:t>There was a strong, linear, increasing, statistically significant relationship between the gross scores and the handicaps.</a:t>
            </a:r>
          </a:p>
          <a:p>
            <a:r>
              <a:rPr lang="en-US" dirty="0"/>
              <a:t>For six different rounds across four tournaments the slopes of the regression lines were roughly 1.</a:t>
            </a:r>
          </a:p>
          <a:p>
            <a:r>
              <a:rPr lang="en-US" dirty="0"/>
              <a:t>For the Five-Club competition, the slopes were more than double the other tournaments, reflecting the added difficulty of playing with only five clubs.</a:t>
            </a:r>
          </a:p>
        </p:txBody>
      </p:sp>
      <p:sp>
        <p:nvSpPr>
          <p:cNvPr id="6" name="TextBox 5">
            <a:extLst>
              <a:ext uri="{FF2B5EF4-FFF2-40B4-BE49-F238E27FC236}">
                <a16:creationId xmlns:a16="http://schemas.microsoft.com/office/drawing/2014/main" id="{F837724A-40B6-4031-8756-711853F3AA63}"/>
              </a:ext>
            </a:extLst>
          </p:cNvPr>
          <p:cNvSpPr txBox="1"/>
          <p:nvPr/>
        </p:nvSpPr>
        <p:spPr>
          <a:xfrm>
            <a:off x="953643" y="1690688"/>
            <a:ext cx="3557016" cy="369332"/>
          </a:xfrm>
          <a:prstGeom prst="rect">
            <a:avLst/>
          </a:prstGeom>
          <a:noFill/>
        </p:spPr>
        <p:txBody>
          <a:bodyPr wrap="square" rtlCol="0">
            <a:spAutoFit/>
          </a:bodyPr>
          <a:lstStyle/>
          <a:p>
            <a:r>
              <a:rPr lang="en-US" dirty="0"/>
              <a:t>Slopes of Regression Lines</a:t>
            </a:r>
          </a:p>
        </p:txBody>
      </p:sp>
      <p:grpSp>
        <p:nvGrpSpPr>
          <p:cNvPr id="8" name="Group 7">
            <a:extLst>
              <a:ext uri="{FF2B5EF4-FFF2-40B4-BE49-F238E27FC236}">
                <a16:creationId xmlns:a16="http://schemas.microsoft.com/office/drawing/2014/main" id="{D8118BB9-EA21-45EA-BD64-88CBEB68FC5D}"/>
              </a:ext>
            </a:extLst>
          </p:cNvPr>
          <p:cNvGrpSpPr/>
          <p:nvPr/>
        </p:nvGrpSpPr>
        <p:grpSpPr>
          <a:xfrm>
            <a:off x="953643" y="2162365"/>
            <a:ext cx="5230228" cy="3726371"/>
            <a:chOff x="953643" y="2162365"/>
            <a:chExt cx="5230228" cy="3726371"/>
          </a:xfrm>
        </p:grpSpPr>
        <p:pic>
          <p:nvPicPr>
            <p:cNvPr id="4" name="Picture 3">
              <a:extLst>
                <a:ext uri="{FF2B5EF4-FFF2-40B4-BE49-F238E27FC236}">
                  <a16:creationId xmlns:a16="http://schemas.microsoft.com/office/drawing/2014/main" id="{0F366447-06CA-4761-A811-D513869BF22B}"/>
                </a:ext>
              </a:extLst>
            </p:cNvPr>
            <p:cNvPicPr>
              <a:picLocks noChangeAspect="1"/>
            </p:cNvPicPr>
            <p:nvPr/>
          </p:nvPicPr>
          <p:blipFill>
            <a:blip r:embed="rId2"/>
            <a:stretch>
              <a:fillRect/>
            </a:stretch>
          </p:blipFill>
          <p:spPr>
            <a:xfrm>
              <a:off x="953643" y="2162365"/>
              <a:ext cx="5230228" cy="3726371"/>
            </a:xfrm>
            <a:prstGeom prst="rect">
              <a:avLst/>
            </a:prstGeom>
          </p:spPr>
        </p:pic>
        <p:cxnSp>
          <p:nvCxnSpPr>
            <p:cNvPr id="7" name="Straight Connector 6">
              <a:extLst>
                <a:ext uri="{FF2B5EF4-FFF2-40B4-BE49-F238E27FC236}">
                  <a16:creationId xmlns:a16="http://schemas.microsoft.com/office/drawing/2014/main" id="{9E47E997-E798-4759-8440-005985A4CD7F}"/>
                </a:ext>
              </a:extLst>
            </p:cNvPr>
            <p:cNvCxnSpPr/>
            <p:nvPr/>
          </p:nvCxnSpPr>
          <p:spPr>
            <a:xfrm>
              <a:off x="1435608" y="3931920"/>
              <a:ext cx="3209544" cy="0"/>
            </a:xfrm>
            <a:prstGeom prst="line">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3948466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AFC839-799A-4877-8A00-B57964D9D902}"/>
              </a:ext>
            </a:extLst>
          </p:cNvPr>
          <p:cNvSpPr>
            <a:spLocks noGrp="1"/>
          </p:cNvSpPr>
          <p:nvPr>
            <p:ph type="title"/>
          </p:nvPr>
        </p:nvSpPr>
        <p:spPr/>
        <p:txBody>
          <a:bodyPr/>
          <a:lstStyle/>
          <a:p>
            <a:r>
              <a:rPr lang="en-US" dirty="0" err="1"/>
              <a:t>RSquares</a:t>
            </a:r>
            <a:r>
              <a:rPr lang="en-US" dirty="0"/>
              <a:t> of Gross Scores Vs. Handicaps for the Tournaments</a:t>
            </a:r>
          </a:p>
        </p:txBody>
      </p:sp>
      <p:sp>
        <p:nvSpPr>
          <p:cNvPr id="3" name="Content Placeholder 2">
            <a:extLst>
              <a:ext uri="{FF2B5EF4-FFF2-40B4-BE49-F238E27FC236}">
                <a16:creationId xmlns:a16="http://schemas.microsoft.com/office/drawing/2014/main" id="{45F3C698-64FC-47A2-9067-9E00787CF26A}"/>
              </a:ext>
            </a:extLst>
          </p:cNvPr>
          <p:cNvSpPr>
            <a:spLocks noGrp="1"/>
          </p:cNvSpPr>
          <p:nvPr>
            <p:ph idx="1"/>
          </p:nvPr>
        </p:nvSpPr>
        <p:spPr>
          <a:xfrm>
            <a:off x="6382512" y="2170152"/>
            <a:ext cx="5035296" cy="3393376"/>
          </a:xfrm>
        </p:spPr>
        <p:txBody>
          <a:bodyPr>
            <a:normAutofit fontScale="92500" lnSpcReduction="10000"/>
          </a:bodyPr>
          <a:lstStyle/>
          <a:p>
            <a:r>
              <a:rPr lang="en-US" dirty="0"/>
              <a:t>The regression line </a:t>
            </a:r>
            <a:r>
              <a:rPr lang="en-US" dirty="0" err="1"/>
              <a:t>RSquares</a:t>
            </a:r>
            <a:r>
              <a:rPr lang="en-US" dirty="0"/>
              <a:t> for the nine different tournament rounds ranged from a low of 0.38 to a high of 0.92.</a:t>
            </a:r>
          </a:p>
          <a:p>
            <a:r>
              <a:rPr lang="en-US" dirty="0"/>
              <a:t>For the Five-Club competition, the </a:t>
            </a:r>
            <a:r>
              <a:rPr lang="en-US" dirty="0" err="1"/>
              <a:t>RSquares</a:t>
            </a:r>
            <a:r>
              <a:rPr lang="en-US" dirty="0"/>
              <a:t> were the highest of all tournaments, reflecting the importance of the handicap for this tough format.</a:t>
            </a:r>
          </a:p>
        </p:txBody>
      </p:sp>
      <p:sp>
        <p:nvSpPr>
          <p:cNvPr id="8" name="TextBox 7">
            <a:extLst>
              <a:ext uri="{FF2B5EF4-FFF2-40B4-BE49-F238E27FC236}">
                <a16:creationId xmlns:a16="http://schemas.microsoft.com/office/drawing/2014/main" id="{69E5AEDF-AA5A-4146-94B3-F796361D7C3A}"/>
              </a:ext>
            </a:extLst>
          </p:cNvPr>
          <p:cNvSpPr txBox="1"/>
          <p:nvPr/>
        </p:nvSpPr>
        <p:spPr>
          <a:xfrm>
            <a:off x="993648" y="1800820"/>
            <a:ext cx="3557016" cy="369332"/>
          </a:xfrm>
          <a:prstGeom prst="rect">
            <a:avLst/>
          </a:prstGeom>
          <a:noFill/>
        </p:spPr>
        <p:txBody>
          <a:bodyPr wrap="square" rtlCol="0">
            <a:spAutoFit/>
          </a:bodyPr>
          <a:lstStyle/>
          <a:p>
            <a:r>
              <a:rPr lang="en-US" dirty="0" err="1"/>
              <a:t>RSquares</a:t>
            </a:r>
            <a:endParaRPr lang="en-US" dirty="0"/>
          </a:p>
        </p:txBody>
      </p:sp>
      <p:pic>
        <p:nvPicPr>
          <p:cNvPr id="5" name="Picture 4">
            <a:extLst>
              <a:ext uri="{FF2B5EF4-FFF2-40B4-BE49-F238E27FC236}">
                <a16:creationId xmlns:a16="http://schemas.microsoft.com/office/drawing/2014/main" id="{9EF1C54F-63FE-4766-A204-BE5F05029050}"/>
              </a:ext>
            </a:extLst>
          </p:cNvPr>
          <p:cNvPicPr>
            <a:picLocks noChangeAspect="1"/>
          </p:cNvPicPr>
          <p:nvPr/>
        </p:nvPicPr>
        <p:blipFill>
          <a:blip r:embed="rId2"/>
          <a:stretch>
            <a:fillRect/>
          </a:stretch>
        </p:blipFill>
        <p:spPr>
          <a:xfrm>
            <a:off x="993649" y="2170152"/>
            <a:ext cx="5215128" cy="3659739"/>
          </a:xfrm>
          <a:prstGeom prst="rect">
            <a:avLst/>
          </a:prstGeom>
        </p:spPr>
      </p:pic>
    </p:spTree>
    <p:extLst>
      <p:ext uri="{BB962C8B-B14F-4D97-AF65-F5344CB8AC3E}">
        <p14:creationId xmlns:p14="http://schemas.microsoft.com/office/powerpoint/2010/main" val="40153836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AFC839-799A-4877-8A00-B57964D9D902}"/>
              </a:ext>
            </a:extLst>
          </p:cNvPr>
          <p:cNvSpPr>
            <a:spLocks noGrp="1"/>
          </p:cNvSpPr>
          <p:nvPr>
            <p:ph type="title"/>
          </p:nvPr>
        </p:nvSpPr>
        <p:spPr/>
        <p:txBody>
          <a:bodyPr/>
          <a:lstStyle/>
          <a:p>
            <a:r>
              <a:rPr lang="en-US" dirty="0"/>
              <a:t>Slopes of Net Scores Versus Handicaps for the Tournaments</a:t>
            </a:r>
          </a:p>
        </p:txBody>
      </p:sp>
      <p:sp>
        <p:nvSpPr>
          <p:cNvPr id="3" name="Content Placeholder 2">
            <a:extLst>
              <a:ext uri="{FF2B5EF4-FFF2-40B4-BE49-F238E27FC236}">
                <a16:creationId xmlns:a16="http://schemas.microsoft.com/office/drawing/2014/main" id="{45F3C698-64FC-47A2-9067-9E00787CF26A}"/>
              </a:ext>
            </a:extLst>
          </p:cNvPr>
          <p:cNvSpPr>
            <a:spLocks noGrp="1"/>
          </p:cNvSpPr>
          <p:nvPr>
            <p:ph idx="1"/>
          </p:nvPr>
        </p:nvSpPr>
        <p:spPr>
          <a:xfrm>
            <a:off x="6446520" y="2039112"/>
            <a:ext cx="5035296" cy="4123943"/>
          </a:xfrm>
        </p:spPr>
        <p:txBody>
          <a:bodyPr>
            <a:normAutofit fontScale="77500" lnSpcReduction="20000"/>
          </a:bodyPr>
          <a:lstStyle/>
          <a:p>
            <a:r>
              <a:rPr lang="en-US" dirty="0"/>
              <a:t>With the exception of the Five-Club tournament, the results from other competitions were similar.</a:t>
            </a:r>
          </a:p>
          <a:p>
            <a:r>
              <a:rPr lang="en-US" dirty="0"/>
              <a:t>There was no statistically significant relationship between the net scores and the handicaps. Slopes were near zero.</a:t>
            </a:r>
          </a:p>
          <a:p>
            <a:r>
              <a:rPr lang="en-US" dirty="0"/>
              <a:t>The playing field was level for these six tournaments rounds.</a:t>
            </a:r>
          </a:p>
          <a:p>
            <a:r>
              <a:rPr lang="en-US" dirty="0"/>
              <a:t>For the Five-Club competition, there were statistically significant slopes indicating that the net scores were actually increasing with handicaps. </a:t>
            </a:r>
          </a:p>
          <a:p>
            <a:r>
              <a:rPr lang="en-US" dirty="0"/>
              <a:t>For the Five-Club competition, the playing field was not level.</a:t>
            </a:r>
          </a:p>
        </p:txBody>
      </p:sp>
      <p:sp>
        <p:nvSpPr>
          <p:cNvPr id="6" name="TextBox 5">
            <a:extLst>
              <a:ext uri="{FF2B5EF4-FFF2-40B4-BE49-F238E27FC236}">
                <a16:creationId xmlns:a16="http://schemas.microsoft.com/office/drawing/2014/main" id="{F837724A-40B6-4031-8756-711853F3AA63}"/>
              </a:ext>
            </a:extLst>
          </p:cNvPr>
          <p:cNvSpPr txBox="1"/>
          <p:nvPr/>
        </p:nvSpPr>
        <p:spPr>
          <a:xfrm>
            <a:off x="973836" y="1798368"/>
            <a:ext cx="3557016" cy="369332"/>
          </a:xfrm>
          <a:prstGeom prst="rect">
            <a:avLst/>
          </a:prstGeom>
          <a:noFill/>
        </p:spPr>
        <p:txBody>
          <a:bodyPr wrap="square" rtlCol="0">
            <a:spAutoFit/>
          </a:bodyPr>
          <a:lstStyle/>
          <a:p>
            <a:r>
              <a:rPr lang="en-US" dirty="0"/>
              <a:t>Slopes of Regression Lines</a:t>
            </a:r>
          </a:p>
        </p:txBody>
      </p:sp>
      <p:pic>
        <p:nvPicPr>
          <p:cNvPr id="5" name="Picture 4">
            <a:extLst>
              <a:ext uri="{FF2B5EF4-FFF2-40B4-BE49-F238E27FC236}">
                <a16:creationId xmlns:a16="http://schemas.microsoft.com/office/drawing/2014/main" id="{C3BC147E-92CD-4752-A121-34A5598AC503}"/>
              </a:ext>
            </a:extLst>
          </p:cNvPr>
          <p:cNvPicPr>
            <a:picLocks noChangeAspect="1"/>
          </p:cNvPicPr>
          <p:nvPr/>
        </p:nvPicPr>
        <p:blipFill>
          <a:blip r:embed="rId2"/>
          <a:stretch>
            <a:fillRect/>
          </a:stretch>
        </p:blipFill>
        <p:spPr>
          <a:xfrm>
            <a:off x="973836" y="2258997"/>
            <a:ext cx="5307499" cy="3840051"/>
          </a:xfrm>
          <a:prstGeom prst="rect">
            <a:avLst/>
          </a:prstGeom>
        </p:spPr>
      </p:pic>
    </p:spTree>
    <p:extLst>
      <p:ext uri="{BB962C8B-B14F-4D97-AF65-F5344CB8AC3E}">
        <p14:creationId xmlns:p14="http://schemas.microsoft.com/office/powerpoint/2010/main" val="30650598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AFC839-799A-4877-8A00-B57964D9D902}"/>
              </a:ext>
            </a:extLst>
          </p:cNvPr>
          <p:cNvSpPr>
            <a:spLocks noGrp="1"/>
          </p:cNvSpPr>
          <p:nvPr>
            <p:ph type="title"/>
          </p:nvPr>
        </p:nvSpPr>
        <p:spPr/>
        <p:txBody>
          <a:bodyPr/>
          <a:lstStyle/>
          <a:p>
            <a:r>
              <a:rPr lang="en-US" dirty="0" err="1"/>
              <a:t>RSquares</a:t>
            </a:r>
            <a:r>
              <a:rPr lang="en-US" dirty="0"/>
              <a:t> of Net Scores Vs. Handicaps for the Tournaments</a:t>
            </a:r>
          </a:p>
        </p:txBody>
      </p:sp>
      <p:sp>
        <p:nvSpPr>
          <p:cNvPr id="3" name="Content Placeholder 2">
            <a:extLst>
              <a:ext uri="{FF2B5EF4-FFF2-40B4-BE49-F238E27FC236}">
                <a16:creationId xmlns:a16="http://schemas.microsoft.com/office/drawing/2014/main" id="{45F3C698-64FC-47A2-9067-9E00787CF26A}"/>
              </a:ext>
            </a:extLst>
          </p:cNvPr>
          <p:cNvSpPr>
            <a:spLocks noGrp="1"/>
          </p:cNvSpPr>
          <p:nvPr>
            <p:ph idx="1"/>
          </p:nvPr>
        </p:nvSpPr>
        <p:spPr>
          <a:xfrm>
            <a:off x="6382512" y="2170152"/>
            <a:ext cx="5035296" cy="3393376"/>
          </a:xfrm>
        </p:spPr>
        <p:txBody>
          <a:bodyPr>
            <a:normAutofit fontScale="85000" lnSpcReduction="20000"/>
          </a:bodyPr>
          <a:lstStyle/>
          <a:p>
            <a:r>
              <a:rPr lang="en-US" dirty="0"/>
              <a:t>Further confirmation that the Five-Club tournament was different occurred by viewing the </a:t>
            </a:r>
            <a:r>
              <a:rPr lang="en-US" dirty="0" err="1"/>
              <a:t>RSquare</a:t>
            </a:r>
            <a:r>
              <a:rPr lang="en-US" dirty="0"/>
              <a:t> estimates.</a:t>
            </a:r>
          </a:p>
          <a:p>
            <a:r>
              <a:rPr lang="en-US" dirty="0"/>
              <a:t>For the other tournaments, the </a:t>
            </a:r>
            <a:r>
              <a:rPr lang="en-US" dirty="0" err="1"/>
              <a:t>RSquare</a:t>
            </a:r>
            <a:r>
              <a:rPr lang="en-US" dirty="0"/>
              <a:t> estimates were near zero, supporting a level playing filed.</a:t>
            </a:r>
          </a:p>
          <a:p>
            <a:r>
              <a:rPr lang="en-US" dirty="0"/>
              <a:t>For the Five-Club competition, the high and significant </a:t>
            </a:r>
            <a:r>
              <a:rPr lang="en-US" dirty="0" err="1"/>
              <a:t>RSquares</a:t>
            </a:r>
            <a:r>
              <a:rPr lang="en-US" dirty="0"/>
              <a:t> indicated that net scores rose with handicaps. </a:t>
            </a:r>
          </a:p>
        </p:txBody>
      </p:sp>
      <p:sp>
        <p:nvSpPr>
          <p:cNvPr id="8" name="TextBox 7">
            <a:extLst>
              <a:ext uri="{FF2B5EF4-FFF2-40B4-BE49-F238E27FC236}">
                <a16:creationId xmlns:a16="http://schemas.microsoft.com/office/drawing/2014/main" id="{69E5AEDF-AA5A-4146-94B3-F796361D7C3A}"/>
              </a:ext>
            </a:extLst>
          </p:cNvPr>
          <p:cNvSpPr txBox="1"/>
          <p:nvPr/>
        </p:nvSpPr>
        <p:spPr>
          <a:xfrm>
            <a:off x="993648" y="1800820"/>
            <a:ext cx="3557016" cy="369332"/>
          </a:xfrm>
          <a:prstGeom prst="rect">
            <a:avLst/>
          </a:prstGeom>
          <a:noFill/>
        </p:spPr>
        <p:txBody>
          <a:bodyPr wrap="square" rtlCol="0">
            <a:spAutoFit/>
          </a:bodyPr>
          <a:lstStyle/>
          <a:p>
            <a:r>
              <a:rPr lang="en-US" dirty="0" err="1"/>
              <a:t>RSquares</a:t>
            </a:r>
            <a:endParaRPr lang="en-US" dirty="0"/>
          </a:p>
        </p:txBody>
      </p:sp>
      <p:pic>
        <p:nvPicPr>
          <p:cNvPr id="4" name="Picture 3">
            <a:extLst>
              <a:ext uri="{FF2B5EF4-FFF2-40B4-BE49-F238E27FC236}">
                <a16:creationId xmlns:a16="http://schemas.microsoft.com/office/drawing/2014/main" id="{BF3B45D3-62B9-460F-912D-F06BF0D88B7B}"/>
              </a:ext>
            </a:extLst>
          </p:cNvPr>
          <p:cNvPicPr>
            <a:picLocks noChangeAspect="1"/>
          </p:cNvPicPr>
          <p:nvPr/>
        </p:nvPicPr>
        <p:blipFill>
          <a:blip r:embed="rId2"/>
          <a:stretch>
            <a:fillRect/>
          </a:stretch>
        </p:blipFill>
        <p:spPr>
          <a:xfrm>
            <a:off x="1062609" y="2280284"/>
            <a:ext cx="5228463" cy="3706252"/>
          </a:xfrm>
          <a:prstGeom prst="rect">
            <a:avLst/>
          </a:prstGeom>
        </p:spPr>
      </p:pic>
    </p:spTree>
    <p:extLst>
      <p:ext uri="{BB962C8B-B14F-4D97-AF65-F5344CB8AC3E}">
        <p14:creationId xmlns:p14="http://schemas.microsoft.com/office/powerpoint/2010/main" val="11793942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D63941-3334-48C8-B3F1-D9FE4FB9A888}"/>
              </a:ext>
            </a:extLst>
          </p:cNvPr>
          <p:cNvSpPr>
            <a:spLocks noGrp="1"/>
          </p:cNvSpPr>
          <p:nvPr>
            <p:ph type="title"/>
          </p:nvPr>
        </p:nvSpPr>
        <p:spPr>
          <a:xfrm>
            <a:off x="838200" y="400437"/>
            <a:ext cx="10515600" cy="858279"/>
          </a:xfrm>
        </p:spPr>
        <p:txBody>
          <a:bodyPr>
            <a:normAutofit fontScale="90000"/>
          </a:bodyPr>
          <a:lstStyle/>
          <a:p>
            <a:r>
              <a:rPr lang="en-US" dirty="0"/>
              <a:t>Percent “Shooting Their Handicap” for Net Score</a:t>
            </a:r>
          </a:p>
        </p:txBody>
      </p:sp>
      <p:pic>
        <p:nvPicPr>
          <p:cNvPr id="5" name="Picture 4">
            <a:extLst>
              <a:ext uri="{FF2B5EF4-FFF2-40B4-BE49-F238E27FC236}">
                <a16:creationId xmlns:a16="http://schemas.microsoft.com/office/drawing/2014/main" id="{A808E59F-D75A-4C5F-9E8D-C0EB11B9D866}"/>
              </a:ext>
            </a:extLst>
          </p:cNvPr>
          <p:cNvPicPr>
            <a:picLocks noChangeAspect="1"/>
          </p:cNvPicPr>
          <p:nvPr/>
        </p:nvPicPr>
        <p:blipFill>
          <a:blip r:embed="rId2"/>
          <a:stretch>
            <a:fillRect/>
          </a:stretch>
        </p:blipFill>
        <p:spPr>
          <a:xfrm>
            <a:off x="597027" y="1399207"/>
            <a:ext cx="5498973" cy="4224177"/>
          </a:xfrm>
          <a:prstGeom prst="rect">
            <a:avLst/>
          </a:prstGeom>
        </p:spPr>
      </p:pic>
      <p:sp>
        <p:nvSpPr>
          <p:cNvPr id="6" name="Content Placeholder 2">
            <a:extLst>
              <a:ext uri="{FF2B5EF4-FFF2-40B4-BE49-F238E27FC236}">
                <a16:creationId xmlns:a16="http://schemas.microsoft.com/office/drawing/2014/main" id="{DA9CB975-934C-41B3-B439-BFBAF6538084}"/>
              </a:ext>
            </a:extLst>
          </p:cNvPr>
          <p:cNvSpPr txBox="1">
            <a:spLocks/>
          </p:cNvSpPr>
          <p:nvPr/>
        </p:nvSpPr>
        <p:spPr>
          <a:xfrm>
            <a:off x="6272784" y="1223403"/>
            <a:ext cx="5376673" cy="5332845"/>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The range of the percent shooting their handicap went from zero to 36%.</a:t>
            </a:r>
          </a:p>
          <a:p>
            <a:r>
              <a:rPr lang="en-US" sz="2400" dirty="0"/>
              <a:t>For the Red-White-Blue tournament, the men’s first flight had 36% shooting their handicap, the highest of all tournaments. This result is not too surprising since 6 of the 18 tees were played from the red tees, and men normally play from the longer blue or white tees.</a:t>
            </a:r>
          </a:p>
          <a:p>
            <a:r>
              <a:rPr lang="en-US" sz="2400" dirty="0"/>
              <a:t>In contrast, for the women’s flight, </a:t>
            </a:r>
            <a:r>
              <a:rPr lang="en-US" sz="2400" b="1" dirty="0"/>
              <a:t>no one</a:t>
            </a:r>
            <a:r>
              <a:rPr lang="en-US" sz="2400" dirty="0"/>
              <a:t> had a net score of par or better. Again, no surprise here since 12 of the 18 tees were the white and blue tees that women seldom played. Women typically play from the red tees.</a:t>
            </a:r>
          </a:p>
          <a:p>
            <a:r>
              <a:rPr lang="en-US" sz="2400" dirty="0"/>
              <a:t>Although a tough format for women, all women are competing within a single division, which makes the competition fair.</a:t>
            </a:r>
          </a:p>
        </p:txBody>
      </p:sp>
    </p:spTree>
    <p:extLst>
      <p:ext uri="{BB962C8B-B14F-4D97-AF65-F5344CB8AC3E}">
        <p14:creationId xmlns:p14="http://schemas.microsoft.com/office/powerpoint/2010/main" val="17160206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DA1E34-E0E5-49A5-8066-DD8576636D2D}"/>
              </a:ext>
            </a:extLst>
          </p:cNvPr>
          <p:cNvSpPr>
            <a:spLocks noGrp="1"/>
          </p:cNvSpPr>
          <p:nvPr>
            <p:ph type="title"/>
          </p:nvPr>
        </p:nvSpPr>
        <p:spPr>
          <a:xfrm>
            <a:off x="838200" y="365126"/>
            <a:ext cx="10515600" cy="699999"/>
          </a:xfrm>
        </p:spPr>
        <p:txBody>
          <a:bodyPr/>
          <a:lstStyle/>
          <a:p>
            <a:r>
              <a:rPr lang="en-US" dirty="0"/>
              <a:t>Detailed Analysis of 5-Club Tournament</a:t>
            </a:r>
          </a:p>
        </p:txBody>
      </p:sp>
      <p:sp>
        <p:nvSpPr>
          <p:cNvPr id="3" name="Content Placeholder 2">
            <a:extLst>
              <a:ext uri="{FF2B5EF4-FFF2-40B4-BE49-F238E27FC236}">
                <a16:creationId xmlns:a16="http://schemas.microsoft.com/office/drawing/2014/main" id="{DA6BDFEF-6C33-4947-97F3-FC2A36273395}"/>
              </a:ext>
            </a:extLst>
          </p:cNvPr>
          <p:cNvSpPr>
            <a:spLocks noGrp="1"/>
          </p:cNvSpPr>
          <p:nvPr>
            <p:ph idx="1"/>
          </p:nvPr>
        </p:nvSpPr>
        <p:spPr>
          <a:xfrm>
            <a:off x="8000063" y="2356259"/>
            <a:ext cx="3796702" cy="2259232"/>
          </a:xfrm>
        </p:spPr>
        <p:txBody>
          <a:bodyPr>
            <a:normAutofit lnSpcReduction="10000"/>
          </a:bodyPr>
          <a:lstStyle/>
          <a:p>
            <a:pPr marL="0" indent="0">
              <a:buNone/>
            </a:pPr>
            <a:r>
              <a:rPr lang="en-US" dirty="0"/>
              <a:t>For this tournament, golfers are allowed to use any 5 clubs of their choice for the round instead of the normal maximum limit of 14.</a:t>
            </a:r>
          </a:p>
        </p:txBody>
      </p:sp>
      <p:pic>
        <p:nvPicPr>
          <p:cNvPr id="9" name="Picture 8">
            <a:extLst>
              <a:ext uri="{FF2B5EF4-FFF2-40B4-BE49-F238E27FC236}">
                <a16:creationId xmlns:a16="http://schemas.microsoft.com/office/drawing/2014/main" id="{ADA80497-EC75-4E48-B5D6-A8195B73D5B1}"/>
              </a:ext>
            </a:extLst>
          </p:cNvPr>
          <p:cNvPicPr>
            <a:picLocks noChangeAspect="1"/>
          </p:cNvPicPr>
          <p:nvPr/>
        </p:nvPicPr>
        <p:blipFill>
          <a:blip r:embed="rId2"/>
          <a:stretch>
            <a:fillRect/>
          </a:stretch>
        </p:blipFill>
        <p:spPr>
          <a:xfrm>
            <a:off x="4623626" y="1868092"/>
            <a:ext cx="2944747" cy="2365654"/>
          </a:xfrm>
          <a:prstGeom prst="rect">
            <a:avLst/>
          </a:prstGeom>
        </p:spPr>
      </p:pic>
      <p:pic>
        <p:nvPicPr>
          <p:cNvPr id="10" name="Picture 9">
            <a:extLst>
              <a:ext uri="{FF2B5EF4-FFF2-40B4-BE49-F238E27FC236}">
                <a16:creationId xmlns:a16="http://schemas.microsoft.com/office/drawing/2014/main" id="{2BB2DDF0-C932-4604-A4E1-17A148E0A36B}"/>
              </a:ext>
            </a:extLst>
          </p:cNvPr>
          <p:cNvPicPr>
            <a:picLocks noChangeAspect="1"/>
          </p:cNvPicPr>
          <p:nvPr/>
        </p:nvPicPr>
        <p:blipFill>
          <a:blip r:embed="rId3"/>
          <a:stretch>
            <a:fillRect/>
          </a:stretch>
        </p:blipFill>
        <p:spPr>
          <a:xfrm>
            <a:off x="966036" y="1663735"/>
            <a:ext cx="2594812" cy="3006288"/>
          </a:xfrm>
          <a:prstGeom prst="rect">
            <a:avLst/>
          </a:prstGeom>
        </p:spPr>
      </p:pic>
    </p:spTree>
    <p:extLst>
      <p:ext uri="{BB962C8B-B14F-4D97-AF65-F5344CB8AC3E}">
        <p14:creationId xmlns:p14="http://schemas.microsoft.com/office/powerpoint/2010/main" val="13994930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DA1E34-E0E5-49A5-8066-DD8576636D2D}"/>
              </a:ext>
            </a:extLst>
          </p:cNvPr>
          <p:cNvSpPr>
            <a:spLocks noGrp="1"/>
          </p:cNvSpPr>
          <p:nvPr>
            <p:ph type="title"/>
          </p:nvPr>
        </p:nvSpPr>
        <p:spPr>
          <a:xfrm>
            <a:off x="838200" y="365126"/>
            <a:ext cx="10515600" cy="699999"/>
          </a:xfrm>
        </p:spPr>
        <p:txBody>
          <a:bodyPr/>
          <a:lstStyle/>
          <a:p>
            <a:r>
              <a:rPr lang="en-US" dirty="0"/>
              <a:t>SCVCC 2018 5-Club Tournament</a:t>
            </a:r>
          </a:p>
        </p:txBody>
      </p:sp>
      <p:sp>
        <p:nvSpPr>
          <p:cNvPr id="3" name="Content Placeholder 2">
            <a:extLst>
              <a:ext uri="{FF2B5EF4-FFF2-40B4-BE49-F238E27FC236}">
                <a16:creationId xmlns:a16="http://schemas.microsoft.com/office/drawing/2014/main" id="{DA6BDFEF-6C33-4947-97F3-FC2A36273395}"/>
              </a:ext>
            </a:extLst>
          </p:cNvPr>
          <p:cNvSpPr>
            <a:spLocks noGrp="1"/>
          </p:cNvSpPr>
          <p:nvPr>
            <p:ph idx="1"/>
          </p:nvPr>
        </p:nvSpPr>
        <p:spPr>
          <a:xfrm>
            <a:off x="8631153" y="1190846"/>
            <a:ext cx="3125418" cy="5302028"/>
          </a:xfrm>
        </p:spPr>
        <p:txBody>
          <a:bodyPr>
            <a:normAutofit/>
          </a:bodyPr>
          <a:lstStyle/>
          <a:p>
            <a:r>
              <a:rPr lang="en-US" dirty="0"/>
              <a:t>A total of 105 golfers played in three separate flights: 52 men, 32 seniors, and 21 women).</a:t>
            </a:r>
          </a:p>
          <a:p>
            <a:r>
              <a:rPr lang="en-US" dirty="0"/>
              <a:t>Each flight played from different tees: blue for men, white for seniors, and red for women in a single round. </a:t>
            </a:r>
          </a:p>
        </p:txBody>
      </p:sp>
      <p:pic>
        <p:nvPicPr>
          <p:cNvPr id="4" name="Picture 3">
            <a:extLst>
              <a:ext uri="{FF2B5EF4-FFF2-40B4-BE49-F238E27FC236}">
                <a16:creationId xmlns:a16="http://schemas.microsoft.com/office/drawing/2014/main" id="{BC0161E9-24C1-4CCD-AD21-543109164BEF}"/>
              </a:ext>
            </a:extLst>
          </p:cNvPr>
          <p:cNvPicPr>
            <a:picLocks noChangeAspect="1"/>
          </p:cNvPicPr>
          <p:nvPr/>
        </p:nvPicPr>
        <p:blipFill>
          <a:blip r:embed="rId2"/>
          <a:stretch>
            <a:fillRect/>
          </a:stretch>
        </p:blipFill>
        <p:spPr>
          <a:xfrm>
            <a:off x="296363" y="1510231"/>
            <a:ext cx="2633399" cy="3837537"/>
          </a:xfrm>
          <a:prstGeom prst="rect">
            <a:avLst/>
          </a:prstGeom>
        </p:spPr>
      </p:pic>
      <p:pic>
        <p:nvPicPr>
          <p:cNvPr id="6" name="Picture 5">
            <a:extLst>
              <a:ext uri="{FF2B5EF4-FFF2-40B4-BE49-F238E27FC236}">
                <a16:creationId xmlns:a16="http://schemas.microsoft.com/office/drawing/2014/main" id="{6905267E-04DA-4055-88E1-397D6A9E6CF0}"/>
              </a:ext>
            </a:extLst>
          </p:cNvPr>
          <p:cNvPicPr>
            <a:picLocks noChangeAspect="1"/>
          </p:cNvPicPr>
          <p:nvPr/>
        </p:nvPicPr>
        <p:blipFill>
          <a:blip r:embed="rId3"/>
          <a:stretch>
            <a:fillRect/>
          </a:stretch>
        </p:blipFill>
        <p:spPr>
          <a:xfrm>
            <a:off x="3037859" y="1527010"/>
            <a:ext cx="2648218" cy="3837537"/>
          </a:xfrm>
          <a:prstGeom prst="rect">
            <a:avLst/>
          </a:prstGeom>
        </p:spPr>
      </p:pic>
      <p:pic>
        <p:nvPicPr>
          <p:cNvPr id="7" name="Picture 6">
            <a:extLst>
              <a:ext uri="{FF2B5EF4-FFF2-40B4-BE49-F238E27FC236}">
                <a16:creationId xmlns:a16="http://schemas.microsoft.com/office/drawing/2014/main" id="{DB7EBB82-E057-4DAE-AC5C-DBC3C195BA5F}"/>
              </a:ext>
            </a:extLst>
          </p:cNvPr>
          <p:cNvPicPr>
            <a:picLocks noChangeAspect="1"/>
          </p:cNvPicPr>
          <p:nvPr/>
        </p:nvPicPr>
        <p:blipFill>
          <a:blip r:embed="rId4"/>
          <a:stretch>
            <a:fillRect/>
          </a:stretch>
        </p:blipFill>
        <p:spPr>
          <a:xfrm>
            <a:off x="5794174" y="1527010"/>
            <a:ext cx="2633399" cy="3871096"/>
          </a:xfrm>
          <a:prstGeom prst="rect">
            <a:avLst/>
          </a:prstGeom>
        </p:spPr>
      </p:pic>
      <p:sp>
        <p:nvSpPr>
          <p:cNvPr id="8" name="TextBox 7">
            <a:extLst>
              <a:ext uri="{FF2B5EF4-FFF2-40B4-BE49-F238E27FC236}">
                <a16:creationId xmlns:a16="http://schemas.microsoft.com/office/drawing/2014/main" id="{560BE68E-288D-4E96-9DB8-8A15C8C09A1F}"/>
              </a:ext>
            </a:extLst>
          </p:cNvPr>
          <p:cNvSpPr txBox="1"/>
          <p:nvPr/>
        </p:nvSpPr>
        <p:spPr>
          <a:xfrm>
            <a:off x="296363" y="5584616"/>
            <a:ext cx="8131210" cy="923330"/>
          </a:xfrm>
          <a:prstGeom prst="rect">
            <a:avLst/>
          </a:prstGeom>
          <a:noFill/>
        </p:spPr>
        <p:txBody>
          <a:bodyPr wrap="square" rtlCol="0">
            <a:spAutoFit/>
          </a:bodyPr>
          <a:lstStyle/>
          <a:p>
            <a:r>
              <a:rPr lang="en-US"/>
              <a:t>The men’s handicaps ranged from 3 to 24, with median 11. The seniors’ handicaps ranged from 7 to 23, with median 15.5, and the women’s handicaps ranged from 16 to 26 with median 22.</a:t>
            </a:r>
            <a:endParaRPr lang="en-US" dirty="0"/>
          </a:p>
        </p:txBody>
      </p:sp>
    </p:spTree>
    <p:extLst>
      <p:ext uri="{BB962C8B-B14F-4D97-AF65-F5344CB8AC3E}">
        <p14:creationId xmlns:p14="http://schemas.microsoft.com/office/powerpoint/2010/main" val="37032470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7AD93-C1E4-4E2C-98EB-C73003FBAD16}"/>
              </a:ext>
            </a:extLst>
          </p:cNvPr>
          <p:cNvSpPr>
            <a:spLocks noGrp="1"/>
          </p:cNvSpPr>
          <p:nvPr>
            <p:ph type="title"/>
          </p:nvPr>
        </p:nvSpPr>
        <p:spPr>
          <a:xfrm>
            <a:off x="838200" y="365125"/>
            <a:ext cx="10515600" cy="751293"/>
          </a:xfrm>
        </p:spPr>
        <p:txBody>
          <a:bodyPr>
            <a:normAutofit/>
          </a:bodyPr>
          <a:lstStyle/>
          <a:p>
            <a:r>
              <a:rPr lang="en-US" dirty="0"/>
              <a:t>5-Club Tournament: Gross Scores</a:t>
            </a:r>
          </a:p>
        </p:txBody>
      </p:sp>
      <p:sp>
        <p:nvSpPr>
          <p:cNvPr id="3" name="Content Placeholder 2">
            <a:extLst>
              <a:ext uri="{FF2B5EF4-FFF2-40B4-BE49-F238E27FC236}">
                <a16:creationId xmlns:a16="http://schemas.microsoft.com/office/drawing/2014/main" id="{EF717BEB-2733-436E-A783-3BD724EE9206}"/>
              </a:ext>
            </a:extLst>
          </p:cNvPr>
          <p:cNvSpPr>
            <a:spLocks noGrp="1"/>
          </p:cNvSpPr>
          <p:nvPr>
            <p:ph idx="1"/>
          </p:nvPr>
        </p:nvSpPr>
        <p:spPr>
          <a:xfrm>
            <a:off x="8878186" y="1116417"/>
            <a:ext cx="2985977" cy="5169323"/>
          </a:xfrm>
        </p:spPr>
        <p:txBody>
          <a:bodyPr>
            <a:normAutofit fontScale="85000" lnSpcReduction="20000"/>
          </a:bodyPr>
          <a:lstStyle/>
          <a:p>
            <a:r>
              <a:rPr lang="en-US" dirty="0"/>
              <a:t>As expected, all three flight groups show a similar, statistically significant, strong linear relationship between the gross score and the handicap.</a:t>
            </a:r>
          </a:p>
          <a:p>
            <a:r>
              <a:rPr lang="en-US" dirty="0"/>
              <a:t>Slopes are &gt;2 for all groups, that is, double other tournaments.</a:t>
            </a:r>
          </a:p>
          <a:p>
            <a:r>
              <a:rPr lang="en-US" dirty="0" err="1"/>
              <a:t>RSquares</a:t>
            </a:r>
            <a:r>
              <a:rPr lang="en-US" dirty="0"/>
              <a:t> are roughly 93%, 92%, and 86%, respectively, for the three groups.</a:t>
            </a:r>
          </a:p>
          <a:p>
            <a:endParaRPr lang="en-US" dirty="0"/>
          </a:p>
        </p:txBody>
      </p:sp>
      <p:pic>
        <p:nvPicPr>
          <p:cNvPr id="4" name="Picture 3">
            <a:extLst>
              <a:ext uri="{FF2B5EF4-FFF2-40B4-BE49-F238E27FC236}">
                <a16:creationId xmlns:a16="http://schemas.microsoft.com/office/drawing/2014/main" id="{386C5298-11C2-4275-81E7-0D028ADEB884}"/>
              </a:ext>
            </a:extLst>
          </p:cNvPr>
          <p:cNvPicPr>
            <a:picLocks noChangeAspect="1"/>
          </p:cNvPicPr>
          <p:nvPr/>
        </p:nvPicPr>
        <p:blipFill>
          <a:blip r:embed="rId2"/>
          <a:stretch>
            <a:fillRect/>
          </a:stretch>
        </p:blipFill>
        <p:spPr>
          <a:xfrm>
            <a:off x="689344" y="1065155"/>
            <a:ext cx="2740158" cy="5220586"/>
          </a:xfrm>
          <a:prstGeom prst="rect">
            <a:avLst/>
          </a:prstGeom>
        </p:spPr>
      </p:pic>
      <p:pic>
        <p:nvPicPr>
          <p:cNvPr id="6" name="Picture 5">
            <a:extLst>
              <a:ext uri="{FF2B5EF4-FFF2-40B4-BE49-F238E27FC236}">
                <a16:creationId xmlns:a16="http://schemas.microsoft.com/office/drawing/2014/main" id="{491760AA-8898-40FE-8AEC-6108469F9914}"/>
              </a:ext>
            </a:extLst>
          </p:cNvPr>
          <p:cNvPicPr>
            <a:picLocks noChangeAspect="1"/>
          </p:cNvPicPr>
          <p:nvPr/>
        </p:nvPicPr>
        <p:blipFill>
          <a:blip r:embed="rId3"/>
          <a:stretch>
            <a:fillRect/>
          </a:stretch>
        </p:blipFill>
        <p:spPr>
          <a:xfrm>
            <a:off x="3429502" y="1065155"/>
            <a:ext cx="2740158" cy="5220586"/>
          </a:xfrm>
          <a:prstGeom prst="rect">
            <a:avLst/>
          </a:prstGeom>
        </p:spPr>
      </p:pic>
      <p:pic>
        <p:nvPicPr>
          <p:cNvPr id="9" name="Picture 8">
            <a:extLst>
              <a:ext uri="{FF2B5EF4-FFF2-40B4-BE49-F238E27FC236}">
                <a16:creationId xmlns:a16="http://schemas.microsoft.com/office/drawing/2014/main" id="{0D6DBEDB-E451-4205-9F8F-8FCF3510F7F2}"/>
              </a:ext>
            </a:extLst>
          </p:cNvPr>
          <p:cNvPicPr>
            <a:picLocks noChangeAspect="1"/>
          </p:cNvPicPr>
          <p:nvPr/>
        </p:nvPicPr>
        <p:blipFill>
          <a:blip r:embed="rId4"/>
          <a:stretch>
            <a:fillRect/>
          </a:stretch>
        </p:blipFill>
        <p:spPr>
          <a:xfrm>
            <a:off x="6169661" y="1065156"/>
            <a:ext cx="2740158" cy="5220586"/>
          </a:xfrm>
          <a:prstGeom prst="rect">
            <a:avLst/>
          </a:prstGeom>
        </p:spPr>
      </p:pic>
    </p:spTree>
    <p:extLst>
      <p:ext uri="{BB962C8B-B14F-4D97-AF65-F5344CB8AC3E}">
        <p14:creationId xmlns:p14="http://schemas.microsoft.com/office/powerpoint/2010/main" val="20684129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7AD93-C1E4-4E2C-98EB-C73003FBAD16}"/>
              </a:ext>
            </a:extLst>
          </p:cNvPr>
          <p:cNvSpPr>
            <a:spLocks noGrp="1"/>
          </p:cNvSpPr>
          <p:nvPr>
            <p:ph type="title"/>
          </p:nvPr>
        </p:nvSpPr>
        <p:spPr>
          <a:xfrm>
            <a:off x="838200" y="365125"/>
            <a:ext cx="10515600" cy="751293"/>
          </a:xfrm>
        </p:spPr>
        <p:txBody>
          <a:bodyPr>
            <a:normAutofit fontScale="90000"/>
          </a:bodyPr>
          <a:lstStyle/>
          <a:p>
            <a:r>
              <a:rPr lang="en-US" dirty="0"/>
              <a:t>5-Club Tournament: Net Scores, the Aha! Moment</a:t>
            </a:r>
          </a:p>
        </p:txBody>
      </p:sp>
      <p:sp>
        <p:nvSpPr>
          <p:cNvPr id="3" name="Content Placeholder 2">
            <a:extLst>
              <a:ext uri="{FF2B5EF4-FFF2-40B4-BE49-F238E27FC236}">
                <a16:creationId xmlns:a16="http://schemas.microsoft.com/office/drawing/2014/main" id="{EF717BEB-2733-436E-A783-3BD724EE9206}"/>
              </a:ext>
            </a:extLst>
          </p:cNvPr>
          <p:cNvSpPr>
            <a:spLocks noGrp="1"/>
          </p:cNvSpPr>
          <p:nvPr>
            <p:ph idx="1"/>
          </p:nvPr>
        </p:nvSpPr>
        <p:spPr>
          <a:xfrm>
            <a:off x="8399721" y="1222744"/>
            <a:ext cx="3102935" cy="5024832"/>
          </a:xfrm>
        </p:spPr>
        <p:txBody>
          <a:bodyPr>
            <a:normAutofit fontScale="85000" lnSpcReduction="20000"/>
          </a:bodyPr>
          <a:lstStyle/>
          <a:p>
            <a:r>
              <a:rPr lang="en-US" dirty="0"/>
              <a:t>A surprise occurs when we see statistically significant  linear relationships between the net scores and the handicaps for all three flights.</a:t>
            </a:r>
          </a:p>
          <a:p>
            <a:r>
              <a:rPr lang="en-US" dirty="0"/>
              <a:t>Slopes are all &gt;1.</a:t>
            </a:r>
          </a:p>
          <a:p>
            <a:r>
              <a:rPr lang="en-US" dirty="0" err="1"/>
              <a:t>RSquares</a:t>
            </a:r>
            <a:r>
              <a:rPr lang="en-US" dirty="0"/>
              <a:t> are 79%, 82%, and 68%, respectively. </a:t>
            </a:r>
          </a:p>
          <a:p>
            <a:r>
              <a:rPr lang="en-US" b="1" dirty="0"/>
              <a:t>Unexpectedly, the handicaps are not producing a level playing field among the golfers.</a:t>
            </a:r>
          </a:p>
          <a:p>
            <a:endParaRPr lang="en-US" dirty="0"/>
          </a:p>
        </p:txBody>
      </p:sp>
      <p:pic>
        <p:nvPicPr>
          <p:cNvPr id="5" name="Picture 4">
            <a:extLst>
              <a:ext uri="{FF2B5EF4-FFF2-40B4-BE49-F238E27FC236}">
                <a16:creationId xmlns:a16="http://schemas.microsoft.com/office/drawing/2014/main" id="{F078F57C-7F31-4CBF-B9C2-A29725F1EEA7}"/>
              </a:ext>
            </a:extLst>
          </p:cNvPr>
          <p:cNvPicPr>
            <a:picLocks noChangeAspect="1"/>
          </p:cNvPicPr>
          <p:nvPr/>
        </p:nvPicPr>
        <p:blipFill>
          <a:blip r:embed="rId2"/>
          <a:stretch>
            <a:fillRect/>
          </a:stretch>
        </p:blipFill>
        <p:spPr>
          <a:xfrm>
            <a:off x="269878" y="1103601"/>
            <a:ext cx="2682274" cy="5050465"/>
          </a:xfrm>
          <a:prstGeom prst="rect">
            <a:avLst/>
          </a:prstGeom>
        </p:spPr>
      </p:pic>
      <p:pic>
        <p:nvPicPr>
          <p:cNvPr id="7" name="Picture 6">
            <a:extLst>
              <a:ext uri="{FF2B5EF4-FFF2-40B4-BE49-F238E27FC236}">
                <a16:creationId xmlns:a16="http://schemas.microsoft.com/office/drawing/2014/main" id="{CDDB4D3D-F583-43EC-9169-93E50A540EC3}"/>
              </a:ext>
            </a:extLst>
          </p:cNvPr>
          <p:cNvPicPr>
            <a:picLocks noChangeAspect="1"/>
          </p:cNvPicPr>
          <p:nvPr/>
        </p:nvPicPr>
        <p:blipFill>
          <a:blip r:embed="rId3"/>
          <a:stretch>
            <a:fillRect/>
          </a:stretch>
        </p:blipFill>
        <p:spPr>
          <a:xfrm>
            <a:off x="2952152" y="1116418"/>
            <a:ext cx="2638302" cy="5050465"/>
          </a:xfrm>
          <a:prstGeom prst="rect">
            <a:avLst/>
          </a:prstGeom>
        </p:spPr>
      </p:pic>
      <p:pic>
        <p:nvPicPr>
          <p:cNvPr id="9" name="Picture 8">
            <a:extLst>
              <a:ext uri="{FF2B5EF4-FFF2-40B4-BE49-F238E27FC236}">
                <a16:creationId xmlns:a16="http://schemas.microsoft.com/office/drawing/2014/main" id="{F86D5B33-1DE2-4BA2-BAEB-2D4576BF9553}"/>
              </a:ext>
            </a:extLst>
          </p:cNvPr>
          <p:cNvPicPr>
            <a:picLocks noChangeAspect="1"/>
          </p:cNvPicPr>
          <p:nvPr/>
        </p:nvPicPr>
        <p:blipFill>
          <a:blip r:embed="rId4"/>
          <a:stretch>
            <a:fillRect/>
          </a:stretch>
        </p:blipFill>
        <p:spPr>
          <a:xfrm>
            <a:off x="5590454" y="1116418"/>
            <a:ext cx="2624912" cy="5024833"/>
          </a:xfrm>
          <a:prstGeom prst="rect">
            <a:avLst/>
          </a:prstGeom>
        </p:spPr>
      </p:pic>
    </p:spTree>
    <p:extLst>
      <p:ext uri="{BB962C8B-B14F-4D97-AF65-F5344CB8AC3E}">
        <p14:creationId xmlns:p14="http://schemas.microsoft.com/office/powerpoint/2010/main" val="35410955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6C6192F4-297C-4199-AE5C-07C8B4B10FC1}"/>
              </a:ext>
            </a:extLst>
          </p:cNvPr>
          <p:cNvGrpSpPr/>
          <p:nvPr/>
        </p:nvGrpSpPr>
        <p:grpSpPr>
          <a:xfrm>
            <a:off x="695325" y="1166317"/>
            <a:ext cx="3847325" cy="5024171"/>
            <a:chOff x="695325" y="1181426"/>
            <a:chExt cx="3847325" cy="5090530"/>
          </a:xfrm>
        </p:grpSpPr>
        <p:pic>
          <p:nvPicPr>
            <p:cNvPr id="5" name="Picture 4">
              <a:extLst>
                <a:ext uri="{FF2B5EF4-FFF2-40B4-BE49-F238E27FC236}">
                  <a16:creationId xmlns:a16="http://schemas.microsoft.com/office/drawing/2014/main" id="{76A0E13E-ABC1-497F-8F02-815C40E549A2}"/>
                </a:ext>
              </a:extLst>
            </p:cNvPr>
            <p:cNvPicPr>
              <a:picLocks noChangeAspect="1"/>
            </p:cNvPicPr>
            <p:nvPr/>
          </p:nvPicPr>
          <p:blipFill>
            <a:blip r:embed="rId2"/>
            <a:stretch>
              <a:fillRect/>
            </a:stretch>
          </p:blipFill>
          <p:spPr>
            <a:xfrm>
              <a:off x="731874" y="2578395"/>
              <a:ext cx="3810776" cy="2596584"/>
            </a:xfrm>
            <a:prstGeom prst="rect">
              <a:avLst/>
            </a:prstGeom>
          </p:spPr>
        </p:pic>
        <p:pic>
          <p:nvPicPr>
            <p:cNvPr id="6" name="Picture 5">
              <a:extLst>
                <a:ext uri="{FF2B5EF4-FFF2-40B4-BE49-F238E27FC236}">
                  <a16:creationId xmlns:a16="http://schemas.microsoft.com/office/drawing/2014/main" id="{0931046F-CAB9-48E8-A704-5DB5030A8A19}"/>
                </a:ext>
              </a:extLst>
            </p:cNvPr>
            <p:cNvPicPr>
              <a:picLocks noChangeAspect="1"/>
            </p:cNvPicPr>
            <p:nvPr/>
          </p:nvPicPr>
          <p:blipFill>
            <a:blip r:embed="rId3"/>
            <a:stretch>
              <a:fillRect/>
            </a:stretch>
          </p:blipFill>
          <p:spPr>
            <a:xfrm>
              <a:off x="731874" y="1181426"/>
              <a:ext cx="1556048" cy="1331752"/>
            </a:xfrm>
            <a:prstGeom prst="rect">
              <a:avLst/>
            </a:prstGeom>
          </p:spPr>
        </p:pic>
        <p:cxnSp>
          <p:nvCxnSpPr>
            <p:cNvPr id="8" name="Straight Connector 7">
              <a:extLst>
                <a:ext uri="{FF2B5EF4-FFF2-40B4-BE49-F238E27FC236}">
                  <a16:creationId xmlns:a16="http://schemas.microsoft.com/office/drawing/2014/main" id="{04B0C171-13FC-4586-A934-01128F21147A}"/>
                </a:ext>
              </a:extLst>
            </p:cNvPr>
            <p:cNvCxnSpPr>
              <a:cxnSpLocks/>
            </p:cNvCxnSpPr>
            <p:nvPr/>
          </p:nvCxnSpPr>
          <p:spPr>
            <a:xfrm flipH="1" flipV="1">
              <a:off x="730103" y="2513178"/>
              <a:ext cx="77971" cy="591226"/>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3B7AB1E5-0109-4F55-B07F-C21981B69337}"/>
                </a:ext>
              </a:extLst>
            </p:cNvPr>
            <p:cNvCxnSpPr>
              <a:cxnSpLocks/>
            </p:cNvCxnSpPr>
            <p:nvPr/>
          </p:nvCxnSpPr>
          <p:spPr>
            <a:xfrm flipV="1">
              <a:off x="1350335" y="2434856"/>
              <a:ext cx="937587" cy="651359"/>
            </a:xfrm>
            <a:prstGeom prst="line">
              <a:avLst/>
            </a:prstGeom>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392A00C6-F5EF-4FCE-9ACA-79EC1E69ED4F}"/>
                </a:ext>
              </a:extLst>
            </p:cNvPr>
            <p:cNvPicPr>
              <a:picLocks noChangeAspect="1"/>
            </p:cNvPicPr>
            <p:nvPr/>
          </p:nvPicPr>
          <p:blipFill>
            <a:blip r:embed="rId4"/>
            <a:stretch>
              <a:fillRect/>
            </a:stretch>
          </p:blipFill>
          <p:spPr>
            <a:xfrm>
              <a:off x="695325" y="5489627"/>
              <a:ext cx="1592597" cy="782329"/>
            </a:xfrm>
            <a:prstGeom prst="rect">
              <a:avLst/>
            </a:prstGeom>
          </p:spPr>
        </p:pic>
        <p:cxnSp>
          <p:nvCxnSpPr>
            <p:cNvPr id="16" name="Straight Connector 15">
              <a:extLst>
                <a:ext uri="{FF2B5EF4-FFF2-40B4-BE49-F238E27FC236}">
                  <a16:creationId xmlns:a16="http://schemas.microsoft.com/office/drawing/2014/main" id="{238AE4CE-52DF-4963-BE7B-5494ED1AAF94}"/>
                </a:ext>
              </a:extLst>
            </p:cNvPr>
            <p:cNvCxnSpPr>
              <a:cxnSpLocks/>
            </p:cNvCxnSpPr>
            <p:nvPr/>
          </p:nvCxnSpPr>
          <p:spPr>
            <a:xfrm flipV="1">
              <a:off x="730103" y="4674181"/>
              <a:ext cx="39871" cy="815446"/>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5F0CE6BC-7AD1-4FA0-881A-F647FC2E3713}"/>
                </a:ext>
              </a:extLst>
            </p:cNvPr>
            <p:cNvCxnSpPr>
              <a:cxnSpLocks/>
            </p:cNvCxnSpPr>
            <p:nvPr/>
          </p:nvCxnSpPr>
          <p:spPr>
            <a:xfrm flipH="1" flipV="1">
              <a:off x="1350336" y="4674184"/>
              <a:ext cx="402874" cy="882189"/>
            </a:xfrm>
            <a:prstGeom prst="line">
              <a:avLst/>
            </a:prstGeom>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61861D64-A134-4EF4-9BC6-4E5329B2ABF4}"/>
              </a:ext>
            </a:extLst>
          </p:cNvPr>
          <p:cNvSpPr>
            <a:spLocks noGrp="1"/>
          </p:cNvSpPr>
          <p:nvPr>
            <p:ph type="title"/>
          </p:nvPr>
        </p:nvSpPr>
        <p:spPr>
          <a:xfrm>
            <a:off x="695325" y="217206"/>
            <a:ext cx="11049001" cy="949111"/>
          </a:xfrm>
        </p:spPr>
        <p:txBody>
          <a:bodyPr>
            <a:normAutofit fontScale="90000"/>
          </a:bodyPr>
          <a:lstStyle/>
          <a:p>
            <a:r>
              <a:rPr lang="en-US" sz="4000" dirty="0"/>
              <a:t>A Brief Introduction to the USGA Handicapping System</a:t>
            </a:r>
          </a:p>
        </p:txBody>
      </p:sp>
      <p:sp>
        <p:nvSpPr>
          <p:cNvPr id="3" name="Content Placeholder 2">
            <a:extLst>
              <a:ext uri="{FF2B5EF4-FFF2-40B4-BE49-F238E27FC236}">
                <a16:creationId xmlns:a16="http://schemas.microsoft.com/office/drawing/2014/main" id="{EA6B7A2A-EB65-45B4-9714-F02C7E737C68}"/>
              </a:ext>
            </a:extLst>
          </p:cNvPr>
          <p:cNvSpPr>
            <a:spLocks noGrp="1"/>
          </p:cNvSpPr>
          <p:nvPr>
            <p:ph idx="1"/>
          </p:nvPr>
        </p:nvSpPr>
        <p:spPr>
          <a:xfrm>
            <a:off x="4696308" y="1279768"/>
            <a:ext cx="7133417" cy="5361026"/>
          </a:xfrm>
          <a:blipFill>
            <a:blip r:embed="rId5"/>
            <a:tile tx="0" ty="0" sx="100000" sy="100000" flip="none" algn="tl"/>
          </a:blipFill>
        </p:spPr>
        <p:txBody>
          <a:bodyPr>
            <a:normAutofit fontScale="85000" lnSpcReduction="10000"/>
          </a:bodyPr>
          <a:lstStyle/>
          <a:p>
            <a:r>
              <a:rPr lang="en-US" dirty="0"/>
              <a:t>A typical golf course will have several different sets of tee-boxes on each hole from which the golfers play their round. The tee-boxes indicate different overall lengths in yards or meters of the course played.</a:t>
            </a:r>
          </a:p>
          <a:p>
            <a:r>
              <a:rPr lang="en-US" dirty="0"/>
              <a:t>The tee-boxes are often color labeled*: </a:t>
            </a:r>
            <a:r>
              <a:rPr lang="en-US" b="1" dirty="0">
                <a:solidFill>
                  <a:schemeClr val="accent4">
                    <a:lumMod val="75000"/>
                  </a:schemeClr>
                </a:solidFill>
              </a:rPr>
              <a:t>Gold</a:t>
            </a:r>
            <a:r>
              <a:rPr lang="en-US" dirty="0"/>
              <a:t> or </a:t>
            </a:r>
            <a:r>
              <a:rPr lang="en-US" b="1" dirty="0"/>
              <a:t>Black </a:t>
            </a:r>
            <a:r>
              <a:rPr lang="en-US" dirty="0"/>
              <a:t>for the longest yardages (called the “tips”), </a:t>
            </a:r>
            <a:r>
              <a:rPr lang="en-US" dirty="0">
                <a:solidFill>
                  <a:schemeClr val="accent1"/>
                </a:solidFill>
              </a:rPr>
              <a:t>Blue</a:t>
            </a:r>
            <a:r>
              <a:rPr lang="en-US" dirty="0"/>
              <a:t> or </a:t>
            </a:r>
            <a:r>
              <a:rPr lang="en-US" dirty="0">
                <a:solidFill>
                  <a:schemeClr val="accent6">
                    <a:lumMod val="75000"/>
                  </a:schemeClr>
                </a:solidFill>
              </a:rPr>
              <a:t>Green</a:t>
            </a:r>
            <a:r>
              <a:rPr lang="en-US" dirty="0"/>
              <a:t> for the popular intermediate yardages, </a:t>
            </a:r>
            <a:r>
              <a:rPr lang="en-US" dirty="0">
                <a:solidFill>
                  <a:schemeClr val="bg1"/>
                </a:solidFill>
              </a:rPr>
              <a:t>White </a:t>
            </a:r>
            <a:r>
              <a:rPr lang="en-US" dirty="0"/>
              <a:t>or </a:t>
            </a:r>
            <a:r>
              <a:rPr lang="en-US" dirty="0">
                <a:solidFill>
                  <a:schemeClr val="bg2">
                    <a:lumMod val="50000"/>
                  </a:schemeClr>
                </a:solidFill>
              </a:rPr>
              <a:t>Silver</a:t>
            </a:r>
            <a:r>
              <a:rPr lang="en-US" dirty="0"/>
              <a:t> for more forward tees, and </a:t>
            </a:r>
            <a:r>
              <a:rPr lang="en-US" b="1" dirty="0">
                <a:solidFill>
                  <a:srgbClr val="FFFF00"/>
                </a:solidFill>
              </a:rPr>
              <a:t>Yellow</a:t>
            </a:r>
            <a:r>
              <a:rPr lang="en-US" dirty="0"/>
              <a:t> or </a:t>
            </a:r>
            <a:r>
              <a:rPr lang="en-US" dirty="0">
                <a:solidFill>
                  <a:srgbClr val="C00000"/>
                </a:solidFill>
              </a:rPr>
              <a:t>Red</a:t>
            </a:r>
            <a:r>
              <a:rPr lang="en-US" dirty="0"/>
              <a:t> for the shortest yardages.  </a:t>
            </a:r>
          </a:p>
          <a:p>
            <a:r>
              <a:rPr lang="en-US" dirty="0"/>
              <a:t>For each set of tees, there will be two important rating numbers such as </a:t>
            </a:r>
            <a:r>
              <a:rPr lang="en-US" b="1" dirty="0"/>
              <a:t>74.2/131</a:t>
            </a:r>
            <a:r>
              <a:rPr lang="en-US" dirty="0"/>
              <a:t>. The first number is the course “</a:t>
            </a:r>
            <a:r>
              <a:rPr lang="en-US" b="1" i="1" dirty="0"/>
              <a:t>par</a:t>
            </a:r>
            <a:r>
              <a:rPr lang="en-US" dirty="0"/>
              <a:t>” rating based on the overall yardage for the 18 holes. The second is the “</a:t>
            </a:r>
            <a:r>
              <a:rPr lang="en-US" b="1" i="1" dirty="0"/>
              <a:t>slope</a:t>
            </a:r>
            <a:r>
              <a:rPr lang="en-US" dirty="0"/>
              <a:t>”, a measure of the course difficulty from the chosen tees. </a:t>
            </a:r>
          </a:p>
          <a:p>
            <a:r>
              <a:rPr lang="en-US" dirty="0"/>
              <a:t>These two numbers are meant to adjust for scores of golfers playing from different courses and tee-boxes.    </a:t>
            </a:r>
          </a:p>
        </p:txBody>
      </p:sp>
      <p:sp>
        <p:nvSpPr>
          <p:cNvPr id="4" name="TextBox 3">
            <a:extLst>
              <a:ext uri="{FF2B5EF4-FFF2-40B4-BE49-F238E27FC236}">
                <a16:creationId xmlns:a16="http://schemas.microsoft.com/office/drawing/2014/main" id="{E57289B6-2E58-4E45-B17E-4EE86158F3D2}"/>
              </a:ext>
            </a:extLst>
          </p:cNvPr>
          <p:cNvSpPr txBox="1"/>
          <p:nvPr/>
        </p:nvSpPr>
        <p:spPr>
          <a:xfrm>
            <a:off x="2447411" y="1683021"/>
            <a:ext cx="2004009" cy="646331"/>
          </a:xfrm>
          <a:prstGeom prst="rect">
            <a:avLst/>
          </a:prstGeom>
          <a:noFill/>
        </p:spPr>
        <p:txBody>
          <a:bodyPr wrap="square" rtlCol="0">
            <a:spAutoFit/>
          </a:bodyPr>
          <a:lstStyle/>
          <a:p>
            <a:r>
              <a:rPr lang="en-US" dirty="0"/>
              <a:t>Example scorecard and ratings.</a:t>
            </a:r>
          </a:p>
        </p:txBody>
      </p:sp>
      <p:sp>
        <p:nvSpPr>
          <p:cNvPr id="7" name="TextBox 6">
            <a:extLst>
              <a:ext uri="{FF2B5EF4-FFF2-40B4-BE49-F238E27FC236}">
                <a16:creationId xmlns:a16="http://schemas.microsoft.com/office/drawing/2014/main" id="{65E49083-AFB0-4839-B3CD-26E871131980}"/>
              </a:ext>
            </a:extLst>
          </p:cNvPr>
          <p:cNvSpPr txBox="1"/>
          <p:nvPr/>
        </p:nvSpPr>
        <p:spPr>
          <a:xfrm>
            <a:off x="2285007" y="5240196"/>
            <a:ext cx="2379439" cy="1200329"/>
          </a:xfrm>
          <a:prstGeom prst="rect">
            <a:avLst/>
          </a:prstGeom>
          <a:noFill/>
        </p:spPr>
        <p:txBody>
          <a:bodyPr wrap="square" rtlCol="0">
            <a:spAutoFit/>
          </a:bodyPr>
          <a:lstStyle/>
          <a:p>
            <a:r>
              <a:rPr lang="en-US" dirty="0"/>
              <a:t>* In Maui, HI, Kaanapali course has tees labeled </a:t>
            </a:r>
            <a:r>
              <a:rPr lang="en-US" dirty="0" err="1"/>
              <a:t>Uliuli</a:t>
            </a:r>
            <a:r>
              <a:rPr lang="en-US" dirty="0"/>
              <a:t>, </a:t>
            </a:r>
            <a:r>
              <a:rPr lang="en-US" dirty="0" err="1"/>
              <a:t>Keo</a:t>
            </a:r>
            <a:r>
              <a:rPr lang="en-US" dirty="0"/>
              <a:t> </a:t>
            </a:r>
            <a:r>
              <a:rPr lang="en-US" dirty="0" err="1"/>
              <a:t>Makamae</a:t>
            </a:r>
            <a:r>
              <a:rPr lang="en-US" dirty="0"/>
              <a:t>, and Pu </a:t>
            </a:r>
            <a:r>
              <a:rPr lang="en-US" dirty="0" err="1"/>
              <a:t>Koko’o</a:t>
            </a:r>
            <a:r>
              <a:rPr lang="en-US" dirty="0"/>
              <a:t>.</a:t>
            </a:r>
          </a:p>
        </p:txBody>
      </p:sp>
    </p:spTree>
    <p:extLst>
      <p:ext uri="{BB962C8B-B14F-4D97-AF65-F5344CB8AC3E}">
        <p14:creationId xmlns:p14="http://schemas.microsoft.com/office/powerpoint/2010/main" val="322949992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7AD93-C1E4-4E2C-98EB-C73003FBAD16}"/>
              </a:ext>
            </a:extLst>
          </p:cNvPr>
          <p:cNvSpPr>
            <a:spLocks noGrp="1"/>
          </p:cNvSpPr>
          <p:nvPr>
            <p:ph type="title"/>
          </p:nvPr>
        </p:nvSpPr>
        <p:spPr>
          <a:xfrm>
            <a:off x="838200" y="365125"/>
            <a:ext cx="10515600" cy="751293"/>
          </a:xfrm>
        </p:spPr>
        <p:txBody>
          <a:bodyPr>
            <a:normAutofit/>
          </a:bodyPr>
          <a:lstStyle/>
          <a:p>
            <a:r>
              <a:rPr lang="en-US" dirty="0"/>
              <a:t>Further Insight for Men’s Net Scores</a:t>
            </a:r>
          </a:p>
        </p:txBody>
      </p:sp>
      <p:sp>
        <p:nvSpPr>
          <p:cNvPr id="3" name="Content Placeholder 2">
            <a:extLst>
              <a:ext uri="{FF2B5EF4-FFF2-40B4-BE49-F238E27FC236}">
                <a16:creationId xmlns:a16="http://schemas.microsoft.com/office/drawing/2014/main" id="{EF717BEB-2733-436E-A783-3BD724EE9206}"/>
              </a:ext>
            </a:extLst>
          </p:cNvPr>
          <p:cNvSpPr>
            <a:spLocks noGrp="1"/>
          </p:cNvSpPr>
          <p:nvPr>
            <p:ph idx="1"/>
          </p:nvPr>
        </p:nvSpPr>
        <p:spPr>
          <a:xfrm>
            <a:off x="6298019" y="1509823"/>
            <a:ext cx="5344633" cy="4863545"/>
          </a:xfrm>
        </p:spPr>
        <p:txBody>
          <a:bodyPr>
            <a:normAutofit fontScale="85000" lnSpcReduction="20000"/>
          </a:bodyPr>
          <a:lstStyle/>
          <a:p>
            <a:r>
              <a:rPr lang="en-US" dirty="0"/>
              <a:t>There appears to be three distinct patterns in the net scores for men.</a:t>
            </a:r>
          </a:p>
          <a:p>
            <a:r>
              <a:rPr lang="en-US" dirty="0"/>
              <a:t>One nearly flat pattern holds for handicaps of 10 or below, indicating a level playing field for that group.</a:t>
            </a:r>
          </a:p>
          <a:p>
            <a:r>
              <a:rPr lang="en-US" dirty="0"/>
              <a:t>The second pattern shows a clustering around 11 or 12, a transition period.</a:t>
            </a:r>
          </a:p>
          <a:p>
            <a:r>
              <a:rPr lang="en-US" dirty="0"/>
              <a:t>The third pattern shows a rising slope with handicaps for 13 and above, signifying a non level playing field.</a:t>
            </a:r>
          </a:p>
          <a:p>
            <a:r>
              <a:rPr lang="en-US" b="1" dirty="0"/>
              <a:t>We conclude that low handicap golfers do well even with a limited number of clubs compared to higher handicap golfers who struggle more with fewer clubs.</a:t>
            </a:r>
          </a:p>
          <a:p>
            <a:endParaRPr lang="en-US" dirty="0"/>
          </a:p>
        </p:txBody>
      </p:sp>
      <p:pic>
        <p:nvPicPr>
          <p:cNvPr id="4" name="Picture 3">
            <a:extLst>
              <a:ext uri="{FF2B5EF4-FFF2-40B4-BE49-F238E27FC236}">
                <a16:creationId xmlns:a16="http://schemas.microsoft.com/office/drawing/2014/main" id="{CCA2D7CD-E925-4E0E-8423-95C64CE5EAA5}"/>
              </a:ext>
            </a:extLst>
          </p:cNvPr>
          <p:cNvPicPr>
            <a:picLocks noChangeAspect="1"/>
          </p:cNvPicPr>
          <p:nvPr/>
        </p:nvPicPr>
        <p:blipFill>
          <a:blip r:embed="rId2"/>
          <a:stretch>
            <a:fillRect/>
          </a:stretch>
        </p:blipFill>
        <p:spPr>
          <a:xfrm>
            <a:off x="1149091" y="1387216"/>
            <a:ext cx="4846603" cy="4460691"/>
          </a:xfrm>
          <a:prstGeom prst="rect">
            <a:avLst/>
          </a:prstGeom>
        </p:spPr>
      </p:pic>
      <p:cxnSp>
        <p:nvCxnSpPr>
          <p:cNvPr id="6" name="Straight Connector 5">
            <a:extLst>
              <a:ext uri="{FF2B5EF4-FFF2-40B4-BE49-F238E27FC236}">
                <a16:creationId xmlns:a16="http://schemas.microsoft.com/office/drawing/2014/main" id="{3C29284F-A51E-4ACF-B395-330F10C84F96}"/>
              </a:ext>
            </a:extLst>
          </p:cNvPr>
          <p:cNvCxnSpPr/>
          <p:nvPr/>
        </p:nvCxnSpPr>
        <p:spPr>
          <a:xfrm>
            <a:off x="2029767" y="4481565"/>
            <a:ext cx="1376624" cy="0"/>
          </a:xfrm>
          <a:prstGeom prst="line">
            <a:avLst/>
          </a:pr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496F37F5-8A72-4D4C-BC9E-E697A5CE6E8C}"/>
              </a:ext>
            </a:extLst>
          </p:cNvPr>
          <p:cNvCxnSpPr>
            <a:cxnSpLocks/>
          </p:cNvCxnSpPr>
          <p:nvPr/>
        </p:nvCxnSpPr>
        <p:spPr>
          <a:xfrm flipV="1">
            <a:off x="3295859" y="3429001"/>
            <a:ext cx="2401556" cy="499904"/>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97069C0B-7D07-447A-B363-7E3A86FD993A}"/>
              </a:ext>
            </a:extLst>
          </p:cNvPr>
          <p:cNvSpPr/>
          <p:nvPr/>
        </p:nvSpPr>
        <p:spPr>
          <a:xfrm>
            <a:off x="3295859" y="3617561"/>
            <a:ext cx="472273" cy="86398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8896373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7AD93-C1E4-4E2C-98EB-C73003FBAD16}"/>
              </a:ext>
            </a:extLst>
          </p:cNvPr>
          <p:cNvSpPr>
            <a:spLocks noGrp="1"/>
          </p:cNvSpPr>
          <p:nvPr>
            <p:ph type="title"/>
          </p:nvPr>
        </p:nvSpPr>
        <p:spPr>
          <a:xfrm>
            <a:off x="838200" y="365125"/>
            <a:ext cx="10515600" cy="751293"/>
          </a:xfrm>
        </p:spPr>
        <p:txBody>
          <a:bodyPr>
            <a:normAutofit/>
          </a:bodyPr>
          <a:lstStyle/>
          <a:p>
            <a:r>
              <a:rPr lang="en-US" dirty="0"/>
              <a:t>Comparison of Patterns for Men’s Net Scores</a:t>
            </a:r>
          </a:p>
        </p:txBody>
      </p:sp>
      <p:sp>
        <p:nvSpPr>
          <p:cNvPr id="3" name="Content Placeholder 2">
            <a:extLst>
              <a:ext uri="{FF2B5EF4-FFF2-40B4-BE49-F238E27FC236}">
                <a16:creationId xmlns:a16="http://schemas.microsoft.com/office/drawing/2014/main" id="{EF717BEB-2733-436E-A783-3BD724EE9206}"/>
              </a:ext>
            </a:extLst>
          </p:cNvPr>
          <p:cNvSpPr>
            <a:spLocks noGrp="1"/>
          </p:cNvSpPr>
          <p:nvPr>
            <p:ph idx="1"/>
          </p:nvPr>
        </p:nvSpPr>
        <p:spPr>
          <a:xfrm>
            <a:off x="6298019" y="1509824"/>
            <a:ext cx="5344633" cy="2311394"/>
          </a:xfrm>
        </p:spPr>
        <p:txBody>
          <a:bodyPr>
            <a:normAutofit fontScale="92500" lnSpcReduction="10000"/>
          </a:bodyPr>
          <a:lstStyle/>
          <a:p>
            <a:r>
              <a:rPr lang="en-US" dirty="0"/>
              <a:t>The mean net score for low handicaps of 10 or below is 72.3, which is close to par.</a:t>
            </a:r>
          </a:p>
          <a:p>
            <a:r>
              <a:rPr lang="en-US" dirty="0"/>
              <a:t>The mean net score for higher handicaps of 11 or above is 81.7, which is nearly 10 strokes above par.</a:t>
            </a:r>
          </a:p>
          <a:p>
            <a:pPr marL="0" indent="0">
              <a:buNone/>
            </a:pPr>
            <a:endParaRPr lang="en-US" dirty="0"/>
          </a:p>
          <a:p>
            <a:endParaRPr lang="en-US" dirty="0"/>
          </a:p>
        </p:txBody>
      </p:sp>
      <p:pic>
        <p:nvPicPr>
          <p:cNvPr id="5" name="Picture 4">
            <a:extLst>
              <a:ext uri="{FF2B5EF4-FFF2-40B4-BE49-F238E27FC236}">
                <a16:creationId xmlns:a16="http://schemas.microsoft.com/office/drawing/2014/main" id="{1809F21A-4216-4A55-A440-76BB604A8D82}"/>
              </a:ext>
            </a:extLst>
          </p:cNvPr>
          <p:cNvPicPr>
            <a:picLocks noChangeAspect="1"/>
          </p:cNvPicPr>
          <p:nvPr/>
        </p:nvPicPr>
        <p:blipFill>
          <a:blip r:embed="rId2"/>
          <a:stretch>
            <a:fillRect/>
          </a:stretch>
        </p:blipFill>
        <p:spPr>
          <a:xfrm>
            <a:off x="751367" y="1218092"/>
            <a:ext cx="5344633" cy="2501452"/>
          </a:xfrm>
          <a:prstGeom prst="rect">
            <a:avLst/>
          </a:prstGeom>
        </p:spPr>
      </p:pic>
      <p:pic>
        <p:nvPicPr>
          <p:cNvPr id="6" name="Picture 5">
            <a:extLst>
              <a:ext uri="{FF2B5EF4-FFF2-40B4-BE49-F238E27FC236}">
                <a16:creationId xmlns:a16="http://schemas.microsoft.com/office/drawing/2014/main" id="{D7A9784B-9B56-4D5E-9A2D-29A973E4A133}"/>
              </a:ext>
            </a:extLst>
          </p:cNvPr>
          <p:cNvPicPr>
            <a:picLocks noChangeAspect="1"/>
          </p:cNvPicPr>
          <p:nvPr/>
        </p:nvPicPr>
        <p:blipFill>
          <a:blip r:embed="rId3"/>
          <a:stretch>
            <a:fillRect/>
          </a:stretch>
        </p:blipFill>
        <p:spPr>
          <a:xfrm>
            <a:off x="751367" y="3821218"/>
            <a:ext cx="5344633" cy="2501452"/>
          </a:xfrm>
          <a:prstGeom prst="rect">
            <a:avLst/>
          </a:prstGeom>
        </p:spPr>
      </p:pic>
    </p:spTree>
    <p:extLst>
      <p:ext uri="{BB962C8B-B14F-4D97-AF65-F5344CB8AC3E}">
        <p14:creationId xmlns:p14="http://schemas.microsoft.com/office/powerpoint/2010/main" val="352205393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7AD93-C1E4-4E2C-98EB-C73003FBAD16}"/>
              </a:ext>
            </a:extLst>
          </p:cNvPr>
          <p:cNvSpPr>
            <a:spLocks noGrp="1"/>
          </p:cNvSpPr>
          <p:nvPr>
            <p:ph type="title"/>
          </p:nvPr>
        </p:nvSpPr>
        <p:spPr>
          <a:xfrm>
            <a:off x="838200" y="365125"/>
            <a:ext cx="10515600" cy="751293"/>
          </a:xfrm>
        </p:spPr>
        <p:txBody>
          <a:bodyPr>
            <a:normAutofit/>
          </a:bodyPr>
          <a:lstStyle/>
          <a:p>
            <a:r>
              <a:rPr lang="en-US" dirty="0"/>
              <a:t>Test of Means for Men’s Net Scores</a:t>
            </a:r>
          </a:p>
        </p:txBody>
      </p:sp>
      <p:sp>
        <p:nvSpPr>
          <p:cNvPr id="3" name="Content Placeholder 2">
            <a:extLst>
              <a:ext uri="{FF2B5EF4-FFF2-40B4-BE49-F238E27FC236}">
                <a16:creationId xmlns:a16="http://schemas.microsoft.com/office/drawing/2014/main" id="{EF717BEB-2733-436E-A783-3BD724EE9206}"/>
              </a:ext>
            </a:extLst>
          </p:cNvPr>
          <p:cNvSpPr>
            <a:spLocks noGrp="1"/>
          </p:cNvSpPr>
          <p:nvPr>
            <p:ph idx="1"/>
          </p:nvPr>
        </p:nvSpPr>
        <p:spPr>
          <a:xfrm>
            <a:off x="5637225" y="1783930"/>
            <a:ext cx="5344633" cy="3838354"/>
          </a:xfrm>
        </p:spPr>
        <p:txBody>
          <a:bodyPr>
            <a:normAutofit fontScale="92500" lnSpcReduction="20000"/>
          </a:bodyPr>
          <a:lstStyle/>
          <a:p>
            <a:r>
              <a:rPr lang="en-US" dirty="0"/>
              <a:t>There is a statistically significant difference in the mean net scores between the low and high handicaps.</a:t>
            </a:r>
          </a:p>
          <a:p>
            <a:r>
              <a:rPr lang="en-US" dirty="0"/>
              <a:t>Clearly, the 5-club tournament is a more difficult format for golfers, especially for those with high handicaps.</a:t>
            </a:r>
          </a:p>
          <a:p>
            <a:r>
              <a:rPr lang="en-US" b="1" dirty="0"/>
              <a:t>In this case, the handicaps do not level the playing field, and low handicap golfers have a distinct advantage playing in this format.</a:t>
            </a:r>
          </a:p>
          <a:p>
            <a:endParaRPr lang="en-US" dirty="0"/>
          </a:p>
        </p:txBody>
      </p:sp>
      <p:pic>
        <p:nvPicPr>
          <p:cNvPr id="4" name="Picture 3">
            <a:extLst>
              <a:ext uri="{FF2B5EF4-FFF2-40B4-BE49-F238E27FC236}">
                <a16:creationId xmlns:a16="http://schemas.microsoft.com/office/drawing/2014/main" id="{D8AB2BC8-512A-4C31-B286-5D71D80EED55}"/>
              </a:ext>
            </a:extLst>
          </p:cNvPr>
          <p:cNvPicPr>
            <a:picLocks noChangeAspect="1"/>
          </p:cNvPicPr>
          <p:nvPr/>
        </p:nvPicPr>
        <p:blipFill>
          <a:blip r:embed="rId2"/>
          <a:stretch>
            <a:fillRect/>
          </a:stretch>
        </p:blipFill>
        <p:spPr>
          <a:xfrm>
            <a:off x="1972789" y="1116418"/>
            <a:ext cx="3292494" cy="5507666"/>
          </a:xfrm>
          <a:prstGeom prst="rect">
            <a:avLst/>
          </a:prstGeom>
        </p:spPr>
      </p:pic>
    </p:spTree>
    <p:extLst>
      <p:ext uri="{BB962C8B-B14F-4D97-AF65-F5344CB8AC3E}">
        <p14:creationId xmlns:p14="http://schemas.microsoft.com/office/powerpoint/2010/main" val="110887227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EAF5BC-F505-44E3-B944-14AD3D963FFC}"/>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2FF721D9-9E02-4275-B9C9-AF960DF4845D}"/>
              </a:ext>
            </a:extLst>
          </p:cNvPr>
          <p:cNvSpPr>
            <a:spLocks noGrp="1"/>
          </p:cNvSpPr>
          <p:nvPr>
            <p:ph idx="1"/>
          </p:nvPr>
        </p:nvSpPr>
        <p:spPr>
          <a:xfrm>
            <a:off x="838200" y="1825625"/>
            <a:ext cx="10515600" cy="2788905"/>
          </a:xfrm>
        </p:spPr>
        <p:txBody>
          <a:bodyPr>
            <a:normAutofit lnSpcReduction="10000"/>
          </a:bodyPr>
          <a:lstStyle/>
          <a:p>
            <a:r>
              <a:rPr lang="en-US" dirty="0"/>
              <a:t>For most situations, the handicap system has the effect of leveling the playing field for golfers: men, seniors, and women.</a:t>
            </a:r>
          </a:p>
          <a:p>
            <a:r>
              <a:rPr lang="en-US" dirty="0"/>
              <a:t>However, this is not the case when golfers play in the 5-club tournament, where low handicap golfers have a distinct skill advantage.</a:t>
            </a:r>
          </a:p>
          <a:p>
            <a:r>
              <a:rPr lang="en-US" dirty="0"/>
              <a:t>JMP provides excellent visual and analytical capabilities for investigating the fairness of the handicapping system.</a:t>
            </a:r>
          </a:p>
        </p:txBody>
      </p:sp>
    </p:spTree>
    <p:extLst>
      <p:ext uri="{BB962C8B-B14F-4D97-AF65-F5344CB8AC3E}">
        <p14:creationId xmlns:p14="http://schemas.microsoft.com/office/powerpoint/2010/main" val="73685274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3A24352-B366-405C-9E1A-DA30EDDBFAD5}"/>
              </a:ext>
            </a:extLst>
          </p:cNvPr>
          <p:cNvSpPr>
            <a:spLocks noGrp="1"/>
          </p:cNvSpPr>
          <p:nvPr>
            <p:ph type="title"/>
          </p:nvPr>
        </p:nvSpPr>
        <p:spPr/>
        <p:txBody>
          <a:bodyPr>
            <a:normAutofit/>
          </a:bodyPr>
          <a:lstStyle/>
          <a:p>
            <a:r>
              <a:rPr lang="en-US" dirty="0"/>
              <a:t>Appendix</a:t>
            </a:r>
            <a:br>
              <a:rPr lang="en-US" dirty="0"/>
            </a:br>
            <a:r>
              <a:rPr lang="en-US" dirty="0"/>
              <a:t>	</a:t>
            </a:r>
            <a:r>
              <a:rPr lang="en-US" sz="4000" dirty="0"/>
              <a:t>A. Introduction to USGA handicapping system</a:t>
            </a:r>
            <a:br>
              <a:rPr lang="en-US" sz="4000" dirty="0"/>
            </a:br>
            <a:r>
              <a:rPr lang="en-US" sz="4000" dirty="0"/>
              <a:t>	B. Analysis of three other tournament scores   </a:t>
            </a:r>
            <a:endParaRPr lang="en-US" dirty="0"/>
          </a:p>
        </p:txBody>
      </p:sp>
    </p:spTree>
    <p:extLst>
      <p:ext uri="{BB962C8B-B14F-4D97-AF65-F5344CB8AC3E}">
        <p14:creationId xmlns:p14="http://schemas.microsoft.com/office/powerpoint/2010/main" val="84394297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AF6028D-27BC-46D1-BB96-64C7BD765BAF}"/>
              </a:ext>
            </a:extLst>
          </p:cNvPr>
          <p:cNvSpPr>
            <a:spLocks noGrp="1"/>
          </p:cNvSpPr>
          <p:nvPr>
            <p:ph type="title"/>
          </p:nvPr>
        </p:nvSpPr>
        <p:spPr>
          <a:xfrm>
            <a:off x="838200" y="365125"/>
            <a:ext cx="10811256" cy="1325563"/>
          </a:xfrm>
        </p:spPr>
        <p:txBody>
          <a:bodyPr/>
          <a:lstStyle/>
          <a:p>
            <a:r>
              <a:rPr lang="en-US" dirty="0"/>
              <a:t>What is a “Handicap Differential” for a Round?</a:t>
            </a:r>
          </a:p>
        </p:txBody>
      </p:sp>
      <p:sp>
        <p:nvSpPr>
          <p:cNvPr id="5" name="Content Placeholder 4">
            <a:extLst>
              <a:ext uri="{FF2B5EF4-FFF2-40B4-BE49-F238E27FC236}">
                <a16:creationId xmlns:a16="http://schemas.microsoft.com/office/drawing/2014/main" id="{71FC4432-9FC6-4F55-98B2-2FB0F3213440}"/>
              </a:ext>
            </a:extLst>
          </p:cNvPr>
          <p:cNvSpPr>
            <a:spLocks noGrp="1"/>
          </p:cNvSpPr>
          <p:nvPr>
            <p:ph idx="1"/>
          </p:nvPr>
        </p:nvSpPr>
        <p:spPr>
          <a:xfrm>
            <a:off x="838200" y="1366577"/>
            <a:ext cx="10515600" cy="5126298"/>
          </a:xfrm>
        </p:spPr>
        <p:txBody>
          <a:bodyPr>
            <a:normAutofit/>
          </a:bodyPr>
          <a:lstStyle/>
          <a:p>
            <a:r>
              <a:rPr lang="en-US" dirty="0"/>
              <a:t>A </a:t>
            </a:r>
            <a:r>
              <a:rPr lang="en-US" i="1" dirty="0"/>
              <a:t>handicap differential </a:t>
            </a:r>
            <a:r>
              <a:rPr lang="en-US" dirty="0"/>
              <a:t>is computed from four elements: </a:t>
            </a:r>
          </a:p>
          <a:p>
            <a:pPr marL="914400" lvl="1" indent="-457200">
              <a:buFont typeface="+mj-lt"/>
              <a:buAutoNum type="arabicPeriod"/>
            </a:pPr>
            <a:r>
              <a:rPr lang="en-US" dirty="0"/>
              <a:t>The number 113 (the Slope Rating of a course of standard difficulty)</a:t>
            </a:r>
          </a:p>
          <a:p>
            <a:pPr marL="914400" lvl="1" indent="-457200">
              <a:buFont typeface="+mj-lt"/>
              <a:buAutoNum type="arabicPeriod"/>
            </a:pPr>
            <a:r>
              <a:rPr lang="en-US" dirty="0"/>
              <a:t>Adjusted gross (ESC) score (adjustment for a “blow-up” score on a hole)</a:t>
            </a:r>
          </a:p>
          <a:p>
            <a:pPr marL="914400" lvl="1" indent="-457200">
              <a:buFont typeface="+mj-lt"/>
              <a:buAutoNum type="arabicPeriod"/>
            </a:pPr>
            <a:r>
              <a:rPr lang="en-US" dirty="0"/>
              <a:t>USGA Course Rating (total yardage)</a:t>
            </a:r>
          </a:p>
          <a:p>
            <a:pPr marL="914400" lvl="1" indent="-457200">
              <a:buFont typeface="+mj-lt"/>
              <a:buAutoNum type="arabicPeriod"/>
            </a:pPr>
            <a:r>
              <a:rPr lang="en-US" dirty="0"/>
              <a:t>Slope Rating (difficulty)</a:t>
            </a:r>
          </a:p>
          <a:p>
            <a:r>
              <a:rPr lang="en-US" dirty="0"/>
              <a:t>The Handicap Differential formula is (to nearest tenth):</a:t>
            </a:r>
          </a:p>
          <a:p>
            <a:pPr marL="0" indent="0">
              <a:buNone/>
            </a:pPr>
            <a:endParaRPr lang="en-US" dirty="0"/>
          </a:p>
          <a:p>
            <a:pPr marL="0" indent="0">
              <a:buNone/>
            </a:pPr>
            <a:endParaRPr lang="en-US" dirty="0"/>
          </a:p>
          <a:p>
            <a:pPr marL="0" indent="0">
              <a:buNone/>
            </a:pPr>
            <a:r>
              <a:rPr lang="en-US" dirty="0"/>
              <a:t>For example, say the blue tees at a course have a slope rating of 135 and a course rating of 72.0. If a golfer shoots an adjusted gross score of 85, the differential would be 113 x (85-72)/135 = 10.9. </a:t>
            </a:r>
          </a:p>
        </p:txBody>
      </p:sp>
      <p:pic>
        <p:nvPicPr>
          <p:cNvPr id="3" name="Picture 2">
            <a:extLst>
              <a:ext uri="{FF2B5EF4-FFF2-40B4-BE49-F238E27FC236}">
                <a16:creationId xmlns:a16="http://schemas.microsoft.com/office/drawing/2014/main" id="{BD54FA5C-6EBF-4C6D-BFCB-F50185114EC0}"/>
              </a:ext>
            </a:extLst>
          </p:cNvPr>
          <p:cNvPicPr>
            <a:picLocks noChangeAspect="1"/>
          </p:cNvPicPr>
          <p:nvPr/>
        </p:nvPicPr>
        <p:blipFill>
          <a:blip r:embed="rId2"/>
          <a:stretch>
            <a:fillRect/>
          </a:stretch>
        </p:blipFill>
        <p:spPr>
          <a:xfrm>
            <a:off x="2226545" y="4013165"/>
            <a:ext cx="6553200" cy="781050"/>
          </a:xfrm>
          <a:prstGeom prst="rect">
            <a:avLst/>
          </a:prstGeom>
        </p:spPr>
      </p:pic>
    </p:spTree>
    <p:extLst>
      <p:ext uri="{BB962C8B-B14F-4D97-AF65-F5344CB8AC3E}">
        <p14:creationId xmlns:p14="http://schemas.microsoft.com/office/powerpoint/2010/main" val="391421975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176562-F4B4-412F-96F2-97A6F1B17D4B}"/>
              </a:ext>
            </a:extLst>
          </p:cNvPr>
          <p:cNvSpPr>
            <a:spLocks noGrp="1"/>
          </p:cNvSpPr>
          <p:nvPr>
            <p:ph type="title"/>
          </p:nvPr>
        </p:nvSpPr>
        <p:spPr>
          <a:xfrm>
            <a:off x="838200" y="365125"/>
            <a:ext cx="10515600" cy="1016661"/>
          </a:xfrm>
        </p:spPr>
        <p:txBody>
          <a:bodyPr/>
          <a:lstStyle/>
          <a:p>
            <a:r>
              <a:rPr lang="en-US" dirty="0"/>
              <a:t>Equitable Score Control (ESC) </a:t>
            </a:r>
          </a:p>
        </p:txBody>
      </p:sp>
      <p:sp>
        <p:nvSpPr>
          <p:cNvPr id="3" name="Content Placeholder 2">
            <a:extLst>
              <a:ext uri="{FF2B5EF4-FFF2-40B4-BE49-F238E27FC236}">
                <a16:creationId xmlns:a16="http://schemas.microsoft.com/office/drawing/2014/main" id="{D0592988-B1E7-4BB7-80EE-F0B63C68AEBE}"/>
              </a:ext>
            </a:extLst>
          </p:cNvPr>
          <p:cNvSpPr>
            <a:spLocks noGrp="1"/>
          </p:cNvSpPr>
          <p:nvPr>
            <p:ph idx="1"/>
          </p:nvPr>
        </p:nvSpPr>
        <p:spPr>
          <a:xfrm>
            <a:off x="838200" y="1381786"/>
            <a:ext cx="10610088" cy="2086885"/>
          </a:xfrm>
        </p:spPr>
        <p:txBody>
          <a:bodyPr>
            <a:normAutofit fontScale="85000" lnSpcReduction="10000"/>
          </a:bodyPr>
          <a:lstStyle/>
          <a:p>
            <a:r>
              <a:rPr lang="en-US" dirty="0"/>
              <a:t>To exclude unusually high scores and be more representative of a player’s potential ability, the equitable score control (</a:t>
            </a:r>
            <a:r>
              <a:rPr lang="en-US" dirty="0">
                <a:solidFill>
                  <a:srgbClr val="333333"/>
                </a:solidFill>
                <a:latin typeface="National-Book"/>
              </a:rPr>
              <a:t>ESC) table sets a limit to the number of strokes a player can take on a hole depending on that player’s course handicap.</a:t>
            </a:r>
            <a:endParaRPr lang="en-US" dirty="0"/>
          </a:p>
          <a:p>
            <a:r>
              <a:rPr lang="en-US" dirty="0"/>
              <a:t>For example, a player with a handicap of 15 is allowed a maximum of 7 strokes to be posted for handicap purposes on any hole, irrespective of the actual score on that hole.</a:t>
            </a:r>
          </a:p>
        </p:txBody>
      </p:sp>
      <p:pic>
        <p:nvPicPr>
          <p:cNvPr id="4" name="Picture 3">
            <a:extLst>
              <a:ext uri="{FF2B5EF4-FFF2-40B4-BE49-F238E27FC236}">
                <a16:creationId xmlns:a16="http://schemas.microsoft.com/office/drawing/2014/main" id="{76632C27-2799-45ED-8594-685EA00C3D81}"/>
              </a:ext>
            </a:extLst>
          </p:cNvPr>
          <p:cNvPicPr>
            <a:picLocks noChangeAspect="1"/>
          </p:cNvPicPr>
          <p:nvPr/>
        </p:nvPicPr>
        <p:blipFill>
          <a:blip r:embed="rId2"/>
          <a:stretch>
            <a:fillRect/>
          </a:stretch>
        </p:blipFill>
        <p:spPr>
          <a:xfrm>
            <a:off x="6664262" y="3980877"/>
            <a:ext cx="2857500" cy="1895475"/>
          </a:xfrm>
          <a:prstGeom prst="rect">
            <a:avLst/>
          </a:prstGeom>
        </p:spPr>
      </p:pic>
      <p:grpSp>
        <p:nvGrpSpPr>
          <p:cNvPr id="8" name="Group 7">
            <a:extLst>
              <a:ext uri="{FF2B5EF4-FFF2-40B4-BE49-F238E27FC236}">
                <a16:creationId xmlns:a16="http://schemas.microsoft.com/office/drawing/2014/main" id="{8B7838E8-D2A8-458A-85FC-8290055CBE2D}"/>
              </a:ext>
            </a:extLst>
          </p:cNvPr>
          <p:cNvGrpSpPr/>
          <p:nvPr/>
        </p:nvGrpSpPr>
        <p:grpSpPr>
          <a:xfrm>
            <a:off x="1984438" y="3838003"/>
            <a:ext cx="4111562" cy="2209800"/>
            <a:chOff x="1039177" y="3838003"/>
            <a:chExt cx="4111562" cy="2209800"/>
          </a:xfrm>
        </p:grpSpPr>
        <p:pic>
          <p:nvPicPr>
            <p:cNvPr id="6" name="Picture 5">
              <a:extLst>
                <a:ext uri="{FF2B5EF4-FFF2-40B4-BE49-F238E27FC236}">
                  <a16:creationId xmlns:a16="http://schemas.microsoft.com/office/drawing/2014/main" id="{029D5050-ADF6-474D-9B15-B1D058EC1FF5}"/>
                </a:ext>
              </a:extLst>
            </p:cNvPr>
            <p:cNvPicPr>
              <a:picLocks noChangeAspect="1"/>
            </p:cNvPicPr>
            <p:nvPr/>
          </p:nvPicPr>
          <p:blipFill>
            <a:blip r:embed="rId3"/>
            <a:stretch>
              <a:fillRect/>
            </a:stretch>
          </p:blipFill>
          <p:spPr>
            <a:xfrm>
              <a:off x="1039177" y="3838003"/>
              <a:ext cx="2066925" cy="2181225"/>
            </a:xfrm>
            <a:prstGeom prst="rect">
              <a:avLst/>
            </a:prstGeom>
          </p:spPr>
        </p:pic>
        <p:pic>
          <p:nvPicPr>
            <p:cNvPr id="7" name="Picture 6">
              <a:extLst>
                <a:ext uri="{FF2B5EF4-FFF2-40B4-BE49-F238E27FC236}">
                  <a16:creationId xmlns:a16="http://schemas.microsoft.com/office/drawing/2014/main" id="{99479450-1D9D-4895-A950-76EE2333BDC4}"/>
                </a:ext>
              </a:extLst>
            </p:cNvPr>
            <p:cNvPicPr>
              <a:picLocks noChangeAspect="1"/>
            </p:cNvPicPr>
            <p:nvPr/>
          </p:nvPicPr>
          <p:blipFill>
            <a:blip r:embed="rId4"/>
            <a:stretch>
              <a:fillRect/>
            </a:stretch>
          </p:blipFill>
          <p:spPr>
            <a:xfrm>
              <a:off x="3036189" y="3838003"/>
              <a:ext cx="2114550" cy="2209800"/>
            </a:xfrm>
            <a:prstGeom prst="rect">
              <a:avLst/>
            </a:prstGeom>
          </p:spPr>
        </p:pic>
      </p:grpSp>
      <p:sp>
        <p:nvSpPr>
          <p:cNvPr id="9" name="TextBox 8">
            <a:extLst>
              <a:ext uri="{FF2B5EF4-FFF2-40B4-BE49-F238E27FC236}">
                <a16:creationId xmlns:a16="http://schemas.microsoft.com/office/drawing/2014/main" id="{B31A8A1B-2459-4E0C-A9CB-9EB8A7B324FD}"/>
              </a:ext>
            </a:extLst>
          </p:cNvPr>
          <p:cNvSpPr txBox="1"/>
          <p:nvPr/>
        </p:nvSpPr>
        <p:spPr>
          <a:xfrm>
            <a:off x="1984438" y="3468671"/>
            <a:ext cx="3590354" cy="369332"/>
          </a:xfrm>
          <a:prstGeom prst="rect">
            <a:avLst/>
          </a:prstGeom>
          <a:noFill/>
        </p:spPr>
        <p:txBody>
          <a:bodyPr wrap="square" rtlCol="0">
            <a:spAutoFit/>
          </a:bodyPr>
          <a:lstStyle/>
          <a:p>
            <a:r>
              <a:rPr lang="en-US" dirty="0"/>
              <a:t>ESC adjustment table</a:t>
            </a:r>
          </a:p>
        </p:txBody>
      </p:sp>
    </p:spTree>
    <p:extLst>
      <p:ext uri="{BB962C8B-B14F-4D97-AF65-F5344CB8AC3E}">
        <p14:creationId xmlns:p14="http://schemas.microsoft.com/office/powerpoint/2010/main" val="329679746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2E4205-E30F-4697-91F0-7A6911704480}"/>
              </a:ext>
            </a:extLst>
          </p:cNvPr>
          <p:cNvSpPr>
            <a:spLocks noGrp="1"/>
          </p:cNvSpPr>
          <p:nvPr>
            <p:ph type="title"/>
          </p:nvPr>
        </p:nvSpPr>
        <p:spPr/>
        <p:txBody>
          <a:bodyPr/>
          <a:lstStyle/>
          <a:p>
            <a:r>
              <a:rPr lang="en-US" dirty="0"/>
              <a:t>Calculating the Handicap Index*</a:t>
            </a:r>
          </a:p>
        </p:txBody>
      </p:sp>
      <p:sp>
        <p:nvSpPr>
          <p:cNvPr id="3" name="Content Placeholder 2">
            <a:extLst>
              <a:ext uri="{FF2B5EF4-FFF2-40B4-BE49-F238E27FC236}">
                <a16:creationId xmlns:a16="http://schemas.microsoft.com/office/drawing/2014/main" id="{D8F50E06-1B6D-4FCF-9D31-96F7371B60E9}"/>
              </a:ext>
            </a:extLst>
          </p:cNvPr>
          <p:cNvSpPr>
            <a:spLocks noGrp="1"/>
          </p:cNvSpPr>
          <p:nvPr>
            <p:ph idx="1"/>
          </p:nvPr>
        </p:nvSpPr>
        <p:spPr>
          <a:xfrm>
            <a:off x="1002792" y="3019967"/>
            <a:ext cx="10515600" cy="1689193"/>
          </a:xfrm>
        </p:spPr>
        <p:txBody>
          <a:bodyPr/>
          <a:lstStyle/>
          <a:p>
            <a:r>
              <a:rPr lang="en-US" dirty="0"/>
              <a:t>Average the 10 best Handicap Differentials out of the last 20 rounds </a:t>
            </a:r>
          </a:p>
          <a:p>
            <a:r>
              <a:rPr lang="en-US" dirty="0"/>
              <a:t>Multiply the average by 0.96</a:t>
            </a:r>
          </a:p>
          <a:p>
            <a:r>
              <a:rPr lang="en-US" dirty="0"/>
              <a:t>Truncate, not round, to nearest tenth</a:t>
            </a:r>
          </a:p>
        </p:txBody>
      </p:sp>
      <p:pic>
        <p:nvPicPr>
          <p:cNvPr id="4" name="Picture 3">
            <a:extLst>
              <a:ext uri="{FF2B5EF4-FFF2-40B4-BE49-F238E27FC236}">
                <a16:creationId xmlns:a16="http://schemas.microsoft.com/office/drawing/2014/main" id="{A02115CA-9066-45BD-B741-0FDE32A6A8A7}"/>
              </a:ext>
            </a:extLst>
          </p:cNvPr>
          <p:cNvPicPr>
            <a:picLocks noChangeAspect="1"/>
          </p:cNvPicPr>
          <p:nvPr/>
        </p:nvPicPr>
        <p:blipFill>
          <a:blip r:embed="rId2"/>
          <a:stretch>
            <a:fillRect/>
          </a:stretch>
        </p:blipFill>
        <p:spPr>
          <a:xfrm>
            <a:off x="8109543" y="653144"/>
            <a:ext cx="3657361" cy="2078804"/>
          </a:xfrm>
          <a:prstGeom prst="rect">
            <a:avLst/>
          </a:prstGeom>
        </p:spPr>
      </p:pic>
      <p:sp>
        <p:nvSpPr>
          <p:cNvPr id="5" name="TextBox 4">
            <a:extLst>
              <a:ext uri="{FF2B5EF4-FFF2-40B4-BE49-F238E27FC236}">
                <a16:creationId xmlns:a16="http://schemas.microsoft.com/office/drawing/2014/main" id="{A7087A50-459C-4769-898F-E99765FE2265}"/>
              </a:ext>
            </a:extLst>
          </p:cNvPr>
          <p:cNvSpPr txBox="1"/>
          <p:nvPr/>
        </p:nvSpPr>
        <p:spPr>
          <a:xfrm>
            <a:off x="1106424" y="5669107"/>
            <a:ext cx="6720840" cy="369332"/>
          </a:xfrm>
          <a:prstGeom prst="rect">
            <a:avLst/>
          </a:prstGeom>
          <a:noFill/>
        </p:spPr>
        <p:txBody>
          <a:bodyPr wrap="square" rtlCol="0">
            <a:spAutoFit/>
          </a:bodyPr>
          <a:lstStyle/>
          <a:p>
            <a:r>
              <a:rPr lang="en-US" dirty="0"/>
              <a:t>*Handicap indexes are typically updated twice a month.</a:t>
            </a:r>
          </a:p>
        </p:txBody>
      </p:sp>
    </p:spTree>
    <p:extLst>
      <p:ext uri="{BB962C8B-B14F-4D97-AF65-F5344CB8AC3E}">
        <p14:creationId xmlns:p14="http://schemas.microsoft.com/office/powerpoint/2010/main" val="89116935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2E4205-E30F-4697-91F0-7A6911704480}"/>
              </a:ext>
            </a:extLst>
          </p:cNvPr>
          <p:cNvSpPr>
            <a:spLocks noGrp="1"/>
          </p:cNvSpPr>
          <p:nvPr>
            <p:ph type="title"/>
          </p:nvPr>
        </p:nvSpPr>
        <p:spPr>
          <a:xfrm>
            <a:off x="838200" y="365126"/>
            <a:ext cx="10515600" cy="706408"/>
          </a:xfrm>
        </p:spPr>
        <p:txBody>
          <a:bodyPr/>
          <a:lstStyle/>
          <a:p>
            <a:r>
              <a:rPr lang="en-US" dirty="0"/>
              <a:t>Handicap Index (Example Calculation in JMP)</a:t>
            </a:r>
          </a:p>
        </p:txBody>
      </p:sp>
      <p:pic>
        <p:nvPicPr>
          <p:cNvPr id="4" name="Picture 3">
            <a:extLst>
              <a:ext uri="{FF2B5EF4-FFF2-40B4-BE49-F238E27FC236}">
                <a16:creationId xmlns:a16="http://schemas.microsoft.com/office/drawing/2014/main" id="{1E4C4962-5CAF-4783-969F-2A969CC2C394}"/>
              </a:ext>
            </a:extLst>
          </p:cNvPr>
          <p:cNvPicPr>
            <a:picLocks noChangeAspect="1"/>
          </p:cNvPicPr>
          <p:nvPr/>
        </p:nvPicPr>
        <p:blipFill>
          <a:blip r:embed="rId2"/>
          <a:stretch>
            <a:fillRect/>
          </a:stretch>
        </p:blipFill>
        <p:spPr>
          <a:xfrm>
            <a:off x="8090220" y="1803353"/>
            <a:ext cx="3470520" cy="933450"/>
          </a:xfrm>
          <a:prstGeom prst="rect">
            <a:avLst/>
          </a:prstGeom>
        </p:spPr>
      </p:pic>
      <p:pic>
        <p:nvPicPr>
          <p:cNvPr id="5" name="Picture 4">
            <a:extLst>
              <a:ext uri="{FF2B5EF4-FFF2-40B4-BE49-F238E27FC236}">
                <a16:creationId xmlns:a16="http://schemas.microsoft.com/office/drawing/2014/main" id="{18E6C813-BFF5-4B98-835F-06D557767D1B}"/>
              </a:ext>
            </a:extLst>
          </p:cNvPr>
          <p:cNvPicPr>
            <a:picLocks noChangeAspect="1"/>
          </p:cNvPicPr>
          <p:nvPr/>
        </p:nvPicPr>
        <p:blipFill>
          <a:blip r:embed="rId3"/>
          <a:stretch>
            <a:fillRect/>
          </a:stretch>
        </p:blipFill>
        <p:spPr>
          <a:xfrm>
            <a:off x="5129274" y="5391614"/>
            <a:ext cx="6990021" cy="933450"/>
          </a:xfrm>
          <a:prstGeom prst="rect">
            <a:avLst/>
          </a:prstGeom>
        </p:spPr>
      </p:pic>
      <p:pic>
        <p:nvPicPr>
          <p:cNvPr id="8" name="Picture 7">
            <a:extLst>
              <a:ext uri="{FF2B5EF4-FFF2-40B4-BE49-F238E27FC236}">
                <a16:creationId xmlns:a16="http://schemas.microsoft.com/office/drawing/2014/main" id="{83F0303C-0769-4E1B-8594-8E7114FA89BE}"/>
              </a:ext>
            </a:extLst>
          </p:cNvPr>
          <p:cNvPicPr>
            <a:picLocks noChangeAspect="1"/>
          </p:cNvPicPr>
          <p:nvPr/>
        </p:nvPicPr>
        <p:blipFill>
          <a:blip r:embed="rId4"/>
          <a:stretch>
            <a:fillRect/>
          </a:stretch>
        </p:blipFill>
        <p:spPr>
          <a:xfrm>
            <a:off x="8090220" y="3409665"/>
            <a:ext cx="4029075" cy="933450"/>
          </a:xfrm>
          <a:prstGeom prst="rect">
            <a:avLst/>
          </a:prstGeom>
        </p:spPr>
      </p:pic>
      <p:sp>
        <p:nvSpPr>
          <p:cNvPr id="9" name="TextBox 8">
            <a:extLst>
              <a:ext uri="{FF2B5EF4-FFF2-40B4-BE49-F238E27FC236}">
                <a16:creationId xmlns:a16="http://schemas.microsoft.com/office/drawing/2014/main" id="{25FD6F30-38C7-41AF-B878-4540E6B6E94E}"/>
              </a:ext>
            </a:extLst>
          </p:cNvPr>
          <p:cNvSpPr txBox="1"/>
          <p:nvPr/>
        </p:nvSpPr>
        <p:spPr>
          <a:xfrm>
            <a:off x="8420985" y="1446028"/>
            <a:ext cx="3067383" cy="369332"/>
          </a:xfrm>
          <a:prstGeom prst="rect">
            <a:avLst/>
          </a:prstGeom>
          <a:noFill/>
        </p:spPr>
        <p:txBody>
          <a:bodyPr wrap="square" rtlCol="0">
            <a:spAutoFit/>
          </a:bodyPr>
          <a:lstStyle/>
          <a:p>
            <a:r>
              <a:rPr lang="en-US" dirty="0"/>
              <a:t>Handicap Differential Formula</a:t>
            </a:r>
          </a:p>
        </p:txBody>
      </p:sp>
      <p:sp>
        <p:nvSpPr>
          <p:cNvPr id="10" name="TextBox 9">
            <a:extLst>
              <a:ext uri="{FF2B5EF4-FFF2-40B4-BE49-F238E27FC236}">
                <a16:creationId xmlns:a16="http://schemas.microsoft.com/office/drawing/2014/main" id="{3531B639-329F-4840-8191-562090E8F513}"/>
              </a:ext>
            </a:extLst>
          </p:cNvPr>
          <p:cNvSpPr txBox="1"/>
          <p:nvPr/>
        </p:nvSpPr>
        <p:spPr>
          <a:xfrm>
            <a:off x="8420984" y="3040333"/>
            <a:ext cx="3067383" cy="369332"/>
          </a:xfrm>
          <a:prstGeom prst="rect">
            <a:avLst/>
          </a:prstGeom>
          <a:noFill/>
        </p:spPr>
        <p:txBody>
          <a:bodyPr wrap="square" rtlCol="0">
            <a:spAutoFit/>
          </a:bodyPr>
          <a:lstStyle/>
          <a:p>
            <a:r>
              <a:rPr lang="en-US" dirty="0"/>
              <a:t>Handicap Index Formula</a:t>
            </a:r>
          </a:p>
        </p:txBody>
      </p:sp>
      <p:sp>
        <p:nvSpPr>
          <p:cNvPr id="11" name="TextBox 10">
            <a:extLst>
              <a:ext uri="{FF2B5EF4-FFF2-40B4-BE49-F238E27FC236}">
                <a16:creationId xmlns:a16="http://schemas.microsoft.com/office/drawing/2014/main" id="{476D291F-A589-4D83-BC4E-59BD0A9079C9}"/>
              </a:ext>
            </a:extLst>
          </p:cNvPr>
          <p:cNvSpPr txBox="1"/>
          <p:nvPr/>
        </p:nvSpPr>
        <p:spPr>
          <a:xfrm>
            <a:off x="8090220" y="4962418"/>
            <a:ext cx="3774768" cy="369332"/>
          </a:xfrm>
          <a:prstGeom prst="rect">
            <a:avLst/>
          </a:prstGeom>
          <a:noFill/>
        </p:spPr>
        <p:txBody>
          <a:bodyPr wrap="square" rtlCol="0">
            <a:spAutoFit/>
          </a:bodyPr>
          <a:lstStyle/>
          <a:p>
            <a:r>
              <a:rPr lang="en-US" dirty="0"/>
              <a:t>Formula for 10 Lowest Differentials</a:t>
            </a:r>
          </a:p>
        </p:txBody>
      </p:sp>
      <p:pic>
        <p:nvPicPr>
          <p:cNvPr id="6" name="Picture 5">
            <a:extLst>
              <a:ext uri="{FF2B5EF4-FFF2-40B4-BE49-F238E27FC236}">
                <a16:creationId xmlns:a16="http://schemas.microsoft.com/office/drawing/2014/main" id="{4A043C6E-3ED5-4097-9E7F-DC0690132742}"/>
              </a:ext>
            </a:extLst>
          </p:cNvPr>
          <p:cNvPicPr>
            <a:picLocks noChangeAspect="1"/>
          </p:cNvPicPr>
          <p:nvPr/>
        </p:nvPicPr>
        <p:blipFill>
          <a:blip r:embed="rId5"/>
          <a:stretch>
            <a:fillRect/>
          </a:stretch>
        </p:blipFill>
        <p:spPr>
          <a:xfrm>
            <a:off x="838200" y="1283463"/>
            <a:ext cx="7057022" cy="3863621"/>
          </a:xfrm>
          <a:prstGeom prst="rect">
            <a:avLst/>
          </a:prstGeom>
        </p:spPr>
      </p:pic>
      <p:sp>
        <p:nvSpPr>
          <p:cNvPr id="7" name="TextBox 6">
            <a:extLst>
              <a:ext uri="{FF2B5EF4-FFF2-40B4-BE49-F238E27FC236}">
                <a16:creationId xmlns:a16="http://schemas.microsoft.com/office/drawing/2014/main" id="{373F7346-A45E-411F-82B7-AC78CD9F5DFC}"/>
              </a:ext>
            </a:extLst>
          </p:cNvPr>
          <p:cNvSpPr txBox="1"/>
          <p:nvPr/>
        </p:nvSpPr>
        <p:spPr>
          <a:xfrm>
            <a:off x="838200" y="5389871"/>
            <a:ext cx="2572378" cy="1200329"/>
          </a:xfrm>
          <a:prstGeom prst="rect">
            <a:avLst/>
          </a:prstGeom>
          <a:noFill/>
        </p:spPr>
        <p:txBody>
          <a:bodyPr wrap="square" rtlCol="0">
            <a:spAutoFit/>
          </a:bodyPr>
          <a:lstStyle/>
          <a:p>
            <a:r>
              <a:rPr lang="en-US" dirty="0"/>
              <a:t>Score type:</a:t>
            </a:r>
          </a:p>
          <a:p>
            <a:r>
              <a:rPr lang="en-US" dirty="0"/>
              <a:t>H = Home</a:t>
            </a:r>
          </a:p>
          <a:p>
            <a:r>
              <a:rPr lang="en-US" dirty="0"/>
              <a:t>A = Away</a:t>
            </a:r>
          </a:p>
          <a:p>
            <a:r>
              <a:rPr lang="en-US" dirty="0"/>
              <a:t>T = Tournament</a:t>
            </a:r>
          </a:p>
        </p:txBody>
      </p:sp>
    </p:spTree>
    <p:extLst>
      <p:ext uri="{BB962C8B-B14F-4D97-AF65-F5344CB8AC3E}">
        <p14:creationId xmlns:p14="http://schemas.microsoft.com/office/powerpoint/2010/main" val="222329257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DA1E34-E0E5-49A5-8066-DD8576636D2D}"/>
              </a:ext>
            </a:extLst>
          </p:cNvPr>
          <p:cNvSpPr>
            <a:spLocks noGrp="1"/>
          </p:cNvSpPr>
          <p:nvPr>
            <p:ph type="title"/>
          </p:nvPr>
        </p:nvSpPr>
        <p:spPr>
          <a:xfrm>
            <a:off x="838200" y="365126"/>
            <a:ext cx="10515600" cy="804236"/>
          </a:xfrm>
        </p:spPr>
        <p:txBody>
          <a:bodyPr/>
          <a:lstStyle/>
          <a:p>
            <a:r>
              <a:rPr lang="en-US" dirty="0"/>
              <a:t>SCVCC 2018 Men’s Stroke Play Championship</a:t>
            </a:r>
          </a:p>
        </p:txBody>
      </p:sp>
      <p:sp>
        <p:nvSpPr>
          <p:cNvPr id="3" name="Content Placeholder 2">
            <a:extLst>
              <a:ext uri="{FF2B5EF4-FFF2-40B4-BE49-F238E27FC236}">
                <a16:creationId xmlns:a16="http://schemas.microsoft.com/office/drawing/2014/main" id="{DA6BDFEF-6C33-4947-97F3-FC2A36273395}"/>
              </a:ext>
            </a:extLst>
          </p:cNvPr>
          <p:cNvSpPr>
            <a:spLocks noGrp="1"/>
          </p:cNvSpPr>
          <p:nvPr>
            <p:ph idx="1"/>
          </p:nvPr>
        </p:nvSpPr>
        <p:spPr>
          <a:xfrm>
            <a:off x="4667122" y="1275908"/>
            <a:ext cx="6911733" cy="4550734"/>
          </a:xfrm>
        </p:spPr>
        <p:txBody>
          <a:bodyPr>
            <a:normAutofit lnSpcReduction="10000"/>
          </a:bodyPr>
          <a:lstStyle/>
          <a:p>
            <a:r>
              <a:rPr lang="en-US" dirty="0"/>
              <a:t>A total of 74 men played the blues tees (par 72). </a:t>
            </a:r>
          </a:p>
          <a:p>
            <a:r>
              <a:rPr lang="en-US" dirty="0"/>
              <a:t>The Gross Scores ranged from 74 to 160, with median 89.</a:t>
            </a:r>
          </a:p>
          <a:p>
            <a:r>
              <a:rPr lang="en-US" dirty="0"/>
              <a:t>The Net Scores ranged from 62 to 117, with median 78.</a:t>
            </a:r>
          </a:p>
          <a:p>
            <a:r>
              <a:rPr lang="en-US" dirty="0"/>
              <a:t>The handicaps ranged from 0 to 43, with median 12.</a:t>
            </a:r>
          </a:p>
          <a:p>
            <a:endParaRPr lang="en-US" dirty="0"/>
          </a:p>
          <a:p>
            <a:pPr marL="0" indent="0">
              <a:buNone/>
            </a:pPr>
            <a:r>
              <a:rPr lang="en-US" dirty="0"/>
              <a:t>Exploring Outliers identified one score (gross 160, net 117, handicap 43) that we excluded.</a:t>
            </a:r>
          </a:p>
        </p:txBody>
      </p:sp>
      <p:pic>
        <p:nvPicPr>
          <p:cNvPr id="5" name="Picture 4">
            <a:extLst>
              <a:ext uri="{FF2B5EF4-FFF2-40B4-BE49-F238E27FC236}">
                <a16:creationId xmlns:a16="http://schemas.microsoft.com/office/drawing/2014/main" id="{DFB7C53A-38D4-45E0-AE59-39AFC70F92ED}"/>
              </a:ext>
            </a:extLst>
          </p:cNvPr>
          <p:cNvPicPr>
            <a:picLocks noChangeAspect="1"/>
          </p:cNvPicPr>
          <p:nvPr/>
        </p:nvPicPr>
        <p:blipFill>
          <a:blip r:embed="rId2"/>
          <a:stretch>
            <a:fillRect/>
          </a:stretch>
        </p:blipFill>
        <p:spPr>
          <a:xfrm>
            <a:off x="964589" y="1073889"/>
            <a:ext cx="3469187" cy="5441352"/>
          </a:xfrm>
          <a:prstGeom prst="rect">
            <a:avLst/>
          </a:prstGeom>
        </p:spPr>
      </p:pic>
    </p:spTree>
    <p:extLst>
      <p:ext uri="{BB962C8B-B14F-4D97-AF65-F5344CB8AC3E}">
        <p14:creationId xmlns:p14="http://schemas.microsoft.com/office/powerpoint/2010/main" val="28633357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646D71-5859-43A8-AAFB-F5C5155CCF3E}"/>
              </a:ext>
            </a:extLst>
          </p:cNvPr>
          <p:cNvSpPr>
            <a:spLocks noGrp="1"/>
          </p:cNvSpPr>
          <p:nvPr>
            <p:ph type="title"/>
          </p:nvPr>
        </p:nvSpPr>
        <p:spPr/>
        <p:txBody>
          <a:bodyPr/>
          <a:lstStyle/>
          <a:p>
            <a:r>
              <a:rPr lang="en-US" dirty="0"/>
              <a:t>What Is a Fair Handicapping System?</a:t>
            </a:r>
          </a:p>
        </p:txBody>
      </p:sp>
      <p:sp>
        <p:nvSpPr>
          <p:cNvPr id="3" name="Content Placeholder 2">
            <a:extLst>
              <a:ext uri="{FF2B5EF4-FFF2-40B4-BE49-F238E27FC236}">
                <a16:creationId xmlns:a16="http://schemas.microsoft.com/office/drawing/2014/main" id="{60689EC3-0457-4FE1-9949-60A56E1669E7}"/>
              </a:ext>
            </a:extLst>
          </p:cNvPr>
          <p:cNvSpPr>
            <a:spLocks noGrp="1"/>
          </p:cNvSpPr>
          <p:nvPr>
            <p:ph idx="1"/>
          </p:nvPr>
        </p:nvSpPr>
        <p:spPr>
          <a:xfrm>
            <a:off x="838200" y="1804360"/>
            <a:ext cx="10515600" cy="4395272"/>
          </a:xfrm>
        </p:spPr>
        <p:txBody>
          <a:bodyPr>
            <a:normAutofit lnSpcReduction="10000"/>
          </a:bodyPr>
          <a:lstStyle/>
          <a:p>
            <a:pPr marL="0" indent="0">
              <a:buNone/>
            </a:pPr>
            <a:r>
              <a:rPr lang="en-US" dirty="0"/>
              <a:t>From a statistical viewpoint, how can we determine that the handicapping system is fair and performing as expected?</a:t>
            </a:r>
          </a:p>
          <a:p>
            <a:pPr marL="0" indent="0">
              <a:buNone/>
            </a:pPr>
            <a:endParaRPr lang="en-US" dirty="0"/>
          </a:p>
          <a:p>
            <a:pPr marL="0" indent="0">
              <a:buNone/>
            </a:pPr>
            <a:r>
              <a:rPr lang="en-US" b="1" dirty="0"/>
              <a:t>Expectation</a:t>
            </a:r>
            <a:r>
              <a:rPr lang="en-US" dirty="0"/>
              <a:t>:</a:t>
            </a:r>
          </a:p>
          <a:p>
            <a:pPr marL="0" indent="0">
              <a:buNone/>
            </a:pPr>
            <a:r>
              <a:rPr lang="en-US" b="1" dirty="0"/>
              <a:t>Gross scores </a:t>
            </a:r>
            <a:r>
              <a:rPr lang="en-US" dirty="0"/>
              <a:t>should increase nearly linearly with handicaps, but </a:t>
            </a:r>
            <a:r>
              <a:rPr lang="en-US" b="1" dirty="0"/>
              <a:t>net scores</a:t>
            </a:r>
            <a:r>
              <a:rPr lang="en-US" dirty="0"/>
              <a:t> should be reasonably consistent and comparable across handicaps.</a:t>
            </a:r>
          </a:p>
          <a:p>
            <a:pPr marL="0" indent="0">
              <a:buNone/>
            </a:pPr>
            <a:endParaRPr lang="en-US" dirty="0"/>
          </a:p>
          <a:p>
            <a:pPr marL="0" indent="0">
              <a:buNone/>
            </a:pPr>
            <a:r>
              <a:rPr lang="en-US" dirty="0"/>
              <a:t>The analysis approach we employ is to compare graphs of the gross and net scores versus handicaps.</a:t>
            </a:r>
          </a:p>
        </p:txBody>
      </p:sp>
    </p:spTree>
    <p:extLst>
      <p:ext uri="{BB962C8B-B14F-4D97-AF65-F5344CB8AC3E}">
        <p14:creationId xmlns:p14="http://schemas.microsoft.com/office/powerpoint/2010/main" val="255796301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7AD93-C1E4-4E2C-98EB-C73003FBAD16}"/>
              </a:ext>
            </a:extLst>
          </p:cNvPr>
          <p:cNvSpPr>
            <a:spLocks noGrp="1"/>
          </p:cNvSpPr>
          <p:nvPr>
            <p:ph type="title"/>
          </p:nvPr>
        </p:nvSpPr>
        <p:spPr>
          <a:xfrm>
            <a:off x="838200" y="365125"/>
            <a:ext cx="10515600" cy="751293"/>
          </a:xfrm>
        </p:spPr>
        <p:txBody>
          <a:bodyPr>
            <a:normAutofit/>
          </a:bodyPr>
          <a:lstStyle/>
          <a:p>
            <a:r>
              <a:rPr lang="en-US" dirty="0"/>
              <a:t>Two Rounds of Gross Scores Versus Handicaps </a:t>
            </a:r>
          </a:p>
        </p:txBody>
      </p:sp>
      <p:sp>
        <p:nvSpPr>
          <p:cNvPr id="3" name="Content Placeholder 2">
            <a:extLst>
              <a:ext uri="{FF2B5EF4-FFF2-40B4-BE49-F238E27FC236}">
                <a16:creationId xmlns:a16="http://schemas.microsoft.com/office/drawing/2014/main" id="{EF717BEB-2733-436E-A783-3BD724EE9206}"/>
              </a:ext>
            </a:extLst>
          </p:cNvPr>
          <p:cNvSpPr>
            <a:spLocks noGrp="1"/>
          </p:cNvSpPr>
          <p:nvPr>
            <p:ph idx="1"/>
          </p:nvPr>
        </p:nvSpPr>
        <p:spPr>
          <a:xfrm>
            <a:off x="7634177" y="1222744"/>
            <a:ext cx="3868479" cy="4423144"/>
          </a:xfrm>
        </p:spPr>
        <p:txBody>
          <a:bodyPr>
            <a:normAutofit lnSpcReduction="10000"/>
          </a:bodyPr>
          <a:lstStyle/>
          <a:p>
            <a:r>
              <a:rPr lang="en-US" dirty="0"/>
              <a:t>Both rounds show a  statistically significant, strong linear relationship between the gross score and the handicap.</a:t>
            </a:r>
          </a:p>
          <a:p>
            <a:r>
              <a:rPr lang="en-US" dirty="0"/>
              <a:t>Slopes are ~1.</a:t>
            </a:r>
          </a:p>
          <a:p>
            <a:r>
              <a:rPr lang="en-US" dirty="0" err="1"/>
              <a:t>RSquares</a:t>
            </a:r>
            <a:r>
              <a:rPr lang="en-US" dirty="0"/>
              <a:t> are consistent for the two rounds at roughly 53% and 56%, respectively.</a:t>
            </a:r>
          </a:p>
          <a:p>
            <a:endParaRPr lang="en-US" dirty="0"/>
          </a:p>
        </p:txBody>
      </p:sp>
      <p:pic>
        <p:nvPicPr>
          <p:cNvPr id="5" name="Picture 4">
            <a:extLst>
              <a:ext uri="{FF2B5EF4-FFF2-40B4-BE49-F238E27FC236}">
                <a16:creationId xmlns:a16="http://schemas.microsoft.com/office/drawing/2014/main" id="{5468D5FB-DCC4-4141-B9FB-DBDFD17E9E80}"/>
              </a:ext>
            </a:extLst>
          </p:cNvPr>
          <p:cNvPicPr>
            <a:picLocks noChangeAspect="1"/>
          </p:cNvPicPr>
          <p:nvPr/>
        </p:nvPicPr>
        <p:blipFill>
          <a:blip r:embed="rId2"/>
          <a:stretch>
            <a:fillRect/>
          </a:stretch>
        </p:blipFill>
        <p:spPr>
          <a:xfrm>
            <a:off x="1037992" y="1116417"/>
            <a:ext cx="2885422" cy="5387945"/>
          </a:xfrm>
          <a:prstGeom prst="rect">
            <a:avLst/>
          </a:prstGeom>
        </p:spPr>
      </p:pic>
      <p:pic>
        <p:nvPicPr>
          <p:cNvPr id="7" name="Picture 6">
            <a:extLst>
              <a:ext uri="{FF2B5EF4-FFF2-40B4-BE49-F238E27FC236}">
                <a16:creationId xmlns:a16="http://schemas.microsoft.com/office/drawing/2014/main" id="{364F7CAA-9D81-4DB7-ACFF-6D4E3236A7E2}"/>
              </a:ext>
            </a:extLst>
          </p:cNvPr>
          <p:cNvPicPr>
            <a:picLocks noChangeAspect="1"/>
          </p:cNvPicPr>
          <p:nvPr/>
        </p:nvPicPr>
        <p:blipFill>
          <a:blip r:embed="rId3"/>
          <a:stretch>
            <a:fillRect/>
          </a:stretch>
        </p:blipFill>
        <p:spPr>
          <a:xfrm>
            <a:off x="4123206" y="1116417"/>
            <a:ext cx="2885422" cy="5394782"/>
          </a:xfrm>
          <a:prstGeom prst="rect">
            <a:avLst/>
          </a:prstGeom>
        </p:spPr>
      </p:pic>
    </p:spTree>
    <p:extLst>
      <p:ext uri="{BB962C8B-B14F-4D97-AF65-F5344CB8AC3E}">
        <p14:creationId xmlns:p14="http://schemas.microsoft.com/office/powerpoint/2010/main" val="213006463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7AD93-C1E4-4E2C-98EB-C73003FBAD16}"/>
              </a:ext>
            </a:extLst>
          </p:cNvPr>
          <p:cNvSpPr>
            <a:spLocks noGrp="1"/>
          </p:cNvSpPr>
          <p:nvPr>
            <p:ph type="title"/>
          </p:nvPr>
        </p:nvSpPr>
        <p:spPr>
          <a:xfrm>
            <a:off x="838200" y="365125"/>
            <a:ext cx="10515600" cy="751293"/>
          </a:xfrm>
        </p:spPr>
        <p:txBody>
          <a:bodyPr/>
          <a:lstStyle/>
          <a:p>
            <a:r>
              <a:rPr lang="en-US" dirty="0"/>
              <a:t>Two Rounds of Net Scores Versus Handicaps</a:t>
            </a:r>
          </a:p>
        </p:txBody>
      </p:sp>
      <p:sp>
        <p:nvSpPr>
          <p:cNvPr id="3" name="Content Placeholder 2">
            <a:extLst>
              <a:ext uri="{FF2B5EF4-FFF2-40B4-BE49-F238E27FC236}">
                <a16:creationId xmlns:a16="http://schemas.microsoft.com/office/drawing/2014/main" id="{EF717BEB-2733-436E-A783-3BD724EE9206}"/>
              </a:ext>
            </a:extLst>
          </p:cNvPr>
          <p:cNvSpPr>
            <a:spLocks noGrp="1"/>
          </p:cNvSpPr>
          <p:nvPr>
            <p:ph idx="1"/>
          </p:nvPr>
        </p:nvSpPr>
        <p:spPr>
          <a:xfrm>
            <a:off x="7538483" y="1017108"/>
            <a:ext cx="4311968" cy="5011904"/>
          </a:xfrm>
        </p:spPr>
        <p:txBody>
          <a:bodyPr>
            <a:normAutofit fontScale="92500"/>
          </a:bodyPr>
          <a:lstStyle/>
          <a:p>
            <a:r>
              <a:rPr lang="en-US" dirty="0"/>
              <a:t>Again we see the lack of a statistically significant  relationship between the net scores and the handicaps for the two rounds.</a:t>
            </a:r>
          </a:p>
          <a:p>
            <a:r>
              <a:rPr lang="en-US" dirty="0"/>
              <a:t>Slopes are ~-0.05 and ~0.07.</a:t>
            </a:r>
          </a:p>
          <a:p>
            <a:r>
              <a:rPr lang="en-US" dirty="0" err="1"/>
              <a:t>RSquares</a:t>
            </a:r>
            <a:r>
              <a:rPr lang="en-US" dirty="0"/>
              <a:t> are ~0.3% and ~0.5%. </a:t>
            </a:r>
          </a:p>
          <a:p>
            <a:r>
              <a:rPr lang="en-US" dirty="0"/>
              <a:t>As expected, the handicaps resulted in a level playing field among the golfers for both rounds.</a:t>
            </a:r>
          </a:p>
        </p:txBody>
      </p:sp>
      <p:pic>
        <p:nvPicPr>
          <p:cNvPr id="5" name="Picture 4">
            <a:extLst>
              <a:ext uri="{FF2B5EF4-FFF2-40B4-BE49-F238E27FC236}">
                <a16:creationId xmlns:a16="http://schemas.microsoft.com/office/drawing/2014/main" id="{5046915C-65BB-4A40-B93C-EE52C762DA16}"/>
              </a:ext>
            </a:extLst>
          </p:cNvPr>
          <p:cNvPicPr>
            <a:picLocks noChangeAspect="1"/>
          </p:cNvPicPr>
          <p:nvPr/>
        </p:nvPicPr>
        <p:blipFill>
          <a:blip r:embed="rId2"/>
          <a:stretch>
            <a:fillRect/>
          </a:stretch>
        </p:blipFill>
        <p:spPr>
          <a:xfrm>
            <a:off x="942890" y="1017108"/>
            <a:ext cx="2948490" cy="5475767"/>
          </a:xfrm>
          <a:prstGeom prst="rect">
            <a:avLst/>
          </a:prstGeom>
        </p:spPr>
      </p:pic>
      <p:pic>
        <p:nvPicPr>
          <p:cNvPr id="6" name="Picture 5">
            <a:extLst>
              <a:ext uri="{FF2B5EF4-FFF2-40B4-BE49-F238E27FC236}">
                <a16:creationId xmlns:a16="http://schemas.microsoft.com/office/drawing/2014/main" id="{D9A57989-A0D1-4524-B6B1-92144043E650}"/>
              </a:ext>
            </a:extLst>
          </p:cNvPr>
          <p:cNvPicPr>
            <a:picLocks noChangeAspect="1"/>
          </p:cNvPicPr>
          <p:nvPr/>
        </p:nvPicPr>
        <p:blipFill>
          <a:blip r:embed="rId3"/>
          <a:stretch>
            <a:fillRect/>
          </a:stretch>
        </p:blipFill>
        <p:spPr>
          <a:xfrm>
            <a:off x="4388031" y="1017108"/>
            <a:ext cx="2982142" cy="5475767"/>
          </a:xfrm>
          <a:prstGeom prst="rect">
            <a:avLst/>
          </a:prstGeom>
        </p:spPr>
      </p:pic>
    </p:spTree>
    <p:extLst>
      <p:ext uri="{BB962C8B-B14F-4D97-AF65-F5344CB8AC3E}">
        <p14:creationId xmlns:p14="http://schemas.microsoft.com/office/powerpoint/2010/main" val="22877428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7AD93-C1E4-4E2C-98EB-C73003FBAD16}"/>
              </a:ext>
            </a:extLst>
          </p:cNvPr>
          <p:cNvSpPr>
            <a:spLocks noGrp="1"/>
          </p:cNvSpPr>
          <p:nvPr>
            <p:ph type="title"/>
          </p:nvPr>
        </p:nvSpPr>
        <p:spPr>
          <a:xfrm>
            <a:off x="838200" y="365125"/>
            <a:ext cx="10515600" cy="751293"/>
          </a:xfrm>
        </p:spPr>
        <p:txBody>
          <a:bodyPr>
            <a:normAutofit fontScale="90000"/>
          </a:bodyPr>
          <a:lstStyle/>
          <a:p>
            <a:r>
              <a:rPr lang="en-US" dirty="0"/>
              <a:t>First Round Mean Gross and Mean Net Scores Versus Handicaps </a:t>
            </a:r>
          </a:p>
        </p:txBody>
      </p:sp>
      <p:sp>
        <p:nvSpPr>
          <p:cNvPr id="3" name="Content Placeholder 2">
            <a:extLst>
              <a:ext uri="{FF2B5EF4-FFF2-40B4-BE49-F238E27FC236}">
                <a16:creationId xmlns:a16="http://schemas.microsoft.com/office/drawing/2014/main" id="{EF717BEB-2733-436E-A783-3BD724EE9206}"/>
              </a:ext>
            </a:extLst>
          </p:cNvPr>
          <p:cNvSpPr>
            <a:spLocks noGrp="1"/>
          </p:cNvSpPr>
          <p:nvPr>
            <p:ph idx="1"/>
          </p:nvPr>
        </p:nvSpPr>
        <p:spPr>
          <a:xfrm>
            <a:off x="7332727" y="1383516"/>
            <a:ext cx="4021073" cy="4738023"/>
          </a:xfrm>
        </p:spPr>
        <p:txBody>
          <a:bodyPr>
            <a:normAutofit fontScale="92500" lnSpcReduction="20000"/>
          </a:bodyPr>
          <a:lstStyle/>
          <a:p>
            <a:r>
              <a:rPr lang="en-US" dirty="0"/>
              <a:t>There is a statistically significant, strong linear relationship between the mean gross scores and the handicaps.</a:t>
            </a:r>
          </a:p>
          <a:p>
            <a:r>
              <a:rPr lang="en-US" dirty="0"/>
              <a:t>Slope is ~1.</a:t>
            </a:r>
          </a:p>
          <a:p>
            <a:r>
              <a:rPr lang="en-US" dirty="0" err="1"/>
              <a:t>RSquare</a:t>
            </a:r>
            <a:r>
              <a:rPr lang="en-US" dirty="0"/>
              <a:t> is ~86%.</a:t>
            </a:r>
          </a:p>
          <a:p>
            <a:r>
              <a:rPr lang="en-US" dirty="0"/>
              <a:t>In contrast, there is no significant relationship between the mean net scores and the handicap. </a:t>
            </a:r>
          </a:p>
          <a:p>
            <a:r>
              <a:rPr lang="en-US" dirty="0"/>
              <a:t>Slope is ~0.02.</a:t>
            </a:r>
          </a:p>
          <a:p>
            <a:r>
              <a:rPr lang="en-US" dirty="0" err="1"/>
              <a:t>RSquare</a:t>
            </a:r>
            <a:r>
              <a:rPr lang="en-US" dirty="0"/>
              <a:t> is ~0.4%. </a:t>
            </a:r>
          </a:p>
          <a:p>
            <a:endParaRPr lang="en-US" dirty="0"/>
          </a:p>
        </p:txBody>
      </p:sp>
      <p:pic>
        <p:nvPicPr>
          <p:cNvPr id="4" name="Picture 3">
            <a:extLst>
              <a:ext uri="{FF2B5EF4-FFF2-40B4-BE49-F238E27FC236}">
                <a16:creationId xmlns:a16="http://schemas.microsoft.com/office/drawing/2014/main" id="{CD78B83E-CD93-4AEC-A496-1B996992D7D3}"/>
              </a:ext>
            </a:extLst>
          </p:cNvPr>
          <p:cNvPicPr>
            <a:picLocks noChangeAspect="1"/>
          </p:cNvPicPr>
          <p:nvPr/>
        </p:nvPicPr>
        <p:blipFill>
          <a:blip r:embed="rId2"/>
          <a:stretch>
            <a:fillRect/>
          </a:stretch>
        </p:blipFill>
        <p:spPr>
          <a:xfrm>
            <a:off x="1836336" y="1383517"/>
            <a:ext cx="4691743" cy="4738024"/>
          </a:xfrm>
          <a:prstGeom prst="rect">
            <a:avLst/>
          </a:prstGeom>
        </p:spPr>
      </p:pic>
    </p:spTree>
    <p:extLst>
      <p:ext uri="{BB962C8B-B14F-4D97-AF65-F5344CB8AC3E}">
        <p14:creationId xmlns:p14="http://schemas.microsoft.com/office/powerpoint/2010/main" val="333806751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7AD93-C1E4-4E2C-98EB-C73003FBAD16}"/>
              </a:ext>
            </a:extLst>
          </p:cNvPr>
          <p:cNvSpPr>
            <a:spLocks noGrp="1"/>
          </p:cNvSpPr>
          <p:nvPr>
            <p:ph type="title"/>
          </p:nvPr>
        </p:nvSpPr>
        <p:spPr>
          <a:xfrm>
            <a:off x="838200" y="365125"/>
            <a:ext cx="10515600" cy="751293"/>
          </a:xfrm>
        </p:spPr>
        <p:txBody>
          <a:bodyPr>
            <a:normAutofit fontScale="90000"/>
          </a:bodyPr>
          <a:lstStyle/>
          <a:p>
            <a:r>
              <a:rPr lang="en-US" dirty="0"/>
              <a:t>Second Round Mean Gross and Mean Net Scores Versus Handicaps </a:t>
            </a:r>
          </a:p>
        </p:txBody>
      </p:sp>
      <p:sp>
        <p:nvSpPr>
          <p:cNvPr id="3" name="Content Placeholder 2">
            <a:extLst>
              <a:ext uri="{FF2B5EF4-FFF2-40B4-BE49-F238E27FC236}">
                <a16:creationId xmlns:a16="http://schemas.microsoft.com/office/drawing/2014/main" id="{EF717BEB-2733-436E-A783-3BD724EE9206}"/>
              </a:ext>
            </a:extLst>
          </p:cNvPr>
          <p:cNvSpPr>
            <a:spLocks noGrp="1"/>
          </p:cNvSpPr>
          <p:nvPr>
            <p:ph idx="1"/>
          </p:nvPr>
        </p:nvSpPr>
        <p:spPr>
          <a:xfrm>
            <a:off x="6822831" y="1242604"/>
            <a:ext cx="4863402" cy="4992760"/>
          </a:xfrm>
        </p:spPr>
        <p:txBody>
          <a:bodyPr>
            <a:normAutofit fontScale="92500" lnSpcReduction="20000"/>
          </a:bodyPr>
          <a:lstStyle/>
          <a:p>
            <a:r>
              <a:rPr lang="en-US" dirty="0"/>
              <a:t>Similar to the first round, there is a statistically significant, strong linear relationship between the mean gross scores and the handicaps.</a:t>
            </a:r>
          </a:p>
          <a:p>
            <a:r>
              <a:rPr lang="en-US" dirty="0"/>
              <a:t>Slope is ~1.</a:t>
            </a:r>
          </a:p>
          <a:p>
            <a:r>
              <a:rPr lang="en-US" dirty="0" err="1"/>
              <a:t>RSquare</a:t>
            </a:r>
            <a:r>
              <a:rPr lang="en-US" dirty="0"/>
              <a:t> is ~83%.</a:t>
            </a:r>
          </a:p>
          <a:p>
            <a:r>
              <a:rPr lang="en-US" dirty="0"/>
              <a:t>In contrast, there is no significant relationship between the mean net scores and the handicap. </a:t>
            </a:r>
          </a:p>
          <a:p>
            <a:r>
              <a:rPr lang="en-US" dirty="0"/>
              <a:t>Slope is ~0.07.</a:t>
            </a:r>
          </a:p>
          <a:p>
            <a:r>
              <a:rPr lang="en-US" dirty="0" err="1"/>
              <a:t>RSquare</a:t>
            </a:r>
            <a:r>
              <a:rPr lang="en-US" dirty="0"/>
              <a:t> is ~2%. </a:t>
            </a:r>
          </a:p>
          <a:p>
            <a:r>
              <a:rPr lang="en-US" dirty="0"/>
              <a:t>Both rounds confirm a fairly level playing field.</a:t>
            </a:r>
          </a:p>
          <a:p>
            <a:endParaRPr lang="en-US" dirty="0"/>
          </a:p>
        </p:txBody>
      </p:sp>
      <p:pic>
        <p:nvPicPr>
          <p:cNvPr id="5" name="Picture 4">
            <a:extLst>
              <a:ext uri="{FF2B5EF4-FFF2-40B4-BE49-F238E27FC236}">
                <a16:creationId xmlns:a16="http://schemas.microsoft.com/office/drawing/2014/main" id="{1D1E7C54-FB64-4798-9E38-6EEDFA117FCC}"/>
              </a:ext>
            </a:extLst>
          </p:cNvPr>
          <p:cNvPicPr>
            <a:picLocks noChangeAspect="1"/>
          </p:cNvPicPr>
          <p:nvPr/>
        </p:nvPicPr>
        <p:blipFill>
          <a:blip r:embed="rId2"/>
          <a:stretch>
            <a:fillRect/>
          </a:stretch>
        </p:blipFill>
        <p:spPr>
          <a:xfrm>
            <a:off x="1483915" y="1353927"/>
            <a:ext cx="4863402" cy="4881436"/>
          </a:xfrm>
          <a:prstGeom prst="rect">
            <a:avLst/>
          </a:prstGeom>
        </p:spPr>
      </p:pic>
    </p:spTree>
    <p:extLst>
      <p:ext uri="{BB962C8B-B14F-4D97-AF65-F5344CB8AC3E}">
        <p14:creationId xmlns:p14="http://schemas.microsoft.com/office/powerpoint/2010/main" val="19816034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7AD93-C1E4-4E2C-98EB-C73003FBAD16}"/>
              </a:ext>
            </a:extLst>
          </p:cNvPr>
          <p:cNvSpPr>
            <a:spLocks noGrp="1"/>
          </p:cNvSpPr>
          <p:nvPr>
            <p:ph type="title"/>
          </p:nvPr>
        </p:nvSpPr>
        <p:spPr>
          <a:xfrm>
            <a:off x="838200" y="365125"/>
            <a:ext cx="10515600" cy="751293"/>
          </a:xfrm>
        </p:spPr>
        <p:txBody>
          <a:bodyPr/>
          <a:lstStyle/>
          <a:p>
            <a:r>
              <a:rPr lang="en-US" dirty="0"/>
              <a:t>“Shooting a Handicap” </a:t>
            </a:r>
          </a:p>
        </p:txBody>
      </p:sp>
      <p:sp>
        <p:nvSpPr>
          <p:cNvPr id="3" name="Content Placeholder 2">
            <a:extLst>
              <a:ext uri="{FF2B5EF4-FFF2-40B4-BE49-F238E27FC236}">
                <a16:creationId xmlns:a16="http://schemas.microsoft.com/office/drawing/2014/main" id="{EF717BEB-2733-436E-A783-3BD724EE9206}"/>
              </a:ext>
            </a:extLst>
          </p:cNvPr>
          <p:cNvSpPr>
            <a:spLocks noGrp="1"/>
          </p:cNvSpPr>
          <p:nvPr>
            <p:ph idx="1"/>
          </p:nvPr>
        </p:nvSpPr>
        <p:spPr>
          <a:xfrm>
            <a:off x="4997303" y="1201478"/>
            <a:ext cx="5835502" cy="3580834"/>
          </a:xfrm>
        </p:spPr>
        <p:txBody>
          <a:bodyPr>
            <a:normAutofit/>
          </a:bodyPr>
          <a:lstStyle/>
          <a:p>
            <a:r>
              <a:rPr lang="en-US" dirty="0"/>
              <a:t>In the first round, 9 or 9/74 = 12% had net scores of par (72) or better.</a:t>
            </a:r>
          </a:p>
          <a:p>
            <a:r>
              <a:rPr lang="en-US" dirty="0"/>
              <a:t>In the second round, 10 or 10/74 = 13.5% had net scores of par (72) or better.</a:t>
            </a:r>
          </a:p>
          <a:p>
            <a:r>
              <a:rPr lang="en-US" dirty="0"/>
              <a:t>Combined, 19 golfers or 12.8% shot their handicap in either round.</a:t>
            </a:r>
          </a:p>
          <a:p>
            <a:endParaRPr lang="en-US" dirty="0"/>
          </a:p>
          <a:p>
            <a:endParaRPr lang="en-US" dirty="0"/>
          </a:p>
        </p:txBody>
      </p:sp>
      <p:pic>
        <p:nvPicPr>
          <p:cNvPr id="4" name="Picture 3">
            <a:extLst>
              <a:ext uri="{FF2B5EF4-FFF2-40B4-BE49-F238E27FC236}">
                <a16:creationId xmlns:a16="http://schemas.microsoft.com/office/drawing/2014/main" id="{3F16DBE0-9B4E-42EC-AFE2-555B261F42C7}"/>
              </a:ext>
            </a:extLst>
          </p:cNvPr>
          <p:cNvPicPr>
            <a:picLocks noChangeAspect="1"/>
          </p:cNvPicPr>
          <p:nvPr/>
        </p:nvPicPr>
        <p:blipFill>
          <a:blip r:embed="rId2"/>
          <a:stretch>
            <a:fillRect/>
          </a:stretch>
        </p:blipFill>
        <p:spPr>
          <a:xfrm>
            <a:off x="1276925" y="1201478"/>
            <a:ext cx="3145485" cy="5352579"/>
          </a:xfrm>
          <a:prstGeom prst="rect">
            <a:avLst/>
          </a:prstGeom>
        </p:spPr>
      </p:pic>
    </p:spTree>
    <p:extLst>
      <p:ext uri="{BB962C8B-B14F-4D97-AF65-F5344CB8AC3E}">
        <p14:creationId xmlns:p14="http://schemas.microsoft.com/office/powerpoint/2010/main" val="294507590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DA1E34-E0E5-49A5-8066-DD8576636D2D}"/>
              </a:ext>
            </a:extLst>
          </p:cNvPr>
          <p:cNvSpPr>
            <a:spLocks noGrp="1"/>
          </p:cNvSpPr>
          <p:nvPr>
            <p:ph type="title"/>
          </p:nvPr>
        </p:nvSpPr>
        <p:spPr>
          <a:xfrm>
            <a:off x="838200" y="365126"/>
            <a:ext cx="10515600" cy="974578"/>
          </a:xfrm>
        </p:spPr>
        <p:txBody>
          <a:bodyPr/>
          <a:lstStyle/>
          <a:p>
            <a:r>
              <a:rPr lang="en-US" dirty="0"/>
              <a:t>SCVCC 2018 Red-White-Blue Tournament</a:t>
            </a:r>
          </a:p>
        </p:txBody>
      </p:sp>
      <p:sp>
        <p:nvSpPr>
          <p:cNvPr id="3" name="Content Placeholder 2">
            <a:extLst>
              <a:ext uri="{FF2B5EF4-FFF2-40B4-BE49-F238E27FC236}">
                <a16:creationId xmlns:a16="http://schemas.microsoft.com/office/drawing/2014/main" id="{DA6BDFEF-6C33-4947-97F3-FC2A36273395}"/>
              </a:ext>
            </a:extLst>
          </p:cNvPr>
          <p:cNvSpPr>
            <a:spLocks noGrp="1"/>
          </p:cNvSpPr>
          <p:nvPr>
            <p:ph idx="1"/>
          </p:nvPr>
        </p:nvSpPr>
        <p:spPr>
          <a:xfrm>
            <a:off x="8570009" y="1190847"/>
            <a:ext cx="3295926" cy="5050465"/>
          </a:xfrm>
        </p:spPr>
        <p:txBody>
          <a:bodyPr>
            <a:normAutofit fontScale="85000" lnSpcReduction="10000"/>
          </a:bodyPr>
          <a:lstStyle/>
          <a:p>
            <a:pPr marL="0" indent="0">
              <a:buNone/>
            </a:pPr>
            <a:r>
              <a:rPr lang="en-US" dirty="0"/>
              <a:t>A total of 116 golfers (91 men and 25 women) played from three different sets of tees (6 red, 6 white, and 6 blue) of their choice in a single round. </a:t>
            </a:r>
          </a:p>
          <a:p>
            <a:pPr marL="0" indent="0">
              <a:buNone/>
            </a:pPr>
            <a:r>
              <a:rPr lang="en-US" dirty="0"/>
              <a:t>The men’s division was divided into two flights by handicaps: below and above 13. Handicaps ranged from -1 to 42. </a:t>
            </a:r>
          </a:p>
          <a:p>
            <a:pPr marL="0" indent="0">
              <a:buNone/>
            </a:pPr>
            <a:r>
              <a:rPr lang="en-US" dirty="0"/>
              <a:t>The women were in a separate flight with handicaps ranging  from 6 to 34. </a:t>
            </a:r>
          </a:p>
        </p:txBody>
      </p:sp>
      <p:pic>
        <p:nvPicPr>
          <p:cNvPr id="5" name="Picture 4">
            <a:extLst>
              <a:ext uri="{FF2B5EF4-FFF2-40B4-BE49-F238E27FC236}">
                <a16:creationId xmlns:a16="http://schemas.microsoft.com/office/drawing/2014/main" id="{260A5047-841F-4A18-B8A7-0B328DB4A0B9}"/>
              </a:ext>
            </a:extLst>
          </p:cNvPr>
          <p:cNvPicPr>
            <a:picLocks noChangeAspect="1"/>
          </p:cNvPicPr>
          <p:nvPr/>
        </p:nvPicPr>
        <p:blipFill>
          <a:blip r:embed="rId2"/>
          <a:stretch>
            <a:fillRect/>
          </a:stretch>
        </p:blipFill>
        <p:spPr>
          <a:xfrm>
            <a:off x="486255" y="1541723"/>
            <a:ext cx="2565290" cy="3801945"/>
          </a:xfrm>
          <a:prstGeom prst="rect">
            <a:avLst/>
          </a:prstGeom>
        </p:spPr>
      </p:pic>
      <p:pic>
        <p:nvPicPr>
          <p:cNvPr id="6" name="Picture 5">
            <a:extLst>
              <a:ext uri="{FF2B5EF4-FFF2-40B4-BE49-F238E27FC236}">
                <a16:creationId xmlns:a16="http://schemas.microsoft.com/office/drawing/2014/main" id="{1A3D8D3D-F303-4B27-BB5D-B45225100AA8}"/>
              </a:ext>
            </a:extLst>
          </p:cNvPr>
          <p:cNvPicPr>
            <a:picLocks noChangeAspect="1"/>
          </p:cNvPicPr>
          <p:nvPr/>
        </p:nvPicPr>
        <p:blipFill>
          <a:blip r:embed="rId3"/>
          <a:stretch>
            <a:fillRect/>
          </a:stretch>
        </p:blipFill>
        <p:spPr>
          <a:xfrm>
            <a:off x="3167447" y="1541722"/>
            <a:ext cx="2607049" cy="3801945"/>
          </a:xfrm>
          <a:prstGeom prst="rect">
            <a:avLst/>
          </a:prstGeom>
        </p:spPr>
      </p:pic>
      <p:pic>
        <p:nvPicPr>
          <p:cNvPr id="7" name="Picture 6">
            <a:extLst>
              <a:ext uri="{FF2B5EF4-FFF2-40B4-BE49-F238E27FC236}">
                <a16:creationId xmlns:a16="http://schemas.microsoft.com/office/drawing/2014/main" id="{137394EF-BDCB-4070-8AF3-7A4346688FBE}"/>
              </a:ext>
            </a:extLst>
          </p:cNvPr>
          <p:cNvPicPr>
            <a:picLocks noChangeAspect="1"/>
          </p:cNvPicPr>
          <p:nvPr/>
        </p:nvPicPr>
        <p:blipFill>
          <a:blip r:embed="rId4"/>
          <a:stretch>
            <a:fillRect/>
          </a:stretch>
        </p:blipFill>
        <p:spPr>
          <a:xfrm>
            <a:off x="5867766" y="1541722"/>
            <a:ext cx="2608974" cy="3801945"/>
          </a:xfrm>
          <a:prstGeom prst="rect">
            <a:avLst/>
          </a:prstGeom>
        </p:spPr>
      </p:pic>
      <p:sp>
        <p:nvSpPr>
          <p:cNvPr id="8" name="TextBox 7">
            <a:extLst>
              <a:ext uri="{FF2B5EF4-FFF2-40B4-BE49-F238E27FC236}">
                <a16:creationId xmlns:a16="http://schemas.microsoft.com/office/drawing/2014/main" id="{579235E9-3BAF-439D-8166-1B8998434475}"/>
              </a:ext>
            </a:extLst>
          </p:cNvPr>
          <p:cNvSpPr txBox="1"/>
          <p:nvPr/>
        </p:nvSpPr>
        <p:spPr>
          <a:xfrm>
            <a:off x="616688" y="5661877"/>
            <a:ext cx="7538483" cy="830997"/>
          </a:xfrm>
          <a:prstGeom prst="rect">
            <a:avLst/>
          </a:prstGeom>
          <a:noFill/>
        </p:spPr>
        <p:txBody>
          <a:bodyPr wrap="square" rtlCol="0">
            <a:spAutoFit/>
          </a:bodyPr>
          <a:lstStyle/>
          <a:p>
            <a:r>
              <a:rPr lang="en-US" sz="2400" dirty="0"/>
              <a:t>Exploring Outliers did not detect any outliers in net scores in any group.</a:t>
            </a:r>
          </a:p>
        </p:txBody>
      </p:sp>
    </p:spTree>
    <p:extLst>
      <p:ext uri="{BB962C8B-B14F-4D97-AF65-F5344CB8AC3E}">
        <p14:creationId xmlns:p14="http://schemas.microsoft.com/office/powerpoint/2010/main" val="223021639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7AD93-C1E4-4E2C-98EB-C73003FBAD16}"/>
              </a:ext>
            </a:extLst>
          </p:cNvPr>
          <p:cNvSpPr>
            <a:spLocks noGrp="1"/>
          </p:cNvSpPr>
          <p:nvPr>
            <p:ph type="title"/>
          </p:nvPr>
        </p:nvSpPr>
        <p:spPr>
          <a:xfrm>
            <a:off x="838200" y="365125"/>
            <a:ext cx="10515600" cy="751293"/>
          </a:xfrm>
        </p:spPr>
        <p:txBody>
          <a:bodyPr>
            <a:normAutofit/>
          </a:bodyPr>
          <a:lstStyle/>
          <a:p>
            <a:r>
              <a:rPr lang="en-US" dirty="0"/>
              <a:t>Red-White-Blue Tournament: Gross Scores</a:t>
            </a:r>
          </a:p>
        </p:txBody>
      </p:sp>
      <p:sp>
        <p:nvSpPr>
          <p:cNvPr id="3" name="Content Placeholder 2">
            <a:extLst>
              <a:ext uri="{FF2B5EF4-FFF2-40B4-BE49-F238E27FC236}">
                <a16:creationId xmlns:a16="http://schemas.microsoft.com/office/drawing/2014/main" id="{EF717BEB-2733-436E-A783-3BD724EE9206}"/>
              </a:ext>
            </a:extLst>
          </p:cNvPr>
          <p:cNvSpPr>
            <a:spLocks noGrp="1"/>
          </p:cNvSpPr>
          <p:nvPr>
            <p:ph idx="1"/>
          </p:nvPr>
        </p:nvSpPr>
        <p:spPr>
          <a:xfrm>
            <a:off x="8878186" y="1116418"/>
            <a:ext cx="2985977" cy="4423144"/>
          </a:xfrm>
        </p:spPr>
        <p:txBody>
          <a:bodyPr>
            <a:normAutofit fontScale="92500" lnSpcReduction="20000"/>
          </a:bodyPr>
          <a:lstStyle/>
          <a:p>
            <a:r>
              <a:rPr lang="en-US" dirty="0"/>
              <a:t>All three flight groups show a similar, statistically significant, strong linear relationship between the gross score and the handicap.</a:t>
            </a:r>
          </a:p>
          <a:p>
            <a:r>
              <a:rPr lang="en-US" dirty="0"/>
              <a:t>Slopes are ~1.</a:t>
            </a:r>
          </a:p>
          <a:p>
            <a:r>
              <a:rPr lang="en-US" dirty="0" err="1"/>
              <a:t>RSquares</a:t>
            </a:r>
            <a:r>
              <a:rPr lang="en-US" dirty="0"/>
              <a:t> are roughly 38%, 44%, and 53%, respectively, for the three groups.</a:t>
            </a:r>
          </a:p>
          <a:p>
            <a:endParaRPr lang="en-US" dirty="0"/>
          </a:p>
        </p:txBody>
      </p:sp>
      <p:pic>
        <p:nvPicPr>
          <p:cNvPr id="5" name="Picture 4">
            <a:extLst>
              <a:ext uri="{FF2B5EF4-FFF2-40B4-BE49-F238E27FC236}">
                <a16:creationId xmlns:a16="http://schemas.microsoft.com/office/drawing/2014/main" id="{BF704E71-5D49-4EE9-BA71-D1E8B4A749C8}"/>
              </a:ext>
            </a:extLst>
          </p:cNvPr>
          <p:cNvPicPr>
            <a:picLocks noChangeAspect="1"/>
          </p:cNvPicPr>
          <p:nvPr/>
        </p:nvPicPr>
        <p:blipFill>
          <a:blip r:embed="rId2"/>
          <a:stretch>
            <a:fillRect/>
          </a:stretch>
        </p:blipFill>
        <p:spPr>
          <a:xfrm>
            <a:off x="327837" y="1116418"/>
            <a:ext cx="2712698" cy="5255445"/>
          </a:xfrm>
          <a:prstGeom prst="rect">
            <a:avLst/>
          </a:prstGeom>
        </p:spPr>
      </p:pic>
      <p:pic>
        <p:nvPicPr>
          <p:cNvPr id="7" name="Picture 6">
            <a:extLst>
              <a:ext uri="{FF2B5EF4-FFF2-40B4-BE49-F238E27FC236}">
                <a16:creationId xmlns:a16="http://schemas.microsoft.com/office/drawing/2014/main" id="{78C6E10C-4C86-424A-BD0E-0F59ECCBD613}"/>
              </a:ext>
            </a:extLst>
          </p:cNvPr>
          <p:cNvPicPr>
            <a:picLocks noChangeAspect="1"/>
          </p:cNvPicPr>
          <p:nvPr/>
        </p:nvPicPr>
        <p:blipFill>
          <a:blip r:embed="rId3"/>
          <a:stretch>
            <a:fillRect/>
          </a:stretch>
        </p:blipFill>
        <p:spPr>
          <a:xfrm>
            <a:off x="3114269" y="1116418"/>
            <a:ext cx="2755028" cy="5255445"/>
          </a:xfrm>
          <a:prstGeom prst="rect">
            <a:avLst/>
          </a:prstGeom>
        </p:spPr>
      </p:pic>
      <p:pic>
        <p:nvPicPr>
          <p:cNvPr id="8" name="Picture 7">
            <a:extLst>
              <a:ext uri="{FF2B5EF4-FFF2-40B4-BE49-F238E27FC236}">
                <a16:creationId xmlns:a16="http://schemas.microsoft.com/office/drawing/2014/main" id="{F145E899-E433-4FB8-94E8-19F39334443F}"/>
              </a:ext>
            </a:extLst>
          </p:cNvPr>
          <p:cNvPicPr>
            <a:picLocks noChangeAspect="1"/>
          </p:cNvPicPr>
          <p:nvPr/>
        </p:nvPicPr>
        <p:blipFill>
          <a:blip r:embed="rId4"/>
          <a:stretch>
            <a:fillRect/>
          </a:stretch>
        </p:blipFill>
        <p:spPr>
          <a:xfrm>
            <a:off x="5943031" y="1116418"/>
            <a:ext cx="2758455" cy="5255445"/>
          </a:xfrm>
          <a:prstGeom prst="rect">
            <a:avLst/>
          </a:prstGeom>
        </p:spPr>
      </p:pic>
    </p:spTree>
    <p:extLst>
      <p:ext uri="{BB962C8B-B14F-4D97-AF65-F5344CB8AC3E}">
        <p14:creationId xmlns:p14="http://schemas.microsoft.com/office/powerpoint/2010/main" val="91829492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7AD93-C1E4-4E2C-98EB-C73003FBAD16}"/>
              </a:ext>
            </a:extLst>
          </p:cNvPr>
          <p:cNvSpPr>
            <a:spLocks noGrp="1"/>
          </p:cNvSpPr>
          <p:nvPr>
            <p:ph type="title"/>
          </p:nvPr>
        </p:nvSpPr>
        <p:spPr>
          <a:xfrm>
            <a:off x="838200" y="365125"/>
            <a:ext cx="10515600" cy="751293"/>
          </a:xfrm>
        </p:spPr>
        <p:txBody>
          <a:bodyPr/>
          <a:lstStyle/>
          <a:p>
            <a:r>
              <a:rPr lang="en-US" dirty="0"/>
              <a:t>Red-White-Blue Tournament: Net Scores</a:t>
            </a:r>
          </a:p>
        </p:txBody>
      </p:sp>
      <p:sp>
        <p:nvSpPr>
          <p:cNvPr id="3" name="Content Placeholder 2">
            <a:extLst>
              <a:ext uri="{FF2B5EF4-FFF2-40B4-BE49-F238E27FC236}">
                <a16:creationId xmlns:a16="http://schemas.microsoft.com/office/drawing/2014/main" id="{EF717BEB-2733-436E-A783-3BD724EE9206}"/>
              </a:ext>
            </a:extLst>
          </p:cNvPr>
          <p:cNvSpPr>
            <a:spLocks noGrp="1"/>
          </p:cNvSpPr>
          <p:nvPr>
            <p:ph idx="1"/>
          </p:nvPr>
        </p:nvSpPr>
        <p:spPr>
          <a:xfrm>
            <a:off x="8399721" y="1222744"/>
            <a:ext cx="3381153" cy="5135526"/>
          </a:xfrm>
        </p:spPr>
        <p:txBody>
          <a:bodyPr>
            <a:normAutofit fontScale="92500" lnSpcReduction="20000"/>
          </a:bodyPr>
          <a:lstStyle/>
          <a:p>
            <a:r>
              <a:rPr lang="en-US" dirty="0"/>
              <a:t>There is a lack of statistically significant  relationships between the net scores and the handicaps for all three groups.</a:t>
            </a:r>
          </a:p>
          <a:p>
            <a:r>
              <a:rPr lang="en-US" dirty="0" err="1"/>
              <a:t>RSquares</a:t>
            </a:r>
            <a:r>
              <a:rPr lang="en-US" dirty="0"/>
              <a:t> are only about 1.7%, 0.4%. and 0.02%, respectively. </a:t>
            </a:r>
          </a:p>
          <a:p>
            <a:r>
              <a:rPr lang="en-US" dirty="0"/>
              <a:t>The data confirms that the handicaps resulted in a level playing field among the golfers within any group.</a:t>
            </a:r>
          </a:p>
          <a:p>
            <a:endParaRPr lang="en-US" dirty="0"/>
          </a:p>
        </p:txBody>
      </p:sp>
      <p:pic>
        <p:nvPicPr>
          <p:cNvPr id="4" name="Picture 3">
            <a:extLst>
              <a:ext uri="{FF2B5EF4-FFF2-40B4-BE49-F238E27FC236}">
                <a16:creationId xmlns:a16="http://schemas.microsoft.com/office/drawing/2014/main" id="{90D96EDC-834C-408D-A81F-F8AD67A2EB1D}"/>
              </a:ext>
            </a:extLst>
          </p:cNvPr>
          <p:cNvPicPr>
            <a:picLocks noChangeAspect="1"/>
          </p:cNvPicPr>
          <p:nvPr/>
        </p:nvPicPr>
        <p:blipFill>
          <a:blip r:embed="rId2"/>
          <a:stretch>
            <a:fillRect/>
          </a:stretch>
        </p:blipFill>
        <p:spPr>
          <a:xfrm>
            <a:off x="551122" y="1116418"/>
            <a:ext cx="2516108" cy="4816549"/>
          </a:xfrm>
          <a:prstGeom prst="rect">
            <a:avLst/>
          </a:prstGeom>
        </p:spPr>
      </p:pic>
      <p:pic>
        <p:nvPicPr>
          <p:cNvPr id="6" name="Picture 5">
            <a:extLst>
              <a:ext uri="{FF2B5EF4-FFF2-40B4-BE49-F238E27FC236}">
                <a16:creationId xmlns:a16="http://schemas.microsoft.com/office/drawing/2014/main" id="{CC87602C-4503-4E73-B260-CFCD0D7A2B18}"/>
              </a:ext>
            </a:extLst>
          </p:cNvPr>
          <p:cNvPicPr>
            <a:picLocks noChangeAspect="1"/>
          </p:cNvPicPr>
          <p:nvPr/>
        </p:nvPicPr>
        <p:blipFill>
          <a:blip r:embed="rId3"/>
          <a:stretch>
            <a:fillRect/>
          </a:stretch>
        </p:blipFill>
        <p:spPr>
          <a:xfrm>
            <a:off x="3080374" y="1116417"/>
            <a:ext cx="2516108" cy="4816549"/>
          </a:xfrm>
          <a:prstGeom prst="rect">
            <a:avLst/>
          </a:prstGeom>
        </p:spPr>
      </p:pic>
      <p:pic>
        <p:nvPicPr>
          <p:cNvPr id="8" name="Picture 7">
            <a:extLst>
              <a:ext uri="{FF2B5EF4-FFF2-40B4-BE49-F238E27FC236}">
                <a16:creationId xmlns:a16="http://schemas.microsoft.com/office/drawing/2014/main" id="{7F702A6D-270F-47C9-8D13-DFC325A3542F}"/>
              </a:ext>
            </a:extLst>
          </p:cNvPr>
          <p:cNvPicPr>
            <a:picLocks noChangeAspect="1"/>
          </p:cNvPicPr>
          <p:nvPr/>
        </p:nvPicPr>
        <p:blipFill>
          <a:blip r:embed="rId4"/>
          <a:stretch>
            <a:fillRect/>
          </a:stretch>
        </p:blipFill>
        <p:spPr>
          <a:xfrm>
            <a:off x="5609626" y="1116418"/>
            <a:ext cx="2516108" cy="4816550"/>
          </a:xfrm>
          <a:prstGeom prst="rect">
            <a:avLst/>
          </a:prstGeom>
        </p:spPr>
      </p:pic>
    </p:spTree>
    <p:extLst>
      <p:ext uri="{BB962C8B-B14F-4D97-AF65-F5344CB8AC3E}">
        <p14:creationId xmlns:p14="http://schemas.microsoft.com/office/powerpoint/2010/main" val="231282851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7AD93-C1E4-4E2C-98EB-C73003FBAD16}"/>
              </a:ext>
            </a:extLst>
          </p:cNvPr>
          <p:cNvSpPr>
            <a:spLocks noGrp="1"/>
          </p:cNvSpPr>
          <p:nvPr>
            <p:ph type="title"/>
          </p:nvPr>
        </p:nvSpPr>
        <p:spPr>
          <a:xfrm>
            <a:off x="838200" y="365125"/>
            <a:ext cx="10515600" cy="751293"/>
          </a:xfrm>
        </p:spPr>
        <p:txBody>
          <a:bodyPr>
            <a:normAutofit fontScale="90000"/>
          </a:bodyPr>
          <a:lstStyle/>
          <a:p>
            <a:r>
              <a:rPr lang="en-US" dirty="0"/>
              <a:t>Test of the Equality of Net Scores Across Flights</a:t>
            </a:r>
          </a:p>
        </p:txBody>
      </p:sp>
      <p:sp>
        <p:nvSpPr>
          <p:cNvPr id="3" name="Content Placeholder 2">
            <a:extLst>
              <a:ext uri="{FF2B5EF4-FFF2-40B4-BE49-F238E27FC236}">
                <a16:creationId xmlns:a16="http://schemas.microsoft.com/office/drawing/2014/main" id="{EF717BEB-2733-436E-A783-3BD724EE9206}"/>
              </a:ext>
            </a:extLst>
          </p:cNvPr>
          <p:cNvSpPr>
            <a:spLocks noGrp="1"/>
          </p:cNvSpPr>
          <p:nvPr>
            <p:ph idx="1"/>
          </p:nvPr>
        </p:nvSpPr>
        <p:spPr>
          <a:xfrm>
            <a:off x="5296241" y="1116418"/>
            <a:ext cx="6144393" cy="2208853"/>
          </a:xfrm>
        </p:spPr>
        <p:txBody>
          <a:bodyPr>
            <a:normAutofit fontScale="92500" lnSpcReduction="20000"/>
          </a:bodyPr>
          <a:lstStyle/>
          <a:p>
            <a:r>
              <a:rPr lang="en-US" dirty="0"/>
              <a:t>There is a statistically significant difference between the mean scores for each flight.</a:t>
            </a:r>
          </a:p>
          <a:p>
            <a:r>
              <a:rPr lang="en-US" dirty="0"/>
              <a:t>Here we use All Pairs, Tukey’s HSD Means Comparison test.</a:t>
            </a:r>
          </a:p>
          <a:p>
            <a:r>
              <a:rPr lang="en-US" dirty="0"/>
              <a:t>An alternative representation is done using Graph Builder.</a:t>
            </a:r>
          </a:p>
          <a:p>
            <a:endParaRPr lang="en-US" dirty="0"/>
          </a:p>
        </p:txBody>
      </p:sp>
      <p:pic>
        <p:nvPicPr>
          <p:cNvPr id="7" name="Picture 6">
            <a:extLst>
              <a:ext uri="{FF2B5EF4-FFF2-40B4-BE49-F238E27FC236}">
                <a16:creationId xmlns:a16="http://schemas.microsoft.com/office/drawing/2014/main" id="{9BEBD2C0-32B0-40CE-BDCA-ECB894F1E713}"/>
              </a:ext>
            </a:extLst>
          </p:cNvPr>
          <p:cNvPicPr>
            <a:picLocks noChangeAspect="1"/>
          </p:cNvPicPr>
          <p:nvPr/>
        </p:nvPicPr>
        <p:blipFill>
          <a:blip r:embed="rId2"/>
          <a:stretch>
            <a:fillRect/>
          </a:stretch>
        </p:blipFill>
        <p:spPr>
          <a:xfrm>
            <a:off x="1062712" y="1010093"/>
            <a:ext cx="4009017" cy="5290470"/>
          </a:xfrm>
          <a:prstGeom prst="rect">
            <a:avLst/>
          </a:prstGeom>
        </p:spPr>
      </p:pic>
      <p:pic>
        <p:nvPicPr>
          <p:cNvPr id="4" name="Picture 3">
            <a:extLst>
              <a:ext uri="{FF2B5EF4-FFF2-40B4-BE49-F238E27FC236}">
                <a16:creationId xmlns:a16="http://schemas.microsoft.com/office/drawing/2014/main" id="{99B36DD6-BDEF-46AB-A50F-7E6619E23677}"/>
              </a:ext>
            </a:extLst>
          </p:cNvPr>
          <p:cNvPicPr>
            <a:picLocks noChangeAspect="1"/>
          </p:cNvPicPr>
          <p:nvPr/>
        </p:nvPicPr>
        <p:blipFill>
          <a:blip r:embed="rId3"/>
          <a:stretch>
            <a:fillRect/>
          </a:stretch>
        </p:blipFill>
        <p:spPr>
          <a:xfrm>
            <a:off x="6206532" y="3325271"/>
            <a:ext cx="3821723" cy="3091099"/>
          </a:xfrm>
          <a:prstGeom prst="rect">
            <a:avLst/>
          </a:prstGeom>
        </p:spPr>
      </p:pic>
    </p:spTree>
    <p:extLst>
      <p:ext uri="{BB962C8B-B14F-4D97-AF65-F5344CB8AC3E}">
        <p14:creationId xmlns:p14="http://schemas.microsoft.com/office/powerpoint/2010/main" val="367956429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7AD93-C1E4-4E2C-98EB-C73003FBAD16}"/>
              </a:ext>
            </a:extLst>
          </p:cNvPr>
          <p:cNvSpPr>
            <a:spLocks noGrp="1"/>
          </p:cNvSpPr>
          <p:nvPr>
            <p:ph type="title"/>
          </p:nvPr>
        </p:nvSpPr>
        <p:spPr>
          <a:xfrm>
            <a:off x="838200" y="365125"/>
            <a:ext cx="10515600" cy="751293"/>
          </a:xfrm>
        </p:spPr>
        <p:txBody>
          <a:bodyPr>
            <a:normAutofit fontScale="90000"/>
          </a:bodyPr>
          <a:lstStyle/>
          <a:p>
            <a:r>
              <a:rPr lang="en-US" dirty="0"/>
              <a:t>Men’s First Flight Mean Gross and Mean Net Scores Versus Handicaps </a:t>
            </a:r>
          </a:p>
        </p:txBody>
      </p:sp>
      <p:sp>
        <p:nvSpPr>
          <p:cNvPr id="3" name="Content Placeholder 2">
            <a:extLst>
              <a:ext uri="{FF2B5EF4-FFF2-40B4-BE49-F238E27FC236}">
                <a16:creationId xmlns:a16="http://schemas.microsoft.com/office/drawing/2014/main" id="{EF717BEB-2733-436E-A783-3BD724EE9206}"/>
              </a:ext>
            </a:extLst>
          </p:cNvPr>
          <p:cNvSpPr>
            <a:spLocks noGrp="1"/>
          </p:cNvSpPr>
          <p:nvPr>
            <p:ph idx="1"/>
          </p:nvPr>
        </p:nvSpPr>
        <p:spPr>
          <a:xfrm>
            <a:off x="6702251" y="1383516"/>
            <a:ext cx="4651549" cy="4738023"/>
          </a:xfrm>
        </p:spPr>
        <p:txBody>
          <a:bodyPr>
            <a:normAutofit fontScale="92500"/>
          </a:bodyPr>
          <a:lstStyle/>
          <a:p>
            <a:r>
              <a:rPr lang="en-US" dirty="0"/>
              <a:t>There is a statistically significant, strong linear relationship between the mean gross scores and the handicaps.</a:t>
            </a:r>
          </a:p>
          <a:p>
            <a:r>
              <a:rPr lang="en-US" dirty="0"/>
              <a:t>Slope is ~1.</a:t>
            </a:r>
          </a:p>
          <a:p>
            <a:r>
              <a:rPr lang="en-US" dirty="0" err="1"/>
              <a:t>RSquare</a:t>
            </a:r>
            <a:r>
              <a:rPr lang="en-US" dirty="0"/>
              <a:t> is ~78%.</a:t>
            </a:r>
          </a:p>
          <a:p>
            <a:r>
              <a:rPr lang="en-US" dirty="0"/>
              <a:t>There is a significant but weak relationship between the mean net scores and the handicap. </a:t>
            </a:r>
          </a:p>
          <a:p>
            <a:r>
              <a:rPr lang="en-US" dirty="0"/>
              <a:t>Slope is ~0.2.</a:t>
            </a:r>
          </a:p>
          <a:p>
            <a:r>
              <a:rPr lang="en-US" dirty="0" err="1"/>
              <a:t>RSquare</a:t>
            </a:r>
            <a:r>
              <a:rPr lang="en-US" dirty="0"/>
              <a:t> is only ~9%. </a:t>
            </a:r>
          </a:p>
          <a:p>
            <a:endParaRPr lang="en-US" dirty="0"/>
          </a:p>
        </p:txBody>
      </p:sp>
      <p:pic>
        <p:nvPicPr>
          <p:cNvPr id="5" name="Picture 4">
            <a:extLst>
              <a:ext uri="{FF2B5EF4-FFF2-40B4-BE49-F238E27FC236}">
                <a16:creationId xmlns:a16="http://schemas.microsoft.com/office/drawing/2014/main" id="{8B863AC7-68D2-4359-A0D2-BB698CC49960}"/>
              </a:ext>
            </a:extLst>
          </p:cNvPr>
          <p:cNvPicPr>
            <a:picLocks noChangeAspect="1"/>
          </p:cNvPicPr>
          <p:nvPr/>
        </p:nvPicPr>
        <p:blipFill>
          <a:blip r:embed="rId2"/>
          <a:stretch>
            <a:fillRect/>
          </a:stretch>
        </p:blipFill>
        <p:spPr>
          <a:xfrm>
            <a:off x="1262979" y="1383516"/>
            <a:ext cx="5076882" cy="4977091"/>
          </a:xfrm>
          <a:prstGeom prst="rect">
            <a:avLst/>
          </a:prstGeom>
        </p:spPr>
      </p:pic>
    </p:spTree>
    <p:extLst>
      <p:ext uri="{BB962C8B-B14F-4D97-AF65-F5344CB8AC3E}">
        <p14:creationId xmlns:p14="http://schemas.microsoft.com/office/powerpoint/2010/main" val="9150166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7225C7-4E09-4291-AFE5-7BE9B7E6B6BF}"/>
              </a:ext>
            </a:extLst>
          </p:cNvPr>
          <p:cNvSpPr>
            <a:spLocks noGrp="1"/>
          </p:cNvSpPr>
          <p:nvPr>
            <p:ph type="title"/>
          </p:nvPr>
        </p:nvSpPr>
        <p:spPr/>
        <p:txBody>
          <a:bodyPr/>
          <a:lstStyle/>
          <a:p>
            <a:r>
              <a:rPr lang="en-US" dirty="0"/>
              <a:t>Statistical Analysis of Gross and Net Scores</a:t>
            </a:r>
          </a:p>
        </p:txBody>
      </p:sp>
      <p:sp>
        <p:nvSpPr>
          <p:cNvPr id="3" name="Content Placeholder 2">
            <a:extLst>
              <a:ext uri="{FF2B5EF4-FFF2-40B4-BE49-F238E27FC236}">
                <a16:creationId xmlns:a16="http://schemas.microsoft.com/office/drawing/2014/main" id="{3183061D-459D-4D3D-A86A-0C4D2CC95CC0}"/>
              </a:ext>
            </a:extLst>
          </p:cNvPr>
          <p:cNvSpPr>
            <a:spLocks noGrp="1"/>
          </p:cNvSpPr>
          <p:nvPr>
            <p:ph idx="1"/>
          </p:nvPr>
        </p:nvSpPr>
        <p:spPr>
          <a:xfrm>
            <a:off x="838200" y="2057400"/>
            <a:ext cx="10515600" cy="3419856"/>
          </a:xfrm>
        </p:spPr>
        <p:txBody>
          <a:bodyPr>
            <a:normAutofit/>
          </a:bodyPr>
          <a:lstStyle/>
          <a:p>
            <a:r>
              <a:rPr lang="en-US" dirty="0"/>
              <a:t>For golfers competing, there should be a positive, nearly linear, increasing relationship between the golfers’ </a:t>
            </a:r>
            <a:r>
              <a:rPr lang="en-US" b="1" dirty="0"/>
              <a:t>gross scores</a:t>
            </a:r>
            <a:r>
              <a:rPr lang="en-US" dirty="0"/>
              <a:t> and the current handicap. The </a:t>
            </a:r>
            <a:r>
              <a:rPr lang="en-US" b="1" dirty="0"/>
              <a:t>slope</a:t>
            </a:r>
            <a:r>
              <a:rPr lang="en-US" dirty="0"/>
              <a:t> of the regression line should be </a:t>
            </a:r>
            <a:r>
              <a:rPr lang="en-US" b="1" dirty="0"/>
              <a:t>statistically significant</a:t>
            </a:r>
            <a:r>
              <a:rPr lang="en-US" dirty="0"/>
              <a:t>, and </a:t>
            </a:r>
            <a:r>
              <a:rPr lang="en-US" b="1" dirty="0" err="1"/>
              <a:t>RSquare</a:t>
            </a:r>
            <a:r>
              <a:rPr lang="en-US" dirty="0"/>
              <a:t> should be reasonably </a:t>
            </a:r>
            <a:r>
              <a:rPr lang="en-US" b="1" dirty="0"/>
              <a:t>high</a:t>
            </a:r>
            <a:r>
              <a:rPr lang="en-US" dirty="0"/>
              <a:t>.</a:t>
            </a:r>
          </a:p>
          <a:p>
            <a:endParaRPr lang="en-US" dirty="0"/>
          </a:p>
          <a:p>
            <a:r>
              <a:rPr lang="en-US" dirty="0"/>
              <a:t>If the handicap system is fair, there should be </a:t>
            </a:r>
            <a:r>
              <a:rPr lang="en-US" b="1" dirty="0"/>
              <a:t>little or no correlation</a:t>
            </a:r>
            <a:r>
              <a:rPr lang="en-US" dirty="0"/>
              <a:t> between the golfers’ </a:t>
            </a:r>
            <a:r>
              <a:rPr lang="en-US" b="1" dirty="0"/>
              <a:t>net scores </a:t>
            </a:r>
            <a:r>
              <a:rPr lang="en-US" dirty="0"/>
              <a:t>and the current handicaps. The </a:t>
            </a:r>
            <a:r>
              <a:rPr lang="en-US" b="1" dirty="0"/>
              <a:t>slope</a:t>
            </a:r>
            <a:r>
              <a:rPr lang="en-US" dirty="0"/>
              <a:t> of the regression line and </a:t>
            </a:r>
            <a:r>
              <a:rPr lang="en-US" b="1" dirty="0" err="1"/>
              <a:t>RSquare</a:t>
            </a:r>
            <a:r>
              <a:rPr lang="en-US" dirty="0"/>
              <a:t> should </a:t>
            </a:r>
            <a:r>
              <a:rPr lang="en-US" b="1" dirty="0"/>
              <a:t>both be near zero</a:t>
            </a:r>
            <a:r>
              <a:rPr lang="en-US" dirty="0"/>
              <a:t>.</a:t>
            </a:r>
          </a:p>
        </p:txBody>
      </p:sp>
    </p:spTree>
    <p:extLst>
      <p:ext uri="{BB962C8B-B14F-4D97-AF65-F5344CB8AC3E}">
        <p14:creationId xmlns:p14="http://schemas.microsoft.com/office/powerpoint/2010/main" val="31616337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7AD93-C1E4-4E2C-98EB-C73003FBAD16}"/>
              </a:ext>
            </a:extLst>
          </p:cNvPr>
          <p:cNvSpPr>
            <a:spLocks noGrp="1"/>
          </p:cNvSpPr>
          <p:nvPr>
            <p:ph type="title"/>
          </p:nvPr>
        </p:nvSpPr>
        <p:spPr>
          <a:xfrm>
            <a:off x="838200" y="365125"/>
            <a:ext cx="10515600" cy="751293"/>
          </a:xfrm>
        </p:spPr>
        <p:txBody>
          <a:bodyPr>
            <a:normAutofit fontScale="90000"/>
          </a:bodyPr>
          <a:lstStyle/>
          <a:p>
            <a:r>
              <a:rPr lang="en-US" dirty="0"/>
              <a:t>Men’s Second Flight Mean Gross and Mean Net Scores Versus Handicaps </a:t>
            </a:r>
          </a:p>
        </p:txBody>
      </p:sp>
      <p:sp>
        <p:nvSpPr>
          <p:cNvPr id="3" name="Content Placeholder 2">
            <a:extLst>
              <a:ext uri="{FF2B5EF4-FFF2-40B4-BE49-F238E27FC236}">
                <a16:creationId xmlns:a16="http://schemas.microsoft.com/office/drawing/2014/main" id="{EF717BEB-2733-436E-A783-3BD724EE9206}"/>
              </a:ext>
            </a:extLst>
          </p:cNvPr>
          <p:cNvSpPr>
            <a:spLocks noGrp="1"/>
          </p:cNvSpPr>
          <p:nvPr>
            <p:ph idx="1"/>
          </p:nvPr>
        </p:nvSpPr>
        <p:spPr>
          <a:xfrm>
            <a:off x="7023799" y="1242603"/>
            <a:ext cx="4519452" cy="5369565"/>
          </a:xfrm>
        </p:spPr>
        <p:txBody>
          <a:bodyPr>
            <a:normAutofit fontScale="92500"/>
          </a:bodyPr>
          <a:lstStyle/>
          <a:p>
            <a:r>
              <a:rPr lang="en-US" dirty="0"/>
              <a:t>Similar to the first flight, there is a statistically significant, strong linear relationship between the mean gross scores and the handicaps.</a:t>
            </a:r>
          </a:p>
          <a:p>
            <a:r>
              <a:rPr lang="en-US" dirty="0"/>
              <a:t>Slope is ~1.</a:t>
            </a:r>
          </a:p>
          <a:p>
            <a:r>
              <a:rPr lang="en-US" dirty="0" err="1"/>
              <a:t>RSquare</a:t>
            </a:r>
            <a:r>
              <a:rPr lang="en-US" dirty="0"/>
              <a:t> is ~68%.</a:t>
            </a:r>
          </a:p>
          <a:p>
            <a:r>
              <a:rPr lang="en-US" dirty="0"/>
              <a:t>In contrast, there is no significant relationship between the mean net scores and the handicap. </a:t>
            </a:r>
          </a:p>
          <a:p>
            <a:r>
              <a:rPr lang="en-US" dirty="0"/>
              <a:t>Slope is ~-0.06.</a:t>
            </a:r>
          </a:p>
          <a:p>
            <a:r>
              <a:rPr lang="en-US" dirty="0" err="1"/>
              <a:t>RSquare</a:t>
            </a:r>
            <a:r>
              <a:rPr lang="en-US" dirty="0"/>
              <a:t> is ~1%. </a:t>
            </a:r>
          </a:p>
          <a:p>
            <a:endParaRPr lang="en-US" dirty="0"/>
          </a:p>
        </p:txBody>
      </p:sp>
      <p:pic>
        <p:nvPicPr>
          <p:cNvPr id="6" name="Picture 5">
            <a:extLst>
              <a:ext uri="{FF2B5EF4-FFF2-40B4-BE49-F238E27FC236}">
                <a16:creationId xmlns:a16="http://schemas.microsoft.com/office/drawing/2014/main" id="{C99B7E27-0315-48E8-A60C-5A73CB715805}"/>
              </a:ext>
            </a:extLst>
          </p:cNvPr>
          <p:cNvPicPr>
            <a:picLocks noChangeAspect="1"/>
          </p:cNvPicPr>
          <p:nvPr/>
        </p:nvPicPr>
        <p:blipFill>
          <a:blip r:embed="rId2"/>
          <a:stretch>
            <a:fillRect/>
          </a:stretch>
        </p:blipFill>
        <p:spPr>
          <a:xfrm>
            <a:off x="1131815" y="1328894"/>
            <a:ext cx="5181287" cy="5046957"/>
          </a:xfrm>
          <a:prstGeom prst="rect">
            <a:avLst/>
          </a:prstGeom>
        </p:spPr>
      </p:pic>
    </p:spTree>
    <p:extLst>
      <p:ext uri="{BB962C8B-B14F-4D97-AF65-F5344CB8AC3E}">
        <p14:creationId xmlns:p14="http://schemas.microsoft.com/office/powerpoint/2010/main" val="77207532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7AD93-C1E4-4E2C-98EB-C73003FBAD16}"/>
              </a:ext>
            </a:extLst>
          </p:cNvPr>
          <p:cNvSpPr>
            <a:spLocks noGrp="1"/>
          </p:cNvSpPr>
          <p:nvPr>
            <p:ph type="title"/>
          </p:nvPr>
        </p:nvSpPr>
        <p:spPr>
          <a:xfrm>
            <a:off x="838200" y="365125"/>
            <a:ext cx="10515600" cy="751293"/>
          </a:xfrm>
        </p:spPr>
        <p:txBody>
          <a:bodyPr>
            <a:normAutofit fontScale="90000"/>
          </a:bodyPr>
          <a:lstStyle/>
          <a:p>
            <a:r>
              <a:rPr lang="en-US" dirty="0"/>
              <a:t>Women’s Flight Mean Gross and Mean Net Scores Versus Handicaps </a:t>
            </a:r>
          </a:p>
        </p:txBody>
      </p:sp>
      <p:sp>
        <p:nvSpPr>
          <p:cNvPr id="3" name="Content Placeholder 2">
            <a:extLst>
              <a:ext uri="{FF2B5EF4-FFF2-40B4-BE49-F238E27FC236}">
                <a16:creationId xmlns:a16="http://schemas.microsoft.com/office/drawing/2014/main" id="{EF717BEB-2733-436E-A783-3BD724EE9206}"/>
              </a:ext>
            </a:extLst>
          </p:cNvPr>
          <p:cNvSpPr>
            <a:spLocks noGrp="1"/>
          </p:cNvSpPr>
          <p:nvPr>
            <p:ph idx="1"/>
          </p:nvPr>
        </p:nvSpPr>
        <p:spPr>
          <a:xfrm>
            <a:off x="6481187" y="1116418"/>
            <a:ext cx="5082161" cy="5369565"/>
          </a:xfrm>
        </p:spPr>
        <p:txBody>
          <a:bodyPr>
            <a:normAutofit fontScale="92500" lnSpcReduction="20000"/>
          </a:bodyPr>
          <a:lstStyle/>
          <a:p>
            <a:r>
              <a:rPr lang="en-US" dirty="0"/>
              <a:t>Similar to the Men’s flights, there is a statistically significant, strong linear relationship between the mean gross scores and the handicaps.</a:t>
            </a:r>
          </a:p>
          <a:p>
            <a:r>
              <a:rPr lang="en-US" dirty="0"/>
              <a:t>Slope is ~1.</a:t>
            </a:r>
          </a:p>
          <a:p>
            <a:r>
              <a:rPr lang="en-US" dirty="0" err="1"/>
              <a:t>RSquare</a:t>
            </a:r>
            <a:r>
              <a:rPr lang="en-US" dirty="0"/>
              <a:t> is ~62%.</a:t>
            </a:r>
          </a:p>
          <a:p>
            <a:r>
              <a:rPr lang="en-US" dirty="0"/>
              <a:t>In contrast, there is no significant relationship between the mean net scores and the handicap. </a:t>
            </a:r>
          </a:p>
          <a:p>
            <a:r>
              <a:rPr lang="en-US" dirty="0"/>
              <a:t>Slope is ~-0.01.</a:t>
            </a:r>
          </a:p>
          <a:p>
            <a:r>
              <a:rPr lang="en-US" dirty="0" err="1"/>
              <a:t>RSquare</a:t>
            </a:r>
            <a:r>
              <a:rPr lang="en-US" dirty="0"/>
              <a:t> is ~0.02%. </a:t>
            </a:r>
          </a:p>
          <a:p>
            <a:r>
              <a:rPr lang="en-US" dirty="0"/>
              <a:t>The handicaps appear to have leveled the playing field across all three flights.</a:t>
            </a:r>
          </a:p>
          <a:p>
            <a:endParaRPr lang="en-US" dirty="0"/>
          </a:p>
        </p:txBody>
      </p:sp>
      <p:pic>
        <p:nvPicPr>
          <p:cNvPr id="4" name="Picture 3">
            <a:extLst>
              <a:ext uri="{FF2B5EF4-FFF2-40B4-BE49-F238E27FC236}">
                <a16:creationId xmlns:a16="http://schemas.microsoft.com/office/drawing/2014/main" id="{B6B1B907-317A-4179-9080-BE390F8683A3}"/>
              </a:ext>
            </a:extLst>
          </p:cNvPr>
          <p:cNvPicPr>
            <a:picLocks noChangeAspect="1"/>
          </p:cNvPicPr>
          <p:nvPr/>
        </p:nvPicPr>
        <p:blipFill>
          <a:blip r:embed="rId2"/>
          <a:stretch>
            <a:fillRect/>
          </a:stretch>
        </p:blipFill>
        <p:spPr>
          <a:xfrm>
            <a:off x="1019070" y="1371221"/>
            <a:ext cx="5257800" cy="5121654"/>
          </a:xfrm>
          <a:prstGeom prst="rect">
            <a:avLst/>
          </a:prstGeom>
        </p:spPr>
      </p:pic>
    </p:spTree>
    <p:extLst>
      <p:ext uri="{BB962C8B-B14F-4D97-AF65-F5344CB8AC3E}">
        <p14:creationId xmlns:p14="http://schemas.microsoft.com/office/powerpoint/2010/main" val="367952982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7AD93-C1E4-4E2C-98EB-C73003FBAD16}"/>
              </a:ext>
            </a:extLst>
          </p:cNvPr>
          <p:cNvSpPr>
            <a:spLocks noGrp="1"/>
          </p:cNvSpPr>
          <p:nvPr>
            <p:ph type="title"/>
          </p:nvPr>
        </p:nvSpPr>
        <p:spPr>
          <a:xfrm>
            <a:off x="838200" y="365125"/>
            <a:ext cx="10515600" cy="751293"/>
          </a:xfrm>
        </p:spPr>
        <p:txBody>
          <a:bodyPr/>
          <a:lstStyle/>
          <a:p>
            <a:r>
              <a:rPr lang="en-US" dirty="0"/>
              <a:t>“Shooting a Handicap” </a:t>
            </a:r>
          </a:p>
        </p:txBody>
      </p:sp>
      <p:pic>
        <p:nvPicPr>
          <p:cNvPr id="4" name="Picture 3">
            <a:extLst>
              <a:ext uri="{FF2B5EF4-FFF2-40B4-BE49-F238E27FC236}">
                <a16:creationId xmlns:a16="http://schemas.microsoft.com/office/drawing/2014/main" id="{C9B77A34-15F4-4E7F-97E0-D7E28983D66B}"/>
              </a:ext>
            </a:extLst>
          </p:cNvPr>
          <p:cNvPicPr>
            <a:picLocks noChangeAspect="1"/>
          </p:cNvPicPr>
          <p:nvPr/>
        </p:nvPicPr>
        <p:blipFill>
          <a:blip r:embed="rId2"/>
          <a:stretch>
            <a:fillRect/>
          </a:stretch>
        </p:blipFill>
        <p:spPr>
          <a:xfrm>
            <a:off x="1840478" y="1201478"/>
            <a:ext cx="2252824" cy="5088790"/>
          </a:xfrm>
          <a:prstGeom prst="rect">
            <a:avLst/>
          </a:prstGeom>
        </p:spPr>
      </p:pic>
      <p:sp>
        <p:nvSpPr>
          <p:cNvPr id="9" name="Content Placeholder 2">
            <a:extLst>
              <a:ext uri="{FF2B5EF4-FFF2-40B4-BE49-F238E27FC236}">
                <a16:creationId xmlns:a16="http://schemas.microsoft.com/office/drawing/2014/main" id="{7DFA2330-1756-4A7E-969D-356184C1DB23}"/>
              </a:ext>
            </a:extLst>
          </p:cNvPr>
          <p:cNvSpPr txBox="1">
            <a:spLocks/>
          </p:cNvSpPr>
          <p:nvPr/>
        </p:nvSpPr>
        <p:spPr>
          <a:xfrm>
            <a:off x="4997303" y="1201478"/>
            <a:ext cx="5835502" cy="5088790"/>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For the men’s first flight, 17 or 17/47 = 36% had net scores of par or better. This is no surprise since 6 of the 18 tees were played from the red tees.</a:t>
            </a:r>
          </a:p>
          <a:p>
            <a:r>
              <a:rPr lang="en-US" dirty="0"/>
              <a:t>For the men’s second flight, 14 or 14/44 = 32% had net scores of par or better.</a:t>
            </a:r>
          </a:p>
          <a:p>
            <a:r>
              <a:rPr lang="en-US" dirty="0"/>
              <a:t>For the women’s flight, no one had a net score of par or better. Again, this is not surprising since 12 of the 18 tees were played from the white and blue tees.  Women nearly always play from the shorter red tees.</a:t>
            </a:r>
          </a:p>
        </p:txBody>
      </p:sp>
    </p:spTree>
    <p:extLst>
      <p:ext uri="{BB962C8B-B14F-4D97-AF65-F5344CB8AC3E}">
        <p14:creationId xmlns:p14="http://schemas.microsoft.com/office/powerpoint/2010/main" val="333794887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7AD93-C1E4-4E2C-98EB-C73003FBAD16}"/>
              </a:ext>
            </a:extLst>
          </p:cNvPr>
          <p:cNvSpPr>
            <a:spLocks noGrp="1"/>
          </p:cNvSpPr>
          <p:nvPr>
            <p:ph type="title"/>
          </p:nvPr>
        </p:nvSpPr>
        <p:spPr>
          <a:xfrm>
            <a:off x="838200" y="365125"/>
            <a:ext cx="10515600" cy="751293"/>
          </a:xfrm>
        </p:spPr>
        <p:txBody>
          <a:bodyPr>
            <a:normAutofit fontScale="90000"/>
          </a:bodyPr>
          <a:lstStyle/>
          <a:p>
            <a:r>
              <a:rPr lang="en-US" dirty="0"/>
              <a:t>Men’s Flight Mean Gross and Mean Net Scores Versus Handicaps </a:t>
            </a:r>
          </a:p>
        </p:txBody>
      </p:sp>
      <p:sp>
        <p:nvSpPr>
          <p:cNvPr id="3" name="Content Placeholder 2">
            <a:extLst>
              <a:ext uri="{FF2B5EF4-FFF2-40B4-BE49-F238E27FC236}">
                <a16:creationId xmlns:a16="http://schemas.microsoft.com/office/drawing/2014/main" id="{EF717BEB-2733-436E-A783-3BD724EE9206}"/>
              </a:ext>
            </a:extLst>
          </p:cNvPr>
          <p:cNvSpPr>
            <a:spLocks noGrp="1"/>
          </p:cNvSpPr>
          <p:nvPr>
            <p:ph idx="1"/>
          </p:nvPr>
        </p:nvSpPr>
        <p:spPr>
          <a:xfrm>
            <a:off x="6943411" y="1383516"/>
            <a:ext cx="4410389" cy="4977091"/>
          </a:xfrm>
        </p:spPr>
        <p:txBody>
          <a:bodyPr>
            <a:normAutofit fontScale="92500" lnSpcReduction="20000"/>
          </a:bodyPr>
          <a:lstStyle/>
          <a:p>
            <a:r>
              <a:rPr lang="en-US" dirty="0"/>
              <a:t>There is a statistically significant, strong linear relationship between the mean gross scores and the handicaps.</a:t>
            </a:r>
          </a:p>
          <a:p>
            <a:r>
              <a:rPr lang="en-US" dirty="0"/>
              <a:t>Slope is ~2.</a:t>
            </a:r>
          </a:p>
          <a:p>
            <a:r>
              <a:rPr lang="en-US" dirty="0" err="1"/>
              <a:t>RSquare</a:t>
            </a:r>
            <a:r>
              <a:rPr lang="en-US" dirty="0"/>
              <a:t> is ~94%.</a:t>
            </a:r>
          </a:p>
          <a:p>
            <a:r>
              <a:rPr lang="en-US" dirty="0"/>
              <a:t>In contrast to previous tournaments, there is a statistically significant and strong relationship between the mean net scores and the handicap. </a:t>
            </a:r>
          </a:p>
          <a:p>
            <a:r>
              <a:rPr lang="en-US" dirty="0"/>
              <a:t>Slope is ~1.</a:t>
            </a:r>
          </a:p>
          <a:p>
            <a:r>
              <a:rPr lang="en-US" dirty="0" err="1"/>
              <a:t>RSquare</a:t>
            </a:r>
            <a:r>
              <a:rPr lang="en-US" dirty="0"/>
              <a:t> is ~81%. </a:t>
            </a:r>
          </a:p>
          <a:p>
            <a:endParaRPr lang="en-US" dirty="0"/>
          </a:p>
        </p:txBody>
      </p:sp>
      <p:pic>
        <p:nvPicPr>
          <p:cNvPr id="6" name="Picture 5">
            <a:extLst>
              <a:ext uri="{FF2B5EF4-FFF2-40B4-BE49-F238E27FC236}">
                <a16:creationId xmlns:a16="http://schemas.microsoft.com/office/drawing/2014/main" id="{9234B4C5-B2D5-462A-81A6-B464AF1858D8}"/>
              </a:ext>
            </a:extLst>
          </p:cNvPr>
          <p:cNvPicPr>
            <a:picLocks noChangeAspect="1"/>
          </p:cNvPicPr>
          <p:nvPr/>
        </p:nvPicPr>
        <p:blipFill>
          <a:blip r:embed="rId2"/>
          <a:stretch>
            <a:fillRect/>
          </a:stretch>
        </p:blipFill>
        <p:spPr>
          <a:xfrm>
            <a:off x="1313766" y="1383516"/>
            <a:ext cx="5338244" cy="5084042"/>
          </a:xfrm>
          <a:prstGeom prst="rect">
            <a:avLst/>
          </a:prstGeom>
        </p:spPr>
      </p:pic>
    </p:spTree>
    <p:extLst>
      <p:ext uri="{BB962C8B-B14F-4D97-AF65-F5344CB8AC3E}">
        <p14:creationId xmlns:p14="http://schemas.microsoft.com/office/powerpoint/2010/main" val="29757182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7AD93-C1E4-4E2C-98EB-C73003FBAD16}"/>
              </a:ext>
            </a:extLst>
          </p:cNvPr>
          <p:cNvSpPr>
            <a:spLocks noGrp="1"/>
          </p:cNvSpPr>
          <p:nvPr>
            <p:ph type="title"/>
          </p:nvPr>
        </p:nvSpPr>
        <p:spPr>
          <a:xfrm>
            <a:off x="838200" y="365125"/>
            <a:ext cx="10515600" cy="751293"/>
          </a:xfrm>
        </p:spPr>
        <p:txBody>
          <a:bodyPr>
            <a:normAutofit fontScale="90000"/>
          </a:bodyPr>
          <a:lstStyle/>
          <a:p>
            <a:r>
              <a:rPr lang="en-US" dirty="0"/>
              <a:t>Seniors’ Flight Mean Gross and Mean Net Scores Versus Handicaps </a:t>
            </a:r>
          </a:p>
        </p:txBody>
      </p:sp>
      <p:sp>
        <p:nvSpPr>
          <p:cNvPr id="3" name="Content Placeholder 2">
            <a:extLst>
              <a:ext uri="{FF2B5EF4-FFF2-40B4-BE49-F238E27FC236}">
                <a16:creationId xmlns:a16="http://schemas.microsoft.com/office/drawing/2014/main" id="{EF717BEB-2733-436E-A783-3BD724EE9206}"/>
              </a:ext>
            </a:extLst>
          </p:cNvPr>
          <p:cNvSpPr>
            <a:spLocks noGrp="1"/>
          </p:cNvSpPr>
          <p:nvPr>
            <p:ph idx="1"/>
          </p:nvPr>
        </p:nvSpPr>
        <p:spPr>
          <a:xfrm>
            <a:off x="7023799" y="1242603"/>
            <a:ext cx="4519452" cy="5369565"/>
          </a:xfrm>
        </p:spPr>
        <p:txBody>
          <a:bodyPr>
            <a:normAutofit fontScale="92500" lnSpcReduction="20000"/>
          </a:bodyPr>
          <a:lstStyle/>
          <a:p>
            <a:r>
              <a:rPr lang="en-US" dirty="0"/>
              <a:t>Similar to the Men’s flight, there is a statistically significant, strong linear relationship between the mean gross scores and the handicaps.</a:t>
            </a:r>
          </a:p>
          <a:p>
            <a:r>
              <a:rPr lang="en-US" dirty="0"/>
              <a:t>Slope is ~2.6.</a:t>
            </a:r>
          </a:p>
          <a:p>
            <a:r>
              <a:rPr lang="en-US" dirty="0" err="1"/>
              <a:t>RSquare</a:t>
            </a:r>
            <a:r>
              <a:rPr lang="en-US" dirty="0"/>
              <a:t> is ~97%.</a:t>
            </a:r>
          </a:p>
          <a:p>
            <a:r>
              <a:rPr lang="en-US" dirty="0"/>
              <a:t>In contrast to previous tournaments, there is a strong significant relationship between the mean net scores and the handicap. </a:t>
            </a:r>
          </a:p>
          <a:p>
            <a:r>
              <a:rPr lang="en-US" dirty="0"/>
              <a:t>Slope is ~1.6.</a:t>
            </a:r>
          </a:p>
          <a:p>
            <a:r>
              <a:rPr lang="en-US" dirty="0" err="1"/>
              <a:t>RSquare</a:t>
            </a:r>
            <a:r>
              <a:rPr lang="en-US" dirty="0"/>
              <a:t> is ~92%. </a:t>
            </a:r>
          </a:p>
          <a:p>
            <a:endParaRPr lang="en-US" dirty="0"/>
          </a:p>
        </p:txBody>
      </p:sp>
      <p:pic>
        <p:nvPicPr>
          <p:cNvPr id="4" name="Picture 3">
            <a:extLst>
              <a:ext uri="{FF2B5EF4-FFF2-40B4-BE49-F238E27FC236}">
                <a16:creationId xmlns:a16="http://schemas.microsoft.com/office/drawing/2014/main" id="{434799FA-ACAA-4823-A5B1-90774532C9AA}"/>
              </a:ext>
            </a:extLst>
          </p:cNvPr>
          <p:cNvPicPr>
            <a:picLocks noChangeAspect="1"/>
          </p:cNvPicPr>
          <p:nvPr/>
        </p:nvPicPr>
        <p:blipFill>
          <a:blip r:embed="rId2"/>
          <a:stretch>
            <a:fillRect/>
          </a:stretch>
        </p:blipFill>
        <p:spPr>
          <a:xfrm>
            <a:off x="1152901" y="1274213"/>
            <a:ext cx="5489059" cy="5218662"/>
          </a:xfrm>
          <a:prstGeom prst="rect">
            <a:avLst/>
          </a:prstGeom>
        </p:spPr>
      </p:pic>
    </p:spTree>
    <p:extLst>
      <p:ext uri="{BB962C8B-B14F-4D97-AF65-F5344CB8AC3E}">
        <p14:creationId xmlns:p14="http://schemas.microsoft.com/office/powerpoint/2010/main" val="428797506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7AD93-C1E4-4E2C-98EB-C73003FBAD16}"/>
              </a:ext>
            </a:extLst>
          </p:cNvPr>
          <p:cNvSpPr>
            <a:spLocks noGrp="1"/>
          </p:cNvSpPr>
          <p:nvPr>
            <p:ph type="title"/>
          </p:nvPr>
        </p:nvSpPr>
        <p:spPr>
          <a:xfrm>
            <a:off x="838200" y="365125"/>
            <a:ext cx="10515600" cy="751293"/>
          </a:xfrm>
        </p:spPr>
        <p:txBody>
          <a:bodyPr>
            <a:normAutofit fontScale="90000"/>
          </a:bodyPr>
          <a:lstStyle/>
          <a:p>
            <a:r>
              <a:rPr lang="en-US" dirty="0"/>
              <a:t>Women’s Flight Mean Gross and Mean Net Scores Versus Handicaps </a:t>
            </a:r>
          </a:p>
        </p:txBody>
      </p:sp>
      <p:sp>
        <p:nvSpPr>
          <p:cNvPr id="3" name="Content Placeholder 2">
            <a:extLst>
              <a:ext uri="{FF2B5EF4-FFF2-40B4-BE49-F238E27FC236}">
                <a16:creationId xmlns:a16="http://schemas.microsoft.com/office/drawing/2014/main" id="{EF717BEB-2733-436E-A783-3BD724EE9206}"/>
              </a:ext>
            </a:extLst>
          </p:cNvPr>
          <p:cNvSpPr>
            <a:spLocks noGrp="1"/>
          </p:cNvSpPr>
          <p:nvPr>
            <p:ph idx="1"/>
          </p:nvPr>
        </p:nvSpPr>
        <p:spPr>
          <a:xfrm>
            <a:off x="6481187" y="1116418"/>
            <a:ext cx="5082161" cy="5369565"/>
          </a:xfrm>
        </p:spPr>
        <p:txBody>
          <a:bodyPr>
            <a:normAutofit fontScale="85000" lnSpcReduction="20000"/>
          </a:bodyPr>
          <a:lstStyle/>
          <a:p>
            <a:r>
              <a:rPr lang="en-US" dirty="0"/>
              <a:t>Similar to the Men’s and Seniors’ flights, there is a statistically significant, strong linear relationship between the mean gross scores and the handicaps.</a:t>
            </a:r>
          </a:p>
          <a:p>
            <a:r>
              <a:rPr lang="en-US" dirty="0"/>
              <a:t>Slope is ~2.4.</a:t>
            </a:r>
          </a:p>
          <a:p>
            <a:r>
              <a:rPr lang="en-US" dirty="0" err="1"/>
              <a:t>RSquare</a:t>
            </a:r>
            <a:r>
              <a:rPr lang="en-US" dirty="0"/>
              <a:t> is ~96%.</a:t>
            </a:r>
          </a:p>
          <a:p>
            <a:r>
              <a:rPr lang="en-US" dirty="0"/>
              <a:t>In contrast to previous tournaments, there is a strong and significant relationship between the mean net scores and the handicap. </a:t>
            </a:r>
          </a:p>
          <a:p>
            <a:r>
              <a:rPr lang="en-US" dirty="0"/>
              <a:t>Slope is ~1.4.</a:t>
            </a:r>
          </a:p>
          <a:p>
            <a:r>
              <a:rPr lang="en-US" dirty="0" err="1"/>
              <a:t>RSquare</a:t>
            </a:r>
            <a:r>
              <a:rPr lang="en-US" dirty="0"/>
              <a:t> is ~90%. </a:t>
            </a:r>
          </a:p>
          <a:p>
            <a:r>
              <a:rPr lang="en-US" dirty="0"/>
              <a:t>For the 5-club event, the handicaps have not leveled the playing field across all three flights.</a:t>
            </a:r>
          </a:p>
          <a:p>
            <a:endParaRPr lang="en-US" dirty="0"/>
          </a:p>
        </p:txBody>
      </p:sp>
      <p:pic>
        <p:nvPicPr>
          <p:cNvPr id="5" name="Picture 4">
            <a:extLst>
              <a:ext uri="{FF2B5EF4-FFF2-40B4-BE49-F238E27FC236}">
                <a16:creationId xmlns:a16="http://schemas.microsoft.com/office/drawing/2014/main" id="{56F4CA08-016B-448A-90B3-5F77392F8C5F}"/>
              </a:ext>
            </a:extLst>
          </p:cNvPr>
          <p:cNvPicPr>
            <a:picLocks noChangeAspect="1"/>
          </p:cNvPicPr>
          <p:nvPr/>
        </p:nvPicPr>
        <p:blipFill>
          <a:blip r:embed="rId2"/>
          <a:stretch>
            <a:fillRect/>
          </a:stretch>
        </p:blipFill>
        <p:spPr>
          <a:xfrm>
            <a:off x="890916" y="1283628"/>
            <a:ext cx="5205084" cy="5128632"/>
          </a:xfrm>
          <a:prstGeom prst="rect">
            <a:avLst/>
          </a:prstGeom>
        </p:spPr>
      </p:pic>
    </p:spTree>
    <p:extLst>
      <p:ext uri="{BB962C8B-B14F-4D97-AF65-F5344CB8AC3E}">
        <p14:creationId xmlns:p14="http://schemas.microsoft.com/office/powerpoint/2010/main" val="180350640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7AD93-C1E4-4E2C-98EB-C73003FBAD16}"/>
              </a:ext>
            </a:extLst>
          </p:cNvPr>
          <p:cNvSpPr>
            <a:spLocks noGrp="1"/>
          </p:cNvSpPr>
          <p:nvPr>
            <p:ph type="title"/>
          </p:nvPr>
        </p:nvSpPr>
        <p:spPr>
          <a:xfrm>
            <a:off x="838200" y="365125"/>
            <a:ext cx="10515600" cy="751293"/>
          </a:xfrm>
        </p:spPr>
        <p:txBody>
          <a:bodyPr/>
          <a:lstStyle/>
          <a:p>
            <a:r>
              <a:rPr lang="en-US" dirty="0"/>
              <a:t>“Shooting a Handicap” </a:t>
            </a:r>
          </a:p>
        </p:txBody>
      </p:sp>
      <p:sp>
        <p:nvSpPr>
          <p:cNvPr id="3" name="Content Placeholder 2">
            <a:extLst>
              <a:ext uri="{FF2B5EF4-FFF2-40B4-BE49-F238E27FC236}">
                <a16:creationId xmlns:a16="http://schemas.microsoft.com/office/drawing/2014/main" id="{EF717BEB-2733-436E-A783-3BD724EE9206}"/>
              </a:ext>
            </a:extLst>
          </p:cNvPr>
          <p:cNvSpPr>
            <a:spLocks noGrp="1"/>
          </p:cNvSpPr>
          <p:nvPr>
            <p:ph idx="1"/>
          </p:nvPr>
        </p:nvSpPr>
        <p:spPr>
          <a:xfrm>
            <a:off x="4997303" y="1201478"/>
            <a:ext cx="5835502" cy="5088790"/>
          </a:xfrm>
        </p:spPr>
        <p:txBody>
          <a:bodyPr>
            <a:normAutofit/>
          </a:bodyPr>
          <a:lstStyle/>
          <a:p>
            <a:r>
              <a:rPr lang="en-US" dirty="0"/>
              <a:t>For the men’s flight, 9 or 9/52 = 17% had net scores of par (72) or better.</a:t>
            </a:r>
          </a:p>
          <a:p>
            <a:r>
              <a:rPr lang="en-US" dirty="0"/>
              <a:t>For the seniors’ flight, 8 or 8/32 = 25% had net scores of par or better.</a:t>
            </a:r>
          </a:p>
          <a:p>
            <a:r>
              <a:rPr lang="en-US" dirty="0"/>
              <a:t>For the women’s flight, only 3 or 3/21 = 14% had net scores of par or better.</a:t>
            </a:r>
          </a:p>
        </p:txBody>
      </p:sp>
      <p:pic>
        <p:nvPicPr>
          <p:cNvPr id="4" name="Picture 3">
            <a:extLst>
              <a:ext uri="{FF2B5EF4-FFF2-40B4-BE49-F238E27FC236}">
                <a16:creationId xmlns:a16="http://schemas.microsoft.com/office/drawing/2014/main" id="{50879CB7-769B-4D0A-844A-2FDE9919F958}"/>
              </a:ext>
            </a:extLst>
          </p:cNvPr>
          <p:cNvPicPr>
            <a:picLocks noChangeAspect="1"/>
          </p:cNvPicPr>
          <p:nvPr/>
        </p:nvPicPr>
        <p:blipFill>
          <a:blip r:embed="rId2"/>
          <a:stretch>
            <a:fillRect/>
          </a:stretch>
        </p:blipFill>
        <p:spPr>
          <a:xfrm>
            <a:off x="1728145" y="1116418"/>
            <a:ext cx="2355079" cy="5516545"/>
          </a:xfrm>
          <a:prstGeom prst="rect">
            <a:avLst/>
          </a:prstGeom>
        </p:spPr>
      </p:pic>
    </p:spTree>
    <p:extLst>
      <p:ext uri="{BB962C8B-B14F-4D97-AF65-F5344CB8AC3E}">
        <p14:creationId xmlns:p14="http://schemas.microsoft.com/office/powerpoint/2010/main" val="28884392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646D71-5859-43A8-AAFB-F5C5155CCF3E}"/>
              </a:ext>
            </a:extLst>
          </p:cNvPr>
          <p:cNvSpPr>
            <a:spLocks noGrp="1"/>
          </p:cNvSpPr>
          <p:nvPr>
            <p:ph type="title"/>
          </p:nvPr>
        </p:nvSpPr>
        <p:spPr>
          <a:xfrm>
            <a:off x="838200" y="487187"/>
            <a:ext cx="10515600" cy="1325563"/>
          </a:xfrm>
        </p:spPr>
        <p:txBody>
          <a:bodyPr>
            <a:normAutofit/>
          </a:bodyPr>
          <a:lstStyle/>
          <a:p>
            <a:r>
              <a:rPr lang="en-US" dirty="0"/>
              <a:t>Investigating the Relationship Between Gross and Net Scores with JMP</a:t>
            </a:r>
          </a:p>
        </p:txBody>
      </p:sp>
      <p:sp>
        <p:nvSpPr>
          <p:cNvPr id="3" name="Content Placeholder 2">
            <a:extLst>
              <a:ext uri="{FF2B5EF4-FFF2-40B4-BE49-F238E27FC236}">
                <a16:creationId xmlns:a16="http://schemas.microsoft.com/office/drawing/2014/main" id="{60689EC3-0457-4FE1-9949-60A56E1669E7}"/>
              </a:ext>
            </a:extLst>
          </p:cNvPr>
          <p:cNvSpPr>
            <a:spLocks noGrp="1"/>
          </p:cNvSpPr>
          <p:nvPr>
            <p:ph idx="1"/>
          </p:nvPr>
        </p:nvSpPr>
        <p:spPr>
          <a:xfrm>
            <a:off x="838200" y="2063864"/>
            <a:ext cx="10515600" cy="3050748"/>
          </a:xfrm>
        </p:spPr>
        <p:txBody>
          <a:bodyPr>
            <a:normAutofit/>
          </a:bodyPr>
          <a:lstStyle/>
          <a:p>
            <a:pPr marL="0" indent="0">
              <a:buNone/>
            </a:pPr>
            <a:r>
              <a:rPr lang="en-US" dirty="0"/>
              <a:t>For this talk, we apply JMP’s analytical and visualizing capabilities to investigate the relationship between gross and net scores versus handicaps for four different tournaments run at a private country club.</a:t>
            </a:r>
          </a:p>
          <a:p>
            <a:pPr marL="0" indent="0">
              <a:buNone/>
            </a:pPr>
            <a:endParaRPr lang="en-US" dirty="0"/>
          </a:p>
          <a:p>
            <a:pPr marL="0" indent="0">
              <a:buNone/>
            </a:pPr>
            <a:r>
              <a:rPr lang="en-US" dirty="0"/>
              <a:t>We employ some of JMP’s powerful analytical capabilities such as: Fit Y by X, Distributions, Graph Builder, Outlier Screening, and BY variable formula functions.</a:t>
            </a:r>
          </a:p>
          <a:p>
            <a:pPr marL="0" indent="0">
              <a:buNone/>
            </a:pPr>
            <a:endParaRPr lang="en-US" dirty="0"/>
          </a:p>
        </p:txBody>
      </p:sp>
    </p:spTree>
    <p:extLst>
      <p:ext uri="{BB962C8B-B14F-4D97-AF65-F5344CB8AC3E}">
        <p14:creationId xmlns:p14="http://schemas.microsoft.com/office/powerpoint/2010/main" val="34303043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646D71-5859-43A8-AAFB-F5C5155CCF3E}"/>
              </a:ext>
            </a:extLst>
          </p:cNvPr>
          <p:cNvSpPr>
            <a:spLocks noGrp="1"/>
          </p:cNvSpPr>
          <p:nvPr>
            <p:ph type="title"/>
          </p:nvPr>
        </p:nvSpPr>
        <p:spPr>
          <a:xfrm>
            <a:off x="838200" y="322595"/>
            <a:ext cx="10515600" cy="1325563"/>
          </a:xfrm>
        </p:spPr>
        <p:txBody>
          <a:bodyPr>
            <a:normAutofit/>
          </a:bodyPr>
          <a:lstStyle/>
          <a:p>
            <a:r>
              <a:rPr lang="en-US" dirty="0"/>
              <a:t>Discovery with JMP</a:t>
            </a:r>
          </a:p>
        </p:txBody>
      </p:sp>
      <p:sp>
        <p:nvSpPr>
          <p:cNvPr id="3" name="Content Placeholder 2">
            <a:extLst>
              <a:ext uri="{FF2B5EF4-FFF2-40B4-BE49-F238E27FC236}">
                <a16:creationId xmlns:a16="http://schemas.microsoft.com/office/drawing/2014/main" id="{60689EC3-0457-4FE1-9949-60A56E1669E7}"/>
              </a:ext>
            </a:extLst>
          </p:cNvPr>
          <p:cNvSpPr>
            <a:spLocks noGrp="1"/>
          </p:cNvSpPr>
          <p:nvPr>
            <p:ph idx="1"/>
          </p:nvPr>
        </p:nvSpPr>
        <p:spPr>
          <a:xfrm>
            <a:off x="838200" y="2425605"/>
            <a:ext cx="10515600" cy="2417702"/>
          </a:xfrm>
        </p:spPr>
        <p:txBody>
          <a:bodyPr>
            <a:normAutofit/>
          </a:bodyPr>
          <a:lstStyle/>
          <a:p>
            <a:pPr marL="0" indent="0">
              <a:buNone/>
            </a:pPr>
            <a:r>
              <a:rPr lang="en-US" dirty="0"/>
              <a:t>In the process, we uncover several interesting scoring differences for various tournaments among men, seniors, and women.</a:t>
            </a:r>
          </a:p>
          <a:p>
            <a:pPr marL="0" indent="0">
              <a:buNone/>
            </a:pPr>
            <a:r>
              <a:rPr lang="en-US" dirty="0"/>
              <a:t>An “Aha!” moment occurs when we discover that the handicapping system for a certain tournament type can result in outcomes not consistent with a level playing field for all competitors. </a:t>
            </a:r>
          </a:p>
          <a:p>
            <a:endParaRPr lang="en-US" dirty="0"/>
          </a:p>
        </p:txBody>
      </p:sp>
    </p:spTree>
    <p:extLst>
      <p:ext uri="{BB962C8B-B14F-4D97-AF65-F5344CB8AC3E}">
        <p14:creationId xmlns:p14="http://schemas.microsoft.com/office/powerpoint/2010/main" val="28477123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646D71-5859-43A8-AAFB-F5C5155CCF3E}"/>
              </a:ext>
            </a:extLst>
          </p:cNvPr>
          <p:cNvSpPr>
            <a:spLocks noGrp="1"/>
          </p:cNvSpPr>
          <p:nvPr>
            <p:ph type="title"/>
          </p:nvPr>
        </p:nvSpPr>
        <p:spPr>
          <a:xfrm>
            <a:off x="838200" y="322595"/>
            <a:ext cx="10515600" cy="1325563"/>
          </a:xfrm>
        </p:spPr>
        <p:txBody>
          <a:bodyPr>
            <a:normAutofit/>
          </a:bodyPr>
          <a:lstStyle/>
          <a:p>
            <a:r>
              <a:rPr lang="en-US" dirty="0"/>
              <a:t>Discovery with JMP</a:t>
            </a:r>
          </a:p>
        </p:txBody>
      </p:sp>
      <p:sp>
        <p:nvSpPr>
          <p:cNvPr id="3" name="Content Placeholder 2">
            <a:extLst>
              <a:ext uri="{FF2B5EF4-FFF2-40B4-BE49-F238E27FC236}">
                <a16:creationId xmlns:a16="http://schemas.microsoft.com/office/drawing/2014/main" id="{60689EC3-0457-4FE1-9949-60A56E1669E7}"/>
              </a:ext>
            </a:extLst>
          </p:cNvPr>
          <p:cNvSpPr>
            <a:spLocks noGrp="1"/>
          </p:cNvSpPr>
          <p:nvPr>
            <p:ph idx="1"/>
          </p:nvPr>
        </p:nvSpPr>
        <p:spPr>
          <a:xfrm>
            <a:off x="838200" y="2425605"/>
            <a:ext cx="10515600" cy="2417702"/>
          </a:xfrm>
        </p:spPr>
        <p:txBody>
          <a:bodyPr>
            <a:normAutofit/>
          </a:bodyPr>
          <a:lstStyle/>
          <a:p>
            <a:pPr marL="0" indent="0">
              <a:buNone/>
            </a:pPr>
            <a:r>
              <a:rPr lang="en-US" dirty="0"/>
              <a:t>In addition, we also address some interesting issues:</a:t>
            </a:r>
          </a:p>
          <a:p>
            <a:pPr marL="0" indent="0">
              <a:buNone/>
            </a:pPr>
            <a:r>
              <a:rPr lang="en-US" dirty="0"/>
              <a:t>	1. Was there any sandbagging occurring in the tournament?</a:t>
            </a:r>
          </a:p>
          <a:p>
            <a:pPr marL="0" indent="0">
              <a:buNone/>
            </a:pPr>
            <a:r>
              <a:rPr lang="en-US" dirty="0"/>
              <a:t>	2. What is the most difficult tournament for women golfers?</a:t>
            </a:r>
          </a:p>
          <a:p>
            <a:pPr marL="0" indent="0">
              <a:buNone/>
            </a:pPr>
            <a:r>
              <a:rPr lang="en-US" dirty="0"/>
              <a:t>	3. How many golfers in a tournament “shoot their handicaps”?</a:t>
            </a:r>
          </a:p>
          <a:p>
            <a:endParaRPr lang="en-US" dirty="0"/>
          </a:p>
        </p:txBody>
      </p:sp>
    </p:spTree>
    <p:extLst>
      <p:ext uri="{BB962C8B-B14F-4D97-AF65-F5344CB8AC3E}">
        <p14:creationId xmlns:p14="http://schemas.microsoft.com/office/powerpoint/2010/main" val="22429001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DA1E34-E0E5-49A5-8066-DD8576636D2D}"/>
              </a:ext>
            </a:extLst>
          </p:cNvPr>
          <p:cNvSpPr>
            <a:spLocks noGrp="1"/>
          </p:cNvSpPr>
          <p:nvPr>
            <p:ph type="title"/>
          </p:nvPr>
        </p:nvSpPr>
        <p:spPr>
          <a:xfrm>
            <a:off x="838200" y="365126"/>
            <a:ext cx="10515600" cy="804236"/>
          </a:xfrm>
        </p:spPr>
        <p:txBody>
          <a:bodyPr/>
          <a:lstStyle/>
          <a:p>
            <a:r>
              <a:rPr lang="en-US" dirty="0"/>
              <a:t>SCVCC 2017 Men’s Invitational Results</a:t>
            </a:r>
          </a:p>
        </p:txBody>
      </p:sp>
      <p:sp>
        <p:nvSpPr>
          <p:cNvPr id="3" name="Content Placeholder 2">
            <a:extLst>
              <a:ext uri="{FF2B5EF4-FFF2-40B4-BE49-F238E27FC236}">
                <a16:creationId xmlns:a16="http://schemas.microsoft.com/office/drawing/2014/main" id="{DA6BDFEF-6C33-4947-97F3-FC2A36273395}"/>
              </a:ext>
            </a:extLst>
          </p:cNvPr>
          <p:cNvSpPr>
            <a:spLocks noGrp="1"/>
          </p:cNvSpPr>
          <p:nvPr>
            <p:ph idx="1"/>
          </p:nvPr>
        </p:nvSpPr>
        <p:spPr>
          <a:xfrm>
            <a:off x="4976037" y="1584141"/>
            <a:ext cx="6377763" cy="4019217"/>
          </a:xfrm>
        </p:spPr>
        <p:txBody>
          <a:bodyPr>
            <a:normAutofit/>
          </a:bodyPr>
          <a:lstStyle/>
          <a:p>
            <a:r>
              <a:rPr lang="en-US" dirty="0"/>
              <a:t>A total of 113 men played the blues tees (par 71). </a:t>
            </a:r>
          </a:p>
          <a:p>
            <a:r>
              <a:rPr lang="en-US" dirty="0"/>
              <a:t>The </a:t>
            </a:r>
            <a:r>
              <a:rPr lang="en-US" b="1" dirty="0"/>
              <a:t>Gross</a:t>
            </a:r>
            <a:r>
              <a:rPr lang="en-US" dirty="0"/>
              <a:t> </a:t>
            </a:r>
            <a:r>
              <a:rPr lang="en-US" b="1" dirty="0"/>
              <a:t>Scores</a:t>
            </a:r>
            <a:r>
              <a:rPr lang="en-US" dirty="0"/>
              <a:t> ranged from 74 to 125, with median 85.</a:t>
            </a:r>
          </a:p>
          <a:p>
            <a:r>
              <a:rPr lang="en-US" dirty="0"/>
              <a:t>The </a:t>
            </a:r>
            <a:r>
              <a:rPr lang="en-US" b="1" dirty="0"/>
              <a:t>Net</a:t>
            </a:r>
            <a:r>
              <a:rPr lang="en-US" dirty="0"/>
              <a:t> </a:t>
            </a:r>
            <a:r>
              <a:rPr lang="en-US" b="1" dirty="0"/>
              <a:t>Scores</a:t>
            </a:r>
            <a:r>
              <a:rPr lang="en-US" dirty="0"/>
              <a:t> ranged from 62 to 93, with median 74.</a:t>
            </a:r>
          </a:p>
          <a:p>
            <a:r>
              <a:rPr lang="en-US" dirty="0"/>
              <a:t>The </a:t>
            </a:r>
            <a:r>
              <a:rPr lang="en-US" b="1" dirty="0"/>
              <a:t>Handicaps</a:t>
            </a:r>
            <a:r>
              <a:rPr lang="en-US" dirty="0"/>
              <a:t> ranged from 0 to 40, with median 11.</a:t>
            </a:r>
          </a:p>
          <a:p>
            <a:pPr marL="0" indent="0">
              <a:buNone/>
            </a:pPr>
            <a:endParaRPr lang="en-US" dirty="0"/>
          </a:p>
        </p:txBody>
      </p:sp>
      <p:pic>
        <p:nvPicPr>
          <p:cNvPr id="7" name="Picture 6">
            <a:extLst>
              <a:ext uri="{FF2B5EF4-FFF2-40B4-BE49-F238E27FC236}">
                <a16:creationId xmlns:a16="http://schemas.microsoft.com/office/drawing/2014/main" id="{4EFCAF3C-97BF-412D-ADC4-A742CF1771F3}"/>
              </a:ext>
            </a:extLst>
          </p:cNvPr>
          <p:cNvPicPr>
            <a:picLocks noChangeAspect="1"/>
          </p:cNvPicPr>
          <p:nvPr/>
        </p:nvPicPr>
        <p:blipFill>
          <a:blip r:embed="rId2"/>
          <a:stretch>
            <a:fillRect/>
          </a:stretch>
        </p:blipFill>
        <p:spPr>
          <a:xfrm>
            <a:off x="1118637" y="1099851"/>
            <a:ext cx="3533110" cy="5435554"/>
          </a:xfrm>
          <a:prstGeom prst="rect">
            <a:avLst/>
          </a:prstGeom>
        </p:spPr>
      </p:pic>
      <p:sp>
        <p:nvSpPr>
          <p:cNvPr id="5" name="TextBox 4">
            <a:extLst>
              <a:ext uri="{FF2B5EF4-FFF2-40B4-BE49-F238E27FC236}">
                <a16:creationId xmlns:a16="http://schemas.microsoft.com/office/drawing/2014/main" id="{8BB2195F-B0E0-4970-9E43-B3B97493B29C}"/>
              </a:ext>
            </a:extLst>
          </p:cNvPr>
          <p:cNvSpPr txBox="1"/>
          <p:nvPr/>
        </p:nvSpPr>
        <p:spPr>
          <a:xfrm>
            <a:off x="5225143" y="5908431"/>
            <a:ext cx="6018962" cy="646331"/>
          </a:xfrm>
          <a:prstGeom prst="rect">
            <a:avLst/>
          </a:prstGeom>
          <a:noFill/>
        </p:spPr>
        <p:txBody>
          <a:bodyPr wrap="square" rtlCol="0">
            <a:spAutoFit/>
          </a:bodyPr>
          <a:lstStyle/>
          <a:p>
            <a:r>
              <a:rPr lang="en-US" dirty="0"/>
              <a:t>Note how JMP’s </a:t>
            </a:r>
            <a:r>
              <a:rPr lang="en-US" b="1" dirty="0"/>
              <a:t>Summary Statistics </a:t>
            </a:r>
            <a:r>
              <a:rPr lang="en-US" dirty="0"/>
              <a:t>have been customized to show the minimum, maximum, median, and range.</a:t>
            </a:r>
          </a:p>
        </p:txBody>
      </p:sp>
    </p:spTree>
    <p:extLst>
      <p:ext uri="{BB962C8B-B14F-4D97-AF65-F5344CB8AC3E}">
        <p14:creationId xmlns:p14="http://schemas.microsoft.com/office/powerpoint/2010/main" val="19801644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16673</TotalTime>
  <Words>4092</Words>
  <Application>Microsoft Office PowerPoint</Application>
  <PresentationFormat>Widescreen</PresentationFormat>
  <Paragraphs>297</Paragraphs>
  <Slides>56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56</vt:i4>
      </vt:variant>
    </vt:vector>
  </HeadingPairs>
  <TitlesOfParts>
    <vt:vector size="61" baseType="lpstr">
      <vt:lpstr>Arial</vt:lpstr>
      <vt:lpstr>Calibri</vt:lpstr>
      <vt:lpstr>Calibri Light</vt:lpstr>
      <vt:lpstr>National-Book</vt:lpstr>
      <vt:lpstr>Office Theme</vt:lpstr>
      <vt:lpstr>Do Golf Handicaps Always Level the Playing Field?</vt:lpstr>
      <vt:lpstr>What is golf handicapping?</vt:lpstr>
      <vt:lpstr>A Brief Introduction to the USGA Handicapping System</vt:lpstr>
      <vt:lpstr>What Is a Fair Handicapping System?</vt:lpstr>
      <vt:lpstr>Statistical Analysis of Gross and Net Scores</vt:lpstr>
      <vt:lpstr>Investigating the Relationship Between Gross and Net Scores with JMP</vt:lpstr>
      <vt:lpstr>Discovery with JMP</vt:lpstr>
      <vt:lpstr>Discovery with JMP</vt:lpstr>
      <vt:lpstr>SCVCC 2017 Men’s Invitational Results</vt:lpstr>
      <vt:lpstr>Sandbagging: Outlier Detection</vt:lpstr>
      <vt:lpstr>Checking for Outliers in Net Scores with JMP</vt:lpstr>
      <vt:lpstr>Checking for Outliers in Net Scores with JMP</vt:lpstr>
      <vt:lpstr>Outlier Row in Net Scores</vt:lpstr>
      <vt:lpstr>Gross Scores Versus Handicaps (Fit Y by X)</vt:lpstr>
      <vt:lpstr>Net Scores Versus Handicaps</vt:lpstr>
      <vt:lpstr>Mean Scores by Handicap (Formula byVariable)</vt:lpstr>
      <vt:lpstr>Mean Scores by Handicap (Formula byVariable)</vt:lpstr>
      <vt:lpstr>Gross and Net Mean Scores by Handicap</vt:lpstr>
      <vt:lpstr>“Shooting a Handicap” </vt:lpstr>
      <vt:lpstr>Analyses of Three Other Tournaments*</vt:lpstr>
      <vt:lpstr>Slopes of Gross Scores Vs. Handicaps for the Tournaments</vt:lpstr>
      <vt:lpstr>RSquares of Gross Scores Vs. Handicaps for the Tournaments</vt:lpstr>
      <vt:lpstr>Slopes of Net Scores Versus Handicaps for the Tournaments</vt:lpstr>
      <vt:lpstr>RSquares of Net Scores Vs. Handicaps for the Tournaments</vt:lpstr>
      <vt:lpstr>Percent “Shooting Their Handicap” for Net Score</vt:lpstr>
      <vt:lpstr>Detailed Analysis of 5-Club Tournament</vt:lpstr>
      <vt:lpstr>SCVCC 2018 5-Club Tournament</vt:lpstr>
      <vt:lpstr>5-Club Tournament: Gross Scores</vt:lpstr>
      <vt:lpstr>5-Club Tournament: Net Scores, the Aha! Moment</vt:lpstr>
      <vt:lpstr>Further Insight for Men’s Net Scores</vt:lpstr>
      <vt:lpstr>Comparison of Patterns for Men’s Net Scores</vt:lpstr>
      <vt:lpstr>Test of Means for Men’s Net Scores</vt:lpstr>
      <vt:lpstr>Summary</vt:lpstr>
      <vt:lpstr>Appendix  A. Introduction to USGA handicapping system  B. Analysis of three other tournament scores   </vt:lpstr>
      <vt:lpstr>What is a “Handicap Differential” for a Round?</vt:lpstr>
      <vt:lpstr>Equitable Score Control (ESC) </vt:lpstr>
      <vt:lpstr>Calculating the Handicap Index*</vt:lpstr>
      <vt:lpstr>Handicap Index (Example Calculation in JMP)</vt:lpstr>
      <vt:lpstr>SCVCC 2018 Men’s Stroke Play Championship</vt:lpstr>
      <vt:lpstr>Two Rounds of Gross Scores Versus Handicaps </vt:lpstr>
      <vt:lpstr>Two Rounds of Net Scores Versus Handicaps</vt:lpstr>
      <vt:lpstr>First Round Mean Gross and Mean Net Scores Versus Handicaps </vt:lpstr>
      <vt:lpstr>Second Round Mean Gross and Mean Net Scores Versus Handicaps </vt:lpstr>
      <vt:lpstr>“Shooting a Handicap” </vt:lpstr>
      <vt:lpstr>SCVCC 2018 Red-White-Blue Tournament</vt:lpstr>
      <vt:lpstr>Red-White-Blue Tournament: Gross Scores</vt:lpstr>
      <vt:lpstr>Red-White-Blue Tournament: Net Scores</vt:lpstr>
      <vt:lpstr>Test of the Equality of Net Scores Across Flights</vt:lpstr>
      <vt:lpstr>Men’s First Flight Mean Gross and Mean Net Scores Versus Handicaps </vt:lpstr>
      <vt:lpstr>Men’s Second Flight Mean Gross and Mean Net Scores Versus Handicaps </vt:lpstr>
      <vt:lpstr>Women’s Flight Mean Gross and Mean Net Scores Versus Handicaps </vt:lpstr>
      <vt:lpstr>“Shooting a Handicap” </vt:lpstr>
      <vt:lpstr>Men’s Flight Mean Gross and Mean Net Scores Versus Handicaps </vt:lpstr>
      <vt:lpstr>Seniors’ Flight Mean Gross and Mean Net Scores Versus Handicaps </vt:lpstr>
      <vt:lpstr>Women’s Flight Mean Gross and Mean Net Scores Versus Handicaps </vt:lpstr>
      <vt:lpstr>“Shooting a Handicap”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Handicap Differential</dc:title>
  <dc:creator>David Trindade</dc:creator>
  <cp:lastModifiedBy>David Trindade</cp:lastModifiedBy>
  <cp:revision>208</cp:revision>
  <cp:lastPrinted>2018-09-18T16:46:58Z</cp:lastPrinted>
  <dcterms:created xsi:type="dcterms:W3CDTF">2018-08-24T06:10:18Z</dcterms:created>
  <dcterms:modified xsi:type="dcterms:W3CDTF">2018-10-22T04:12:34Z</dcterms:modified>
</cp:coreProperties>
</file>